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6" r:id="rId2"/>
    <p:sldMasterId id="2147483768" r:id="rId3"/>
    <p:sldMasterId id="2147483780" r:id="rId4"/>
    <p:sldMasterId id="2147483792" r:id="rId5"/>
    <p:sldMasterId id="2147483804" r:id="rId6"/>
    <p:sldMasterId id="2147483816" r:id="rId7"/>
    <p:sldMasterId id="2147483828" r:id="rId8"/>
    <p:sldMasterId id="2147483840" r:id="rId9"/>
    <p:sldMasterId id="2147483852" r:id="rId10"/>
    <p:sldMasterId id="2147483864" r:id="rId11"/>
    <p:sldMasterId id="2147483876" r:id="rId12"/>
    <p:sldMasterId id="2147483888" r:id="rId13"/>
    <p:sldMasterId id="2147483900" r:id="rId14"/>
    <p:sldMasterId id="2147483912" r:id="rId15"/>
    <p:sldMasterId id="2147483924" r:id="rId16"/>
    <p:sldMasterId id="2147483936" r:id="rId17"/>
    <p:sldMasterId id="2147483948" r:id="rId18"/>
    <p:sldMasterId id="2147483960" r:id="rId19"/>
  </p:sldMasterIdLst>
  <p:notesMasterIdLst>
    <p:notesMasterId r:id="rId106"/>
  </p:notesMasterIdLst>
  <p:sldIdLst>
    <p:sldId id="389" r:id="rId20"/>
    <p:sldId id="387" r:id="rId21"/>
    <p:sldId id="381" r:id="rId22"/>
    <p:sldId id="395" r:id="rId23"/>
    <p:sldId id="382" r:id="rId24"/>
    <p:sldId id="396" r:id="rId25"/>
    <p:sldId id="356" r:id="rId26"/>
    <p:sldId id="320" r:id="rId27"/>
    <p:sldId id="386" r:id="rId28"/>
    <p:sldId id="259" r:id="rId29"/>
    <p:sldId id="257" r:id="rId30"/>
    <p:sldId id="273" r:id="rId31"/>
    <p:sldId id="272" r:id="rId32"/>
    <p:sldId id="258" r:id="rId33"/>
    <p:sldId id="270" r:id="rId34"/>
    <p:sldId id="286" r:id="rId35"/>
    <p:sldId id="261" r:id="rId36"/>
    <p:sldId id="279" r:id="rId37"/>
    <p:sldId id="262" r:id="rId38"/>
    <p:sldId id="287" r:id="rId39"/>
    <p:sldId id="264" r:id="rId40"/>
    <p:sldId id="291" r:id="rId41"/>
    <p:sldId id="282" r:id="rId42"/>
    <p:sldId id="278" r:id="rId43"/>
    <p:sldId id="265" r:id="rId44"/>
    <p:sldId id="294" r:id="rId45"/>
    <p:sldId id="288" r:id="rId46"/>
    <p:sldId id="298" r:id="rId47"/>
    <p:sldId id="276" r:id="rId48"/>
    <p:sldId id="260" r:id="rId49"/>
    <p:sldId id="283" r:id="rId50"/>
    <p:sldId id="392" r:id="rId51"/>
    <p:sldId id="393" r:id="rId52"/>
    <p:sldId id="277" r:id="rId53"/>
    <p:sldId id="285" r:id="rId54"/>
    <p:sldId id="344" r:id="rId55"/>
    <p:sldId id="358" r:id="rId56"/>
    <p:sldId id="359" r:id="rId57"/>
    <p:sldId id="360" r:id="rId58"/>
    <p:sldId id="361" r:id="rId59"/>
    <p:sldId id="362" r:id="rId60"/>
    <p:sldId id="363" r:id="rId61"/>
    <p:sldId id="364" r:id="rId62"/>
    <p:sldId id="365" r:id="rId63"/>
    <p:sldId id="366" r:id="rId64"/>
    <p:sldId id="390" r:id="rId65"/>
    <p:sldId id="345" r:id="rId66"/>
    <p:sldId id="346" r:id="rId67"/>
    <p:sldId id="347" r:id="rId68"/>
    <p:sldId id="348" r:id="rId69"/>
    <p:sldId id="349" r:id="rId70"/>
    <p:sldId id="350" r:id="rId71"/>
    <p:sldId id="351" r:id="rId72"/>
    <p:sldId id="352" r:id="rId73"/>
    <p:sldId id="353" r:id="rId74"/>
    <p:sldId id="354" r:id="rId75"/>
    <p:sldId id="368" r:id="rId76"/>
    <p:sldId id="369" r:id="rId77"/>
    <p:sldId id="371" r:id="rId78"/>
    <p:sldId id="370" r:id="rId79"/>
    <p:sldId id="374" r:id="rId80"/>
    <p:sldId id="372" r:id="rId81"/>
    <p:sldId id="373" r:id="rId82"/>
    <p:sldId id="376" r:id="rId83"/>
    <p:sldId id="375" r:id="rId84"/>
    <p:sldId id="377" r:id="rId85"/>
    <p:sldId id="378" r:id="rId86"/>
    <p:sldId id="379" r:id="rId87"/>
    <p:sldId id="380" r:id="rId88"/>
    <p:sldId id="322" r:id="rId89"/>
    <p:sldId id="323" r:id="rId90"/>
    <p:sldId id="324" r:id="rId91"/>
    <p:sldId id="325" r:id="rId92"/>
    <p:sldId id="326" r:id="rId93"/>
    <p:sldId id="327" r:id="rId94"/>
    <p:sldId id="328" r:id="rId95"/>
    <p:sldId id="330" r:id="rId96"/>
    <p:sldId id="329" r:id="rId97"/>
    <p:sldId id="331" r:id="rId98"/>
    <p:sldId id="332" r:id="rId99"/>
    <p:sldId id="333" r:id="rId100"/>
    <p:sldId id="334" r:id="rId101"/>
    <p:sldId id="335" r:id="rId102"/>
    <p:sldId id="336" r:id="rId103"/>
    <p:sldId id="337" r:id="rId104"/>
    <p:sldId id="338"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206A"/>
    <a:srgbClr val="408E8C"/>
    <a:srgbClr val="67B9B9"/>
    <a:srgbClr val="0B4267"/>
    <a:srgbClr val="E62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76752" autoAdjust="0"/>
  </p:normalViewPr>
  <p:slideViewPr>
    <p:cSldViewPr>
      <p:cViewPr varScale="1">
        <p:scale>
          <a:sx n="38" d="100"/>
          <a:sy n="38" d="100"/>
        </p:scale>
        <p:origin x="-126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theme" Target="theme/theme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E:\Aging%20and%20Disability%20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obvmisfs02.nashville.org\sshome$\jrwither\2018%20CNE%20Food%20and%20Nutrition%20Char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obvmisfs02.nashville.org\sshome$\jrwither\2018%20CNE%20Food%20and%20Nutrition%20Charts.xlsx"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4673398383342E-2"/>
          <c:y val="0.20852963054797918"/>
          <c:w val="0.83976887624249474"/>
          <c:h val="0.67312630746280611"/>
        </c:manualLayout>
      </c:layout>
      <c:areaChart>
        <c:grouping val="standard"/>
        <c:varyColors val="0"/>
        <c:ser>
          <c:idx val="0"/>
          <c:order val="0"/>
          <c:tx>
            <c:strRef>
              <c:f>'[UnempDavCo-1970J-July2018.xlsx]unempl 07-18'!$B$6</c:f>
              <c:strCache>
                <c:ptCount val="1"/>
                <c:pt idx="0">
                  <c:v>Employed</c:v>
                </c:pt>
              </c:strCache>
            </c:strRef>
          </c:tx>
          <c:spPr>
            <a:solidFill>
              <a:schemeClr val="accent3">
                <a:lumMod val="60000"/>
                <a:lumOff val="40000"/>
                <a:alpha val="75000"/>
              </a:schemeClr>
            </a:solidFill>
            <a:ln w="19050">
              <a:solidFill>
                <a:schemeClr val="accent3">
                  <a:lumMod val="75000"/>
                </a:schemeClr>
              </a:solidFill>
            </a:ln>
            <a:scene3d>
              <a:camera prst="orthographicFront"/>
              <a:lightRig rig="threePt" dir="t">
                <a:rot lat="0" lon="0" rev="1200000"/>
              </a:lightRig>
            </a:scene3d>
            <a:sp3d/>
          </c:spPr>
          <c:cat>
            <c:strRef>
              <c:f>'[UnempDavCo-1970J-July2018.xlsx]unempl 07-18'!$A$7:$A$150</c:f>
              <c:strCache>
                <c:ptCount val="133"/>
                <c:pt idx="0">
                  <c:v>Jan 2007</c:v>
                </c:pt>
                <c:pt idx="1">
                  <c:v>.</c:v>
                </c:pt>
                <c:pt idx="12">
                  <c:v>Jan 2008</c:v>
                </c:pt>
                <c:pt idx="24">
                  <c:v>Jan 2009</c:v>
                </c:pt>
                <c:pt idx="36">
                  <c:v>Jan 2010</c:v>
                </c:pt>
                <c:pt idx="48">
                  <c:v>Jan 2011</c:v>
                </c:pt>
                <c:pt idx="60">
                  <c:v>Jan 2012</c:v>
                </c:pt>
                <c:pt idx="72">
                  <c:v>Jan 2013</c:v>
                </c:pt>
                <c:pt idx="84">
                  <c:v>Jan 2014</c:v>
                </c:pt>
                <c:pt idx="96">
                  <c:v>Jan 2015</c:v>
                </c:pt>
                <c:pt idx="108">
                  <c:v>Jan 2016</c:v>
                </c:pt>
                <c:pt idx="120">
                  <c:v>Jan 2017</c:v>
                </c:pt>
                <c:pt idx="132">
                  <c:v>Jan 2018</c:v>
                </c:pt>
              </c:strCache>
            </c:strRef>
          </c:cat>
          <c:val>
            <c:numRef>
              <c:f>'[UnempDavCo-1970J-July2018.xlsx]unempl 07-18'!$B$7:$B$150</c:f>
              <c:numCache>
                <c:formatCode>#,##0</c:formatCode>
                <c:ptCount val="144"/>
                <c:pt idx="0">
                  <c:v>302110</c:v>
                </c:pt>
                <c:pt idx="1">
                  <c:v>303000</c:v>
                </c:pt>
                <c:pt idx="2">
                  <c:v>304680</c:v>
                </c:pt>
                <c:pt idx="3">
                  <c:v>303580</c:v>
                </c:pt>
                <c:pt idx="4">
                  <c:v>305950</c:v>
                </c:pt>
                <c:pt idx="5">
                  <c:v>311450</c:v>
                </c:pt>
                <c:pt idx="6">
                  <c:v>313280</c:v>
                </c:pt>
                <c:pt idx="7">
                  <c:v>309730</c:v>
                </c:pt>
                <c:pt idx="8">
                  <c:v>309900</c:v>
                </c:pt>
                <c:pt idx="9">
                  <c:v>310640</c:v>
                </c:pt>
                <c:pt idx="10">
                  <c:v>310860</c:v>
                </c:pt>
                <c:pt idx="11">
                  <c:v>309970</c:v>
                </c:pt>
                <c:pt idx="12">
                  <c:v>303260</c:v>
                </c:pt>
                <c:pt idx="13">
                  <c:v>302750</c:v>
                </c:pt>
                <c:pt idx="14">
                  <c:v>303610</c:v>
                </c:pt>
                <c:pt idx="15">
                  <c:v>305390</c:v>
                </c:pt>
                <c:pt idx="16">
                  <c:v>306190</c:v>
                </c:pt>
                <c:pt idx="17">
                  <c:v>309120</c:v>
                </c:pt>
                <c:pt idx="18">
                  <c:v>309360</c:v>
                </c:pt>
                <c:pt idx="19">
                  <c:v>305520</c:v>
                </c:pt>
                <c:pt idx="20">
                  <c:v>306360</c:v>
                </c:pt>
                <c:pt idx="21">
                  <c:v>307420</c:v>
                </c:pt>
                <c:pt idx="22">
                  <c:v>304520</c:v>
                </c:pt>
                <c:pt idx="23">
                  <c:v>302870</c:v>
                </c:pt>
                <c:pt idx="24">
                  <c:v>294700</c:v>
                </c:pt>
                <c:pt idx="25">
                  <c:v>293790</c:v>
                </c:pt>
                <c:pt idx="26">
                  <c:v>291890</c:v>
                </c:pt>
                <c:pt idx="27">
                  <c:v>292050</c:v>
                </c:pt>
                <c:pt idx="28">
                  <c:v>291640</c:v>
                </c:pt>
                <c:pt idx="29">
                  <c:v>293040</c:v>
                </c:pt>
                <c:pt idx="30">
                  <c:v>293570</c:v>
                </c:pt>
                <c:pt idx="31">
                  <c:v>290750</c:v>
                </c:pt>
                <c:pt idx="32">
                  <c:v>291060</c:v>
                </c:pt>
                <c:pt idx="33">
                  <c:v>291750</c:v>
                </c:pt>
                <c:pt idx="34">
                  <c:v>291970</c:v>
                </c:pt>
                <c:pt idx="35">
                  <c:v>290030</c:v>
                </c:pt>
                <c:pt idx="36">
                  <c:v>282610</c:v>
                </c:pt>
                <c:pt idx="37">
                  <c:v>283570</c:v>
                </c:pt>
                <c:pt idx="38">
                  <c:v>284790</c:v>
                </c:pt>
                <c:pt idx="39">
                  <c:v>297470</c:v>
                </c:pt>
                <c:pt idx="40">
                  <c:v>299030</c:v>
                </c:pt>
                <c:pt idx="41">
                  <c:v>300740</c:v>
                </c:pt>
                <c:pt idx="42">
                  <c:v>300260</c:v>
                </c:pt>
                <c:pt idx="43">
                  <c:v>298360</c:v>
                </c:pt>
                <c:pt idx="44">
                  <c:v>301120</c:v>
                </c:pt>
                <c:pt idx="45">
                  <c:v>303030</c:v>
                </c:pt>
                <c:pt idx="46">
                  <c:v>302830</c:v>
                </c:pt>
                <c:pt idx="47">
                  <c:v>303720</c:v>
                </c:pt>
                <c:pt idx="48">
                  <c:v>298290</c:v>
                </c:pt>
                <c:pt idx="49">
                  <c:v>299700</c:v>
                </c:pt>
                <c:pt idx="50">
                  <c:v>302350</c:v>
                </c:pt>
                <c:pt idx="51">
                  <c:v>303520</c:v>
                </c:pt>
                <c:pt idx="52">
                  <c:v>304990</c:v>
                </c:pt>
                <c:pt idx="53">
                  <c:v>307130</c:v>
                </c:pt>
                <c:pt idx="54">
                  <c:v>308350</c:v>
                </c:pt>
                <c:pt idx="55">
                  <c:v>305920</c:v>
                </c:pt>
                <c:pt idx="56">
                  <c:v>307770</c:v>
                </c:pt>
                <c:pt idx="57">
                  <c:v>310060</c:v>
                </c:pt>
                <c:pt idx="58">
                  <c:v>310660</c:v>
                </c:pt>
                <c:pt idx="59">
                  <c:v>308830</c:v>
                </c:pt>
                <c:pt idx="60">
                  <c:v>305090</c:v>
                </c:pt>
                <c:pt idx="61">
                  <c:v>306490</c:v>
                </c:pt>
                <c:pt idx="62">
                  <c:v>308700</c:v>
                </c:pt>
                <c:pt idx="63">
                  <c:v>308960</c:v>
                </c:pt>
                <c:pt idx="64">
                  <c:v>309870</c:v>
                </c:pt>
                <c:pt idx="65">
                  <c:v>312830</c:v>
                </c:pt>
                <c:pt idx="66">
                  <c:v>312760</c:v>
                </c:pt>
                <c:pt idx="67">
                  <c:v>308910</c:v>
                </c:pt>
                <c:pt idx="68">
                  <c:v>312320</c:v>
                </c:pt>
                <c:pt idx="69">
                  <c:v>315150</c:v>
                </c:pt>
                <c:pt idx="70">
                  <c:v>315840</c:v>
                </c:pt>
                <c:pt idx="71">
                  <c:v>315130</c:v>
                </c:pt>
                <c:pt idx="72">
                  <c:v>330900</c:v>
                </c:pt>
                <c:pt idx="73">
                  <c:v>332790</c:v>
                </c:pt>
                <c:pt idx="74">
                  <c:v>332210</c:v>
                </c:pt>
                <c:pt idx="75">
                  <c:v>334880</c:v>
                </c:pt>
                <c:pt idx="76">
                  <c:v>335950</c:v>
                </c:pt>
                <c:pt idx="77">
                  <c:v>338100</c:v>
                </c:pt>
                <c:pt idx="78">
                  <c:v>338080</c:v>
                </c:pt>
                <c:pt idx="79">
                  <c:v>332410</c:v>
                </c:pt>
                <c:pt idx="80">
                  <c:v>334210</c:v>
                </c:pt>
                <c:pt idx="81">
                  <c:v>334660</c:v>
                </c:pt>
                <c:pt idx="82">
                  <c:v>336740</c:v>
                </c:pt>
                <c:pt idx="83">
                  <c:v>336640</c:v>
                </c:pt>
                <c:pt idx="84">
                  <c:v>332290</c:v>
                </c:pt>
                <c:pt idx="85">
                  <c:v>334570</c:v>
                </c:pt>
                <c:pt idx="86">
                  <c:v>335950</c:v>
                </c:pt>
                <c:pt idx="87">
                  <c:v>338200</c:v>
                </c:pt>
                <c:pt idx="88">
                  <c:v>339360</c:v>
                </c:pt>
                <c:pt idx="89">
                  <c:v>341920</c:v>
                </c:pt>
                <c:pt idx="90">
                  <c:v>341950</c:v>
                </c:pt>
                <c:pt idx="91">
                  <c:v>337130</c:v>
                </c:pt>
                <c:pt idx="92">
                  <c:v>340340</c:v>
                </c:pt>
                <c:pt idx="93">
                  <c:v>344610</c:v>
                </c:pt>
                <c:pt idx="94">
                  <c:v>344250</c:v>
                </c:pt>
                <c:pt idx="95">
                  <c:v>345060</c:v>
                </c:pt>
                <c:pt idx="96">
                  <c:v>340970</c:v>
                </c:pt>
                <c:pt idx="97">
                  <c:v>343360</c:v>
                </c:pt>
                <c:pt idx="98">
                  <c:v>345550</c:v>
                </c:pt>
                <c:pt idx="99">
                  <c:v>347600</c:v>
                </c:pt>
                <c:pt idx="100">
                  <c:v>349300</c:v>
                </c:pt>
                <c:pt idx="101">
                  <c:v>351910</c:v>
                </c:pt>
                <c:pt idx="102">
                  <c:v>350560</c:v>
                </c:pt>
                <c:pt idx="103">
                  <c:v>345870</c:v>
                </c:pt>
                <c:pt idx="104">
                  <c:v>347630</c:v>
                </c:pt>
                <c:pt idx="105">
                  <c:v>350300</c:v>
                </c:pt>
                <c:pt idx="106">
                  <c:v>351120</c:v>
                </c:pt>
                <c:pt idx="107">
                  <c:v>351780</c:v>
                </c:pt>
                <c:pt idx="108">
                  <c:v>353310</c:v>
                </c:pt>
                <c:pt idx="109">
                  <c:v>359910</c:v>
                </c:pt>
                <c:pt idx="110">
                  <c:v>361770</c:v>
                </c:pt>
                <c:pt idx="111">
                  <c:v>364080</c:v>
                </c:pt>
                <c:pt idx="112">
                  <c:v>365100</c:v>
                </c:pt>
                <c:pt idx="113">
                  <c:v>368320</c:v>
                </c:pt>
                <c:pt idx="114">
                  <c:v>370550</c:v>
                </c:pt>
                <c:pt idx="115">
                  <c:v>366150</c:v>
                </c:pt>
                <c:pt idx="116">
                  <c:v>367510</c:v>
                </c:pt>
                <c:pt idx="117">
                  <c:v>368590</c:v>
                </c:pt>
                <c:pt idx="118">
                  <c:v>369440</c:v>
                </c:pt>
                <c:pt idx="119">
                  <c:v>367500</c:v>
                </c:pt>
                <c:pt idx="120">
                  <c:v>365020</c:v>
                </c:pt>
                <c:pt idx="121">
                  <c:v>369390</c:v>
                </c:pt>
                <c:pt idx="122">
                  <c:v>373080</c:v>
                </c:pt>
                <c:pt idx="123">
                  <c:v>375480</c:v>
                </c:pt>
                <c:pt idx="124">
                  <c:v>377000</c:v>
                </c:pt>
                <c:pt idx="125">
                  <c:v>380610</c:v>
                </c:pt>
                <c:pt idx="126">
                  <c:v>382650</c:v>
                </c:pt>
                <c:pt idx="127">
                  <c:v>378060</c:v>
                </c:pt>
                <c:pt idx="128">
                  <c:v>383000</c:v>
                </c:pt>
                <c:pt idx="129">
                  <c:v>382870</c:v>
                </c:pt>
                <c:pt idx="130">
                  <c:v>381300</c:v>
                </c:pt>
                <c:pt idx="131">
                  <c:v>381000</c:v>
                </c:pt>
                <c:pt idx="132">
                  <c:v>378530</c:v>
                </c:pt>
                <c:pt idx="133">
                  <c:v>383290</c:v>
                </c:pt>
                <c:pt idx="134">
                  <c:v>384900</c:v>
                </c:pt>
                <c:pt idx="135">
                  <c:v>389310</c:v>
                </c:pt>
                <c:pt idx="136">
                  <c:v>388750</c:v>
                </c:pt>
                <c:pt idx="137">
                  <c:v>391020</c:v>
                </c:pt>
                <c:pt idx="138">
                  <c:v>390450</c:v>
                </c:pt>
                <c:pt idx="139">
                  <c:v>382690</c:v>
                </c:pt>
                <c:pt idx="140">
                  <c:v>383530</c:v>
                </c:pt>
                <c:pt idx="141">
                  <c:v>386630</c:v>
                </c:pt>
                <c:pt idx="142">
                  <c:v>389220</c:v>
                </c:pt>
                <c:pt idx="143">
                  <c:v>389440</c:v>
                </c:pt>
              </c:numCache>
            </c:numRef>
          </c:val>
        </c:ser>
        <c:dLbls>
          <c:showLegendKey val="0"/>
          <c:showVal val="0"/>
          <c:showCatName val="0"/>
          <c:showSerName val="0"/>
          <c:showPercent val="0"/>
          <c:showBubbleSize val="0"/>
        </c:dLbls>
        <c:axId val="38925440"/>
        <c:axId val="38926976"/>
      </c:areaChart>
      <c:lineChart>
        <c:grouping val="standard"/>
        <c:varyColors val="0"/>
        <c:ser>
          <c:idx val="1"/>
          <c:order val="1"/>
          <c:tx>
            <c:strRef>
              <c:f>'[UnempDavCo-1970J-July2018.xlsx]unempl 07-18'!$C$6</c:f>
              <c:strCache>
                <c:ptCount val="1"/>
                <c:pt idx="0">
                  <c:v>Unemployment Rate</c:v>
                </c:pt>
              </c:strCache>
            </c:strRef>
          </c:tx>
          <c:spPr>
            <a:ln w="53975"/>
          </c:spPr>
          <c:marker>
            <c:symbol val="none"/>
          </c:marker>
          <c:val>
            <c:numRef>
              <c:f>'[UnempDavCo-1970J-July2018.xlsx]unempl 07-18'!$C$7:$C$150</c:f>
              <c:numCache>
                <c:formatCode>0.00%</c:formatCode>
                <c:ptCount val="144"/>
                <c:pt idx="0">
                  <c:v>4.1000000000000002E-2</c:v>
                </c:pt>
                <c:pt idx="1">
                  <c:v>4.1000000000000002E-2</c:v>
                </c:pt>
                <c:pt idx="2">
                  <c:v>3.7999999999999999E-2</c:v>
                </c:pt>
                <c:pt idx="3">
                  <c:v>3.5999999999999997E-2</c:v>
                </c:pt>
                <c:pt idx="4">
                  <c:v>3.5999999999999997E-2</c:v>
                </c:pt>
                <c:pt idx="5">
                  <c:v>0.04</c:v>
                </c:pt>
                <c:pt idx="6">
                  <c:v>3.7999999999999999E-2</c:v>
                </c:pt>
                <c:pt idx="7">
                  <c:v>4.1000000000000002E-2</c:v>
                </c:pt>
                <c:pt idx="8">
                  <c:v>4.2000000000000003E-2</c:v>
                </c:pt>
                <c:pt idx="9">
                  <c:v>4.1000000000000002E-2</c:v>
                </c:pt>
                <c:pt idx="10">
                  <c:v>4.3999999999999997E-2</c:v>
                </c:pt>
                <c:pt idx="11">
                  <c:v>4.3999999999999997E-2</c:v>
                </c:pt>
                <c:pt idx="12">
                  <c:v>4.7E-2</c:v>
                </c:pt>
                <c:pt idx="13">
                  <c:v>4.8000000000000001E-2</c:v>
                </c:pt>
                <c:pt idx="14">
                  <c:v>4.9000000000000002E-2</c:v>
                </c:pt>
                <c:pt idx="15">
                  <c:v>4.4999999999999998E-2</c:v>
                </c:pt>
                <c:pt idx="16">
                  <c:v>5.1999999999999998E-2</c:v>
                </c:pt>
                <c:pt idx="17">
                  <c:v>5.8000000000000003E-2</c:v>
                </c:pt>
                <c:pt idx="18">
                  <c:v>5.6000000000000001E-2</c:v>
                </c:pt>
                <c:pt idx="19">
                  <c:v>0.06</c:v>
                </c:pt>
                <c:pt idx="20">
                  <c:v>0.06</c:v>
                </c:pt>
                <c:pt idx="21">
                  <c:v>5.8000000000000003E-2</c:v>
                </c:pt>
                <c:pt idx="22">
                  <c:v>6.0999999999999999E-2</c:v>
                </c:pt>
                <c:pt idx="23">
                  <c:v>6.5000000000000002E-2</c:v>
                </c:pt>
                <c:pt idx="24">
                  <c:v>7.3999999999999996E-2</c:v>
                </c:pt>
                <c:pt idx="25">
                  <c:v>8.1000000000000003E-2</c:v>
                </c:pt>
                <c:pt idx="26">
                  <c:v>8.5000000000000006E-2</c:v>
                </c:pt>
                <c:pt idx="27">
                  <c:v>8.3000000000000004E-2</c:v>
                </c:pt>
                <c:pt idx="28">
                  <c:v>8.7999999999999995E-2</c:v>
                </c:pt>
                <c:pt idx="29">
                  <c:v>9.6000000000000002E-2</c:v>
                </c:pt>
                <c:pt idx="30">
                  <c:v>9.4E-2</c:v>
                </c:pt>
                <c:pt idx="31">
                  <c:v>9.6000000000000002E-2</c:v>
                </c:pt>
                <c:pt idx="32">
                  <c:v>9.4E-2</c:v>
                </c:pt>
                <c:pt idx="33">
                  <c:v>9.1999999999999998E-2</c:v>
                </c:pt>
                <c:pt idx="34">
                  <c:v>0.09</c:v>
                </c:pt>
                <c:pt idx="35">
                  <c:v>9.1999999999999998E-2</c:v>
                </c:pt>
                <c:pt idx="36">
                  <c:v>9.5000000000000001E-2</c:v>
                </c:pt>
                <c:pt idx="37">
                  <c:v>9.1999999999999998E-2</c:v>
                </c:pt>
                <c:pt idx="38">
                  <c:v>9.0999999999999998E-2</c:v>
                </c:pt>
                <c:pt idx="39">
                  <c:v>8.5000000000000006E-2</c:v>
                </c:pt>
                <c:pt idx="40">
                  <c:v>8.4000000000000005E-2</c:v>
                </c:pt>
                <c:pt idx="41">
                  <c:v>8.6999999999999994E-2</c:v>
                </c:pt>
                <c:pt idx="42">
                  <c:v>9.1999999999999998E-2</c:v>
                </c:pt>
                <c:pt idx="43">
                  <c:v>9.5000000000000001E-2</c:v>
                </c:pt>
                <c:pt idx="44">
                  <c:v>0.09</c:v>
                </c:pt>
                <c:pt idx="45">
                  <c:v>8.5999999999999993E-2</c:v>
                </c:pt>
                <c:pt idx="46">
                  <c:v>8.6999999999999994E-2</c:v>
                </c:pt>
                <c:pt idx="47">
                  <c:v>8.4000000000000005E-2</c:v>
                </c:pt>
                <c:pt idx="48">
                  <c:v>8.6999999999999994E-2</c:v>
                </c:pt>
                <c:pt idx="49">
                  <c:v>8.5999999999999993E-2</c:v>
                </c:pt>
                <c:pt idx="50">
                  <c:v>8.5000000000000006E-2</c:v>
                </c:pt>
                <c:pt idx="51">
                  <c:v>8.4000000000000005E-2</c:v>
                </c:pt>
                <c:pt idx="52">
                  <c:v>8.2000000000000003E-2</c:v>
                </c:pt>
                <c:pt idx="53">
                  <c:v>8.7999999999999995E-2</c:v>
                </c:pt>
                <c:pt idx="54">
                  <c:v>8.3000000000000004E-2</c:v>
                </c:pt>
                <c:pt idx="55">
                  <c:v>8.5999999999999993E-2</c:v>
                </c:pt>
                <c:pt idx="56">
                  <c:v>8.2000000000000003E-2</c:v>
                </c:pt>
                <c:pt idx="57">
                  <c:v>7.5999999999999998E-2</c:v>
                </c:pt>
                <c:pt idx="58">
                  <c:v>7.1999999999999995E-2</c:v>
                </c:pt>
                <c:pt idx="59">
                  <c:v>7.0000000000000007E-2</c:v>
                </c:pt>
                <c:pt idx="60">
                  <c:v>7.1999999999999995E-2</c:v>
                </c:pt>
                <c:pt idx="61">
                  <c:v>7.0999999999999994E-2</c:v>
                </c:pt>
                <c:pt idx="62">
                  <c:v>6.7000000000000004E-2</c:v>
                </c:pt>
                <c:pt idx="63">
                  <c:v>6.6000000000000003E-2</c:v>
                </c:pt>
                <c:pt idx="64">
                  <c:v>6.8000000000000005E-2</c:v>
                </c:pt>
                <c:pt idx="65">
                  <c:v>7.2999999999999995E-2</c:v>
                </c:pt>
                <c:pt idx="66">
                  <c:v>7.1999999999999995E-2</c:v>
                </c:pt>
                <c:pt idx="67">
                  <c:v>7.2999999999999995E-2</c:v>
                </c:pt>
                <c:pt idx="68">
                  <c:v>6.6000000000000003E-2</c:v>
                </c:pt>
                <c:pt idx="69">
                  <c:v>6.3E-2</c:v>
                </c:pt>
                <c:pt idx="70">
                  <c:v>0.06</c:v>
                </c:pt>
                <c:pt idx="71">
                  <c:v>6.3E-2</c:v>
                </c:pt>
                <c:pt idx="72">
                  <c:v>6.5000000000000002E-2</c:v>
                </c:pt>
                <c:pt idx="73">
                  <c:v>6.0999999999999999E-2</c:v>
                </c:pt>
                <c:pt idx="74">
                  <c:v>0.06</c:v>
                </c:pt>
                <c:pt idx="75">
                  <c:v>5.8999999999999997E-2</c:v>
                </c:pt>
                <c:pt idx="76">
                  <c:v>0.06</c:v>
                </c:pt>
                <c:pt idx="77">
                  <c:v>6.5000000000000002E-2</c:v>
                </c:pt>
                <c:pt idx="78">
                  <c:v>6.0999999999999999E-2</c:v>
                </c:pt>
                <c:pt idx="79">
                  <c:v>6.0999999999999999E-2</c:v>
                </c:pt>
                <c:pt idx="80">
                  <c:v>5.8999999999999997E-2</c:v>
                </c:pt>
                <c:pt idx="81">
                  <c:v>5.8000000000000003E-2</c:v>
                </c:pt>
                <c:pt idx="82">
                  <c:v>0.05</c:v>
                </c:pt>
                <c:pt idx="83">
                  <c:v>4.7E-2</c:v>
                </c:pt>
                <c:pt idx="84">
                  <c:v>4.8000000000000001E-2</c:v>
                </c:pt>
                <c:pt idx="85">
                  <c:v>5.0999999999999997E-2</c:v>
                </c:pt>
                <c:pt idx="86">
                  <c:v>5.0999999999999997E-2</c:v>
                </c:pt>
                <c:pt idx="87">
                  <c:v>4.4999999999999998E-2</c:v>
                </c:pt>
                <c:pt idx="88">
                  <c:v>4.9000000000000002E-2</c:v>
                </c:pt>
                <c:pt idx="89">
                  <c:v>5.3999999999999999E-2</c:v>
                </c:pt>
                <c:pt idx="90">
                  <c:v>5.6000000000000001E-2</c:v>
                </c:pt>
                <c:pt idx="91">
                  <c:v>5.5E-2</c:v>
                </c:pt>
                <c:pt idx="92">
                  <c:v>5.0999999999999997E-2</c:v>
                </c:pt>
                <c:pt idx="93">
                  <c:v>4.7E-2</c:v>
                </c:pt>
                <c:pt idx="94">
                  <c:v>4.7E-2</c:v>
                </c:pt>
                <c:pt idx="95">
                  <c:v>4.3999999999999997E-2</c:v>
                </c:pt>
                <c:pt idx="96">
                  <c:v>0.05</c:v>
                </c:pt>
                <c:pt idx="97">
                  <c:v>4.5999999999999999E-2</c:v>
                </c:pt>
                <c:pt idx="98">
                  <c:v>4.3999999999999997E-2</c:v>
                </c:pt>
                <c:pt idx="99">
                  <c:v>4.2000000000000003E-2</c:v>
                </c:pt>
                <c:pt idx="100">
                  <c:v>4.5999999999999999E-2</c:v>
                </c:pt>
                <c:pt idx="101">
                  <c:v>4.8000000000000001E-2</c:v>
                </c:pt>
                <c:pt idx="102">
                  <c:v>4.8000000000000001E-2</c:v>
                </c:pt>
                <c:pt idx="103">
                  <c:v>4.4999999999999998E-2</c:v>
                </c:pt>
                <c:pt idx="104">
                  <c:v>4.3999999999999997E-2</c:v>
                </c:pt>
                <c:pt idx="105">
                  <c:v>4.1000000000000002E-2</c:v>
                </c:pt>
                <c:pt idx="106">
                  <c:v>4.1000000000000002E-2</c:v>
                </c:pt>
                <c:pt idx="107">
                  <c:v>0.04</c:v>
                </c:pt>
                <c:pt idx="108">
                  <c:v>3.5000000000000003E-2</c:v>
                </c:pt>
                <c:pt idx="109">
                  <c:v>3.3000000000000002E-2</c:v>
                </c:pt>
                <c:pt idx="110">
                  <c:v>3.1E-2</c:v>
                </c:pt>
                <c:pt idx="111">
                  <c:v>2.9000000000000001E-2</c:v>
                </c:pt>
                <c:pt idx="112">
                  <c:v>2.9000000000000001E-2</c:v>
                </c:pt>
                <c:pt idx="113">
                  <c:v>3.7999999999999999E-2</c:v>
                </c:pt>
                <c:pt idx="114">
                  <c:v>3.5999999999999997E-2</c:v>
                </c:pt>
                <c:pt idx="115">
                  <c:v>3.7999999999999999E-2</c:v>
                </c:pt>
                <c:pt idx="116">
                  <c:v>3.9E-2</c:v>
                </c:pt>
                <c:pt idx="117">
                  <c:v>3.6999999999999998E-2</c:v>
                </c:pt>
                <c:pt idx="118">
                  <c:v>3.5000000000000003E-2</c:v>
                </c:pt>
                <c:pt idx="119">
                  <c:v>3.6999999999999998E-2</c:v>
                </c:pt>
                <c:pt idx="120">
                  <c:v>3.5999999999999997E-2</c:v>
                </c:pt>
                <c:pt idx="121">
                  <c:v>3.3000000000000002E-2</c:v>
                </c:pt>
                <c:pt idx="122">
                  <c:v>0.03</c:v>
                </c:pt>
                <c:pt idx="123">
                  <c:v>2.5000000000000001E-2</c:v>
                </c:pt>
                <c:pt idx="124">
                  <c:v>2.4E-2</c:v>
                </c:pt>
                <c:pt idx="125">
                  <c:v>0.03</c:v>
                </c:pt>
                <c:pt idx="126">
                  <c:v>2.9000000000000001E-2</c:v>
                </c:pt>
                <c:pt idx="127">
                  <c:v>2.8000000000000001E-2</c:v>
                </c:pt>
                <c:pt idx="128">
                  <c:v>2.5000000000000001E-2</c:v>
                </c:pt>
                <c:pt idx="129">
                  <c:v>2.3E-2</c:v>
                </c:pt>
                <c:pt idx="130">
                  <c:v>2.4E-2</c:v>
                </c:pt>
                <c:pt idx="131">
                  <c:v>2.3E-2</c:v>
                </c:pt>
                <c:pt idx="132">
                  <c:v>2.7E-2</c:v>
                </c:pt>
                <c:pt idx="133">
                  <c:v>2.5999999999999999E-2</c:v>
                </c:pt>
                <c:pt idx="134">
                  <c:v>2.5999999999999999E-2</c:v>
                </c:pt>
                <c:pt idx="135">
                  <c:v>2.1000000000000001E-2</c:v>
                </c:pt>
                <c:pt idx="136">
                  <c:v>2.1999999999999999E-2</c:v>
                </c:pt>
                <c:pt idx="137">
                  <c:v>3.1E-2</c:v>
                </c:pt>
                <c:pt idx="138">
                  <c:v>0.03</c:v>
                </c:pt>
                <c:pt idx="139">
                  <c:v>0.03</c:v>
                </c:pt>
                <c:pt idx="140">
                  <c:v>2.9000000000000001E-2</c:v>
                </c:pt>
                <c:pt idx="141">
                  <c:v>2.9000000000000001E-2</c:v>
                </c:pt>
                <c:pt idx="142">
                  <c:v>2.5999999999999999E-2</c:v>
                </c:pt>
                <c:pt idx="143">
                  <c:v>2.3E-2</c:v>
                </c:pt>
              </c:numCache>
            </c:numRef>
          </c:val>
          <c:smooth val="0"/>
        </c:ser>
        <c:dLbls>
          <c:showLegendKey val="0"/>
          <c:showVal val="0"/>
          <c:showCatName val="0"/>
          <c:showSerName val="0"/>
          <c:showPercent val="0"/>
          <c:showBubbleSize val="0"/>
        </c:dLbls>
        <c:marker val="1"/>
        <c:smooth val="0"/>
        <c:axId val="40314752"/>
        <c:axId val="40313216"/>
      </c:lineChart>
      <c:catAx>
        <c:axId val="38925440"/>
        <c:scaling>
          <c:orientation val="minMax"/>
        </c:scaling>
        <c:delete val="0"/>
        <c:axPos val="b"/>
        <c:numFmt formatCode="mmm\-yy" sourceLinked="1"/>
        <c:majorTickMark val="out"/>
        <c:minorTickMark val="none"/>
        <c:tickLblPos val="nextTo"/>
        <c:txPr>
          <a:bodyPr/>
          <a:lstStyle/>
          <a:p>
            <a:pPr>
              <a:defRPr sz="1000"/>
            </a:pPr>
            <a:endParaRPr lang="en-US"/>
          </a:p>
        </c:txPr>
        <c:crossAx val="38926976"/>
        <c:crosses val="autoZero"/>
        <c:auto val="1"/>
        <c:lblAlgn val="ctr"/>
        <c:lblOffset val="100"/>
        <c:noMultiLvlLbl val="0"/>
      </c:catAx>
      <c:valAx>
        <c:axId val="38926976"/>
        <c:scaling>
          <c:orientation val="minMax"/>
        </c:scaling>
        <c:delete val="0"/>
        <c:axPos val="l"/>
        <c:majorGridlines/>
        <c:numFmt formatCode="#,##0" sourceLinked="1"/>
        <c:majorTickMark val="out"/>
        <c:minorTickMark val="none"/>
        <c:tickLblPos val="nextTo"/>
        <c:txPr>
          <a:bodyPr/>
          <a:lstStyle/>
          <a:p>
            <a:pPr>
              <a:defRPr sz="1400"/>
            </a:pPr>
            <a:endParaRPr lang="en-US"/>
          </a:p>
        </c:txPr>
        <c:crossAx val="38925440"/>
        <c:crosses val="autoZero"/>
        <c:crossBetween val="between"/>
      </c:valAx>
      <c:valAx>
        <c:axId val="40313216"/>
        <c:scaling>
          <c:orientation val="minMax"/>
        </c:scaling>
        <c:delete val="0"/>
        <c:axPos val="r"/>
        <c:numFmt formatCode="0%" sourceLinked="0"/>
        <c:majorTickMark val="out"/>
        <c:minorTickMark val="none"/>
        <c:tickLblPos val="nextTo"/>
        <c:txPr>
          <a:bodyPr/>
          <a:lstStyle/>
          <a:p>
            <a:pPr>
              <a:defRPr sz="1400"/>
            </a:pPr>
            <a:endParaRPr lang="en-US"/>
          </a:p>
        </c:txPr>
        <c:crossAx val="40314752"/>
        <c:crosses val="max"/>
        <c:crossBetween val="between"/>
      </c:valAx>
      <c:catAx>
        <c:axId val="40314752"/>
        <c:scaling>
          <c:orientation val="minMax"/>
        </c:scaling>
        <c:delete val="1"/>
        <c:axPos val="b"/>
        <c:majorTickMark val="out"/>
        <c:minorTickMark val="none"/>
        <c:tickLblPos val="nextTo"/>
        <c:crossAx val="40313216"/>
        <c:crosses val="autoZero"/>
        <c:auto val="1"/>
        <c:lblAlgn val="ctr"/>
        <c:lblOffset val="100"/>
        <c:noMultiLvlLbl val="0"/>
      </c:catAx>
    </c:plotArea>
    <c:legend>
      <c:legendPos val="b"/>
      <c:layout>
        <c:manualLayout>
          <c:xMode val="edge"/>
          <c:yMode val="edge"/>
          <c:x val="0.2664105348900353"/>
          <c:y val="0.94530557816660854"/>
          <c:w val="0.47005249343832023"/>
          <c:h val="5.4694421833391418E-2"/>
        </c:manualLayout>
      </c:layout>
      <c:overlay val="0"/>
      <c:txPr>
        <a:bodyPr/>
        <a:lstStyle/>
        <a:p>
          <a:pPr>
            <a:defRPr sz="1800"/>
          </a:pPr>
          <a:endParaRPr lang="en-US"/>
        </a:p>
      </c:txPr>
    </c:legend>
    <c:plotVisOnly val="1"/>
    <c:dispBlanksAs val="gap"/>
    <c:showDLblsOverMax val="0"/>
  </c:chart>
  <c:txPr>
    <a:bodyPr/>
    <a:lstStyle/>
    <a:p>
      <a:pPr>
        <a:defRPr sz="1200">
          <a:latin typeface="Calibri" panose="020F0502020204030204" pitchFamily="34" charset="0"/>
          <a:cs typeface="Calibri" panose="020F050202020403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46318493526293E-2"/>
          <c:y val="0.10189508113605941"/>
          <c:w val="0.83700297129707046"/>
          <c:h val="0.73473161261202768"/>
        </c:manualLayout>
      </c:layout>
      <c:barChart>
        <c:barDir val="col"/>
        <c:grouping val="clustered"/>
        <c:varyColors val="0"/>
        <c:ser>
          <c:idx val="0"/>
          <c:order val="0"/>
          <c:tx>
            <c:strRef>
              <c:f>Sheet2!$A$6:$B$6</c:f>
              <c:strCache>
                <c:ptCount val="1"/>
                <c:pt idx="0">
                  <c:v>Number </c:v>
                </c:pt>
              </c:strCache>
            </c:strRef>
          </c:tx>
          <c:spPr>
            <a:solidFill>
              <a:schemeClr val="accent3">
                <a:lumMod val="60000"/>
                <a:lumOff val="40000"/>
              </a:schemeClr>
            </a:solidFill>
            <a:scene3d>
              <a:camera prst="orthographicFront"/>
              <a:lightRig rig="threePt" dir="t">
                <a:rot lat="0" lon="0" rev="1200000"/>
              </a:lightRig>
            </a:scene3d>
            <a:sp3d>
              <a:bevelT w="63500" h="25400"/>
            </a:sp3d>
          </c:spPr>
          <c:invertIfNegative val="0"/>
          <c:cat>
            <c:numRef>
              <c:f>Sheet2!$C$5:$O$5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Sheet2!$C$6:$O$6</c:f>
              <c:numCache>
                <c:formatCode>#,##0</c:formatCode>
                <c:ptCount val="13"/>
                <c:pt idx="0">
                  <c:v>78057</c:v>
                </c:pt>
                <c:pt idx="1">
                  <c:v>89727</c:v>
                </c:pt>
                <c:pt idx="2">
                  <c:v>89239</c:v>
                </c:pt>
                <c:pt idx="3">
                  <c:v>102705</c:v>
                </c:pt>
                <c:pt idx="4">
                  <c:v>103849</c:v>
                </c:pt>
                <c:pt idx="5">
                  <c:v>121506</c:v>
                </c:pt>
                <c:pt idx="6">
                  <c:v>117861</c:v>
                </c:pt>
                <c:pt idx="7">
                  <c:v>118465</c:v>
                </c:pt>
                <c:pt idx="8">
                  <c:v>113250</c:v>
                </c:pt>
                <c:pt idx="9">
                  <c:v>129057</c:v>
                </c:pt>
                <c:pt idx="10">
                  <c:v>111230</c:v>
                </c:pt>
                <c:pt idx="11">
                  <c:v>98479</c:v>
                </c:pt>
                <c:pt idx="12">
                  <c:v>97184</c:v>
                </c:pt>
              </c:numCache>
            </c:numRef>
          </c:val>
        </c:ser>
        <c:dLbls>
          <c:showLegendKey val="0"/>
          <c:showVal val="0"/>
          <c:showCatName val="0"/>
          <c:showSerName val="0"/>
          <c:showPercent val="0"/>
          <c:showBubbleSize val="0"/>
        </c:dLbls>
        <c:gapWidth val="120"/>
        <c:axId val="44124032"/>
        <c:axId val="44125568"/>
      </c:barChart>
      <c:lineChart>
        <c:grouping val="standard"/>
        <c:varyColors val="0"/>
        <c:ser>
          <c:idx val="1"/>
          <c:order val="1"/>
          <c:tx>
            <c:strRef>
              <c:f>Sheet2!$A$7:$B$7</c:f>
              <c:strCache>
                <c:ptCount val="1"/>
                <c:pt idx="0">
                  <c:v>Percent</c:v>
                </c:pt>
              </c:strCache>
            </c:strRef>
          </c:tx>
          <c:marker>
            <c:symbol val="none"/>
          </c:marker>
          <c:dLbls>
            <c:numFmt formatCode="#,##0.0" sourceLinked="0"/>
            <c:txPr>
              <a:bodyPr/>
              <a:lstStyle/>
              <a:p>
                <a:pPr>
                  <a:defRPr sz="1800" b="1">
                    <a:solidFill>
                      <a:schemeClr val="accent2">
                        <a:lumMod val="75000"/>
                      </a:schemeClr>
                    </a:solidFill>
                    <a:latin typeface="Calibri" panose="020F0502020204030204" pitchFamily="34" charset="0"/>
                    <a:cs typeface="Calibri" panose="020F0502020204030204" pitchFamily="34" charset="0"/>
                  </a:defRPr>
                </a:pPr>
                <a:endParaRPr lang="en-US"/>
              </a:p>
            </c:txPr>
            <c:dLblPos val="b"/>
            <c:showLegendKey val="0"/>
            <c:showVal val="1"/>
            <c:showCatName val="0"/>
            <c:showSerName val="0"/>
            <c:showPercent val="0"/>
            <c:showBubbleSize val="0"/>
            <c:showLeaderLines val="0"/>
          </c:dLbls>
          <c:cat>
            <c:numRef>
              <c:f>Sheet2!$C$5:$O$5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Sheet2!$C$7:$O$7</c:f>
              <c:numCache>
                <c:formatCode>General</c:formatCode>
                <c:ptCount val="13"/>
                <c:pt idx="0">
                  <c:v>14.2</c:v>
                </c:pt>
                <c:pt idx="1">
                  <c:v>16.100000000000001</c:v>
                </c:pt>
                <c:pt idx="2">
                  <c:v>14.9</c:v>
                </c:pt>
                <c:pt idx="3">
                  <c:v>17</c:v>
                </c:pt>
                <c:pt idx="4">
                  <c:v>16.899999999999999</c:v>
                </c:pt>
                <c:pt idx="5">
                  <c:v>20.2</c:v>
                </c:pt>
                <c:pt idx="6">
                  <c:v>19.3</c:v>
                </c:pt>
                <c:pt idx="7">
                  <c:v>18.899999999999999</c:v>
                </c:pt>
                <c:pt idx="8">
                  <c:v>17.8</c:v>
                </c:pt>
                <c:pt idx="9">
                  <c:v>19.899999999999999</c:v>
                </c:pt>
                <c:pt idx="10">
                  <c:v>16.899999999999999</c:v>
                </c:pt>
                <c:pt idx="11">
                  <c:v>14.8</c:v>
                </c:pt>
                <c:pt idx="12">
                  <c:v>14.5</c:v>
                </c:pt>
              </c:numCache>
            </c:numRef>
          </c:val>
          <c:smooth val="0"/>
        </c:ser>
        <c:dLbls>
          <c:showLegendKey val="0"/>
          <c:showVal val="0"/>
          <c:showCatName val="0"/>
          <c:showSerName val="0"/>
          <c:showPercent val="0"/>
          <c:showBubbleSize val="0"/>
        </c:dLbls>
        <c:marker val="1"/>
        <c:smooth val="0"/>
        <c:axId val="44135936"/>
        <c:axId val="44137472"/>
      </c:lineChart>
      <c:catAx>
        <c:axId val="44124032"/>
        <c:scaling>
          <c:orientation val="minMax"/>
        </c:scaling>
        <c:delete val="0"/>
        <c:axPos val="b"/>
        <c:numFmt formatCode="General" sourceLinked="1"/>
        <c:majorTickMark val="out"/>
        <c:minorTickMark val="none"/>
        <c:tickLblPos val="nextTo"/>
        <c:txPr>
          <a:bodyPr/>
          <a:lstStyle/>
          <a:p>
            <a:pPr>
              <a:defRPr sz="1400" b="1">
                <a:latin typeface="Calibri" panose="020F0502020204030204" pitchFamily="34" charset="0"/>
                <a:cs typeface="Calibri" panose="020F0502020204030204" pitchFamily="34" charset="0"/>
              </a:defRPr>
            </a:pPr>
            <a:endParaRPr lang="en-US"/>
          </a:p>
        </c:txPr>
        <c:crossAx val="44125568"/>
        <c:crosses val="autoZero"/>
        <c:auto val="1"/>
        <c:lblAlgn val="ctr"/>
        <c:lblOffset val="100"/>
        <c:noMultiLvlLbl val="0"/>
      </c:catAx>
      <c:valAx>
        <c:axId val="44125568"/>
        <c:scaling>
          <c:orientation val="minMax"/>
        </c:scaling>
        <c:delete val="0"/>
        <c:axPos val="l"/>
        <c:majorGridlines/>
        <c:title>
          <c:tx>
            <c:rich>
              <a:bodyPr rot="0" vert="horz"/>
              <a:lstStyle/>
              <a:p>
                <a:pPr>
                  <a:defRPr sz="1050"/>
                </a:pPr>
                <a:r>
                  <a:rPr lang="en-US" sz="1800" dirty="0">
                    <a:solidFill>
                      <a:schemeClr val="accent3"/>
                    </a:solidFill>
                    <a:latin typeface="Calibri" panose="020F0502020204030204" pitchFamily="34" charset="0"/>
                    <a:cs typeface="Calibri" panose="020F0502020204030204" pitchFamily="34" charset="0"/>
                  </a:rPr>
                  <a:t>Number</a:t>
                </a:r>
              </a:p>
            </c:rich>
          </c:tx>
          <c:layout>
            <c:manualLayout>
              <c:xMode val="edge"/>
              <c:yMode val="edge"/>
              <c:x val="2.787208938332246E-4"/>
              <c:y val="1.5627638936437292E-2"/>
            </c:manualLayout>
          </c:layout>
          <c:overlay val="0"/>
        </c:title>
        <c:numFmt formatCode="#,##0" sourceLinked="1"/>
        <c:majorTickMark val="out"/>
        <c:minorTickMark val="none"/>
        <c:tickLblPos val="nextTo"/>
        <c:txPr>
          <a:bodyPr/>
          <a:lstStyle/>
          <a:p>
            <a:pPr>
              <a:defRPr sz="1600">
                <a:solidFill>
                  <a:srgbClr val="002060"/>
                </a:solidFill>
                <a:latin typeface="Calibri" panose="020F0502020204030204" pitchFamily="34" charset="0"/>
                <a:cs typeface="Calibri" panose="020F0502020204030204" pitchFamily="34" charset="0"/>
              </a:defRPr>
            </a:pPr>
            <a:endParaRPr lang="en-US"/>
          </a:p>
        </c:txPr>
        <c:crossAx val="44124032"/>
        <c:crosses val="autoZero"/>
        <c:crossBetween val="between"/>
      </c:valAx>
      <c:catAx>
        <c:axId val="44135936"/>
        <c:scaling>
          <c:orientation val="minMax"/>
        </c:scaling>
        <c:delete val="1"/>
        <c:axPos val="b"/>
        <c:numFmt formatCode="General" sourceLinked="1"/>
        <c:majorTickMark val="out"/>
        <c:minorTickMark val="none"/>
        <c:tickLblPos val="nextTo"/>
        <c:crossAx val="44137472"/>
        <c:crosses val="autoZero"/>
        <c:auto val="1"/>
        <c:lblAlgn val="ctr"/>
        <c:lblOffset val="100"/>
        <c:noMultiLvlLbl val="0"/>
      </c:catAx>
      <c:valAx>
        <c:axId val="44137472"/>
        <c:scaling>
          <c:orientation val="minMax"/>
          <c:max val="25"/>
        </c:scaling>
        <c:delete val="0"/>
        <c:axPos val="r"/>
        <c:title>
          <c:tx>
            <c:rich>
              <a:bodyPr rot="0" vert="horz"/>
              <a:lstStyle/>
              <a:p>
                <a:pPr>
                  <a:defRPr sz="1050"/>
                </a:pPr>
                <a:r>
                  <a:rPr lang="en-US" sz="1800" dirty="0">
                    <a:solidFill>
                      <a:schemeClr val="accent2">
                        <a:lumMod val="75000"/>
                      </a:schemeClr>
                    </a:solidFill>
                    <a:latin typeface="Calibri" panose="020F0502020204030204" pitchFamily="34" charset="0"/>
                    <a:cs typeface="Calibri" panose="020F0502020204030204" pitchFamily="34" charset="0"/>
                  </a:rPr>
                  <a:t>Percent</a:t>
                </a:r>
              </a:p>
            </c:rich>
          </c:tx>
          <c:layout>
            <c:manualLayout>
              <c:xMode val="edge"/>
              <c:yMode val="edge"/>
              <c:x val="0.92142990158358729"/>
              <c:y val="1.4759039640929405E-2"/>
            </c:manualLayout>
          </c:layout>
          <c:overlay val="0"/>
        </c:title>
        <c:numFmt formatCode="General" sourceLinked="1"/>
        <c:majorTickMark val="out"/>
        <c:minorTickMark val="none"/>
        <c:tickLblPos val="nextTo"/>
        <c:txPr>
          <a:bodyPr/>
          <a:lstStyle/>
          <a:p>
            <a:pPr>
              <a:defRPr sz="1800">
                <a:solidFill>
                  <a:schemeClr val="accent2">
                    <a:lumMod val="75000"/>
                  </a:schemeClr>
                </a:solidFill>
                <a:latin typeface="Calibri" panose="020F0502020204030204" pitchFamily="34" charset="0"/>
                <a:cs typeface="Calibri" panose="020F0502020204030204" pitchFamily="34" charset="0"/>
              </a:defRPr>
            </a:pPr>
            <a:endParaRPr lang="en-US"/>
          </a:p>
        </c:txPr>
        <c:crossAx val="44135936"/>
        <c:crosses val="max"/>
        <c:crossBetween val="between"/>
      </c:valAx>
    </c:plotArea>
    <c:legend>
      <c:legendPos val="b"/>
      <c:layout/>
      <c:overlay val="0"/>
      <c:txPr>
        <a:bodyPr/>
        <a:lstStyle/>
        <a:p>
          <a:pPr>
            <a:defRPr sz="2200">
              <a:latin typeface="Calibri" panose="020F0502020204030204" pitchFamily="34" charset="0"/>
              <a:cs typeface="Calibri" panose="020F0502020204030204" pitchFamily="34" charset="0"/>
            </a:defRPr>
          </a:pPr>
          <a:endParaRPr lang="en-US"/>
        </a:p>
      </c:txPr>
    </c:legend>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50448957038262E-2"/>
          <c:y val="8.261302496046323E-2"/>
          <c:w val="0.72225249804300773"/>
          <c:h val="0.71707289675210351"/>
        </c:manualLayout>
      </c:layout>
      <c:lineChart>
        <c:grouping val="standard"/>
        <c:varyColors val="0"/>
        <c:ser>
          <c:idx val="0"/>
          <c:order val="0"/>
          <c:tx>
            <c:strRef>
              <c:f>Race!$A$20</c:f>
              <c:strCache>
                <c:ptCount val="1"/>
                <c:pt idx="0">
                  <c:v>  High school graduate or higher</c:v>
                </c:pt>
              </c:strCache>
            </c:strRef>
          </c:tx>
          <c:spPr>
            <a:ln w="101600"/>
          </c:spPr>
          <c:marker>
            <c:symbol val="diamond"/>
            <c:size val="8"/>
          </c:marker>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Race!$B$19:$D$19</c:f>
              <c:strCache>
                <c:ptCount val="3"/>
                <c:pt idx="0">
                  <c:v>White</c:v>
                </c:pt>
                <c:pt idx="1">
                  <c:v>Black or African American</c:v>
                </c:pt>
                <c:pt idx="2">
                  <c:v>Hispanic or Latino</c:v>
                </c:pt>
              </c:strCache>
            </c:strRef>
          </c:cat>
          <c:val>
            <c:numRef>
              <c:f>Race!$B$20:$D$20</c:f>
              <c:numCache>
                <c:formatCode>0.0%</c:formatCode>
                <c:ptCount val="3"/>
                <c:pt idx="0">
                  <c:v>0.93899999999999995</c:v>
                </c:pt>
                <c:pt idx="1">
                  <c:v>0.90500000000000003</c:v>
                </c:pt>
                <c:pt idx="2">
                  <c:v>0.65</c:v>
                </c:pt>
              </c:numCache>
            </c:numRef>
          </c:val>
          <c:smooth val="0"/>
          <c:extLst xmlns:c16r2="http://schemas.microsoft.com/office/drawing/2015/06/chart">
            <c:ext xmlns:c16="http://schemas.microsoft.com/office/drawing/2014/chart" uri="{C3380CC4-5D6E-409C-BE32-E72D297353CC}">
              <c16:uniqueId val="{00000000-5F49-4163-A5AB-60950BA53584}"/>
            </c:ext>
          </c:extLst>
        </c:ser>
        <c:ser>
          <c:idx val="1"/>
          <c:order val="1"/>
          <c:tx>
            <c:strRef>
              <c:f>Race!$A$21</c:f>
              <c:strCache>
                <c:ptCount val="1"/>
                <c:pt idx="0">
                  <c:v>  Bachelor's degree or higher</c:v>
                </c:pt>
              </c:strCache>
            </c:strRef>
          </c:tx>
          <c:spPr>
            <a:ln>
              <a:solidFill>
                <a:srgbClr val="9BBB59">
                  <a:lumMod val="50000"/>
                </a:srgbClr>
              </a:solidFill>
            </a:ln>
          </c:spPr>
          <c:marker>
            <c:symbol val="square"/>
            <c:size val="7"/>
            <c:spPr>
              <a:solidFill>
                <a:srgbClr val="9BBB59">
                  <a:lumMod val="50000"/>
                </a:srgbClr>
              </a:solidFill>
              <a:ln>
                <a:solidFill>
                  <a:srgbClr val="9BBB59">
                    <a:lumMod val="50000"/>
                  </a:srgbClr>
                </a:solidFill>
              </a:ln>
            </c:spPr>
          </c:marker>
          <c:dPt>
            <c:idx val="1"/>
            <c:bubble3D val="0"/>
            <c:spPr>
              <a:ln w="101600">
                <a:solidFill>
                  <a:srgbClr val="9BBB59">
                    <a:lumMod val="50000"/>
                  </a:srgbClr>
                </a:solidFill>
              </a:ln>
            </c:spPr>
          </c:dPt>
          <c:dPt>
            <c:idx val="2"/>
            <c:bubble3D val="0"/>
            <c:spPr>
              <a:ln w="88900">
                <a:solidFill>
                  <a:srgbClr val="9BBB59">
                    <a:lumMod val="50000"/>
                  </a:srgbClr>
                </a:solidFill>
              </a:ln>
            </c:spPr>
          </c:dPt>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Race!$B$19:$D$19</c:f>
              <c:strCache>
                <c:ptCount val="3"/>
                <c:pt idx="0">
                  <c:v>White</c:v>
                </c:pt>
                <c:pt idx="1">
                  <c:v>Black or African American</c:v>
                </c:pt>
                <c:pt idx="2">
                  <c:v>Hispanic or Latino</c:v>
                </c:pt>
              </c:strCache>
            </c:strRef>
          </c:cat>
          <c:val>
            <c:numRef>
              <c:f>Race!$B$21:$D$21</c:f>
              <c:numCache>
                <c:formatCode>0.0%</c:formatCode>
                <c:ptCount val="3"/>
                <c:pt idx="0">
                  <c:v>0.49199999999999999</c:v>
                </c:pt>
                <c:pt idx="1">
                  <c:v>0.29299999999999998</c:v>
                </c:pt>
                <c:pt idx="2">
                  <c:v>0.16700000000000001</c:v>
                </c:pt>
              </c:numCache>
            </c:numRef>
          </c:val>
          <c:smooth val="0"/>
          <c:extLst xmlns:c16r2="http://schemas.microsoft.com/office/drawing/2015/06/chart">
            <c:ext xmlns:c16="http://schemas.microsoft.com/office/drawing/2014/chart" uri="{C3380CC4-5D6E-409C-BE32-E72D297353CC}">
              <c16:uniqueId val="{00000001-5F49-4163-A5AB-60950BA53584}"/>
            </c:ext>
          </c:extLst>
        </c:ser>
        <c:dLbls>
          <c:showLegendKey val="0"/>
          <c:showVal val="0"/>
          <c:showCatName val="0"/>
          <c:showSerName val="0"/>
          <c:showPercent val="0"/>
          <c:showBubbleSize val="0"/>
        </c:dLbls>
        <c:marker val="1"/>
        <c:smooth val="0"/>
        <c:axId val="105520128"/>
        <c:axId val="105530112"/>
      </c:lineChart>
      <c:catAx>
        <c:axId val="105520128"/>
        <c:scaling>
          <c:orientation val="minMax"/>
        </c:scaling>
        <c:delete val="0"/>
        <c:axPos val="b"/>
        <c:numFmt formatCode="General" sourceLinked="1"/>
        <c:majorTickMark val="out"/>
        <c:minorTickMark val="none"/>
        <c:tickLblPos val="nextTo"/>
        <c:txPr>
          <a:bodyPr/>
          <a:lstStyle/>
          <a:p>
            <a:pPr>
              <a:defRPr sz="1800"/>
            </a:pPr>
            <a:endParaRPr lang="en-US"/>
          </a:p>
        </c:txPr>
        <c:crossAx val="105530112"/>
        <c:crosses val="autoZero"/>
        <c:auto val="1"/>
        <c:lblAlgn val="ctr"/>
        <c:lblOffset val="100"/>
        <c:noMultiLvlLbl val="0"/>
      </c:catAx>
      <c:valAx>
        <c:axId val="105530112"/>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600"/>
            </a:pPr>
            <a:endParaRPr lang="en-US"/>
          </a:p>
        </c:txPr>
        <c:crossAx val="105520128"/>
        <c:crosses val="autoZero"/>
        <c:crossBetween val="between"/>
        <c:majorUnit val="0.2"/>
      </c:valAx>
    </c:plotArea>
    <c:legend>
      <c:legendPos val="r"/>
      <c:layout>
        <c:manualLayout>
          <c:xMode val="edge"/>
          <c:yMode val="edge"/>
          <c:x val="0.74391904959248512"/>
          <c:y val="0.25184872345502268"/>
          <c:w val="0.24657802643090665"/>
          <c:h val="0.46826270579813889"/>
        </c:manualLayout>
      </c:layout>
      <c:overlay val="0"/>
      <c:txPr>
        <a:bodyPr/>
        <a:lstStyle/>
        <a:p>
          <a:pPr>
            <a:defRPr sz="1800"/>
          </a:pPr>
          <a:endParaRPr lang="en-US"/>
        </a:p>
      </c:txPr>
    </c:legend>
    <c:plotVisOnly val="1"/>
    <c:dispBlanksAs val="gap"/>
    <c:showDLblsOverMax val="0"/>
  </c:chart>
  <c:spPr>
    <a:ln>
      <a:noFill/>
    </a:ln>
  </c:spPr>
  <c:txPr>
    <a:bodyPr/>
    <a:lstStyle/>
    <a:p>
      <a:pPr>
        <a:defRPr sz="1400">
          <a:latin typeface="Calibri" panose="020F0502020204030204" pitchFamily="34" charset="0"/>
          <a:cs typeface="Calibri" panose="020F050202020403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invertIfNegative val="0"/>
          <c:dLbls>
            <c:txPr>
              <a:bodyPr/>
              <a:lstStyle/>
              <a:p>
                <a:pPr>
                  <a:defRPr sz="3200" b="1"/>
                </a:pPr>
                <a:endParaRPr lang="en-US"/>
              </a:p>
            </c:txPr>
            <c:dLblPos val="outEnd"/>
            <c:showLegendKey val="0"/>
            <c:showVal val="1"/>
            <c:showCatName val="0"/>
            <c:showSerName val="0"/>
            <c:showPercent val="0"/>
            <c:showBubbleSize val="0"/>
            <c:showLeaderLines val="0"/>
          </c:dLbls>
          <c:cat>
            <c:strRef>
              <c:f>'Disability by Age'!$A$3:$A$8</c:f>
              <c:strCache>
                <c:ptCount val="6"/>
                <c:pt idx="0">
                  <c:v>Under 5 years</c:v>
                </c:pt>
                <c:pt idx="1">
                  <c:v>5-17 years</c:v>
                </c:pt>
                <c:pt idx="2">
                  <c:v>18-34 years</c:v>
                </c:pt>
                <c:pt idx="3">
                  <c:v>35-64 years</c:v>
                </c:pt>
                <c:pt idx="4">
                  <c:v>65-74 years</c:v>
                </c:pt>
                <c:pt idx="5">
                  <c:v>75+ years</c:v>
                </c:pt>
              </c:strCache>
            </c:strRef>
          </c:cat>
          <c:val>
            <c:numRef>
              <c:f>'Disability by Age'!$B$3:$B$8</c:f>
              <c:numCache>
                <c:formatCode>0.0%</c:formatCode>
                <c:ptCount val="6"/>
                <c:pt idx="0">
                  <c:v>5.0000000000000001E-3</c:v>
                </c:pt>
                <c:pt idx="1">
                  <c:v>0.05</c:v>
                </c:pt>
                <c:pt idx="2">
                  <c:v>5.3999999999999999E-2</c:v>
                </c:pt>
                <c:pt idx="3">
                  <c:v>0.13500000000000001</c:v>
                </c:pt>
                <c:pt idx="4">
                  <c:v>0.23</c:v>
                </c:pt>
                <c:pt idx="5">
                  <c:v>0.49</c:v>
                </c:pt>
              </c:numCache>
            </c:numRef>
          </c:val>
        </c:ser>
        <c:dLbls>
          <c:dLblPos val="outEnd"/>
          <c:showLegendKey val="0"/>
          <c:showVal val="1"/>
          <c:showCatName val="0"/>
          <c:showSerName val="0"/>
          <c:showPercent val="0"/>
          <c:showBubbleSize val="0"/>
        </c:dLbls>
        <c:gapWidth val="150"/>
        <c:axId val="92921216"/>
        <c:axId val="111278336"/>
      </c:barChart>
      <c:catAx>
        <c:axId val="92921216"/>
        <c:scaling>
          <c:orientation val="minMax"/>
        </c:scaling>
        <c:delete val="0"/>
        <c:axPos val="b"/>
        <c:majorTickMark val="out"/>
        <c:minorTickMark val="none"/>
        <c:tickLblPos val="nextTo"/>
        <c:txPr>
          <a:bodyPr/>
          <a:lstStyle/>
          <a:p>
            <a:pPr>
              <a:defRPr sz="2400" b="1"/>
            </a:pPr>
            <a:endParaRPr lang="en-US"/>
          </a:p>
        </c:txPr>
        <c:crossAx val="111278336"/>
        <c:crosses val="autoZero"/>
        <c:auto val="1"/>
        <c:lblAlgn val="ctr"/>
        <c:lblOffset val="100"/>
        <c:noMultiLvlLbl val="0"/>
      </c:catAx>
      <c:valAx>
        <c:axId val="111278336"/>
        <c:scaling>
          <c:orientation val="minMax"/>
        </c:scaling>
        <c:delete val="1"/>
        <c:axPos val="l"/>
        <c:numFmt formatCode="0.0%" sourceLinked="1"/>
        <c:majorTickMark val="out"/>
        <c:minorTickMark val="none"/>
        <c:tickLblPos val="nextTo"/>
        <c:crossAx val="92921216"/>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2.3201856148491878E-2"/>
          <c:y val="0.22361111111111112"/>
          <c:w val="0.95746326372776491"/>
          <c:h val="0.63857976086322543"/>
        </c:manualLayout>
      </c:layout>
      <c:lineChart>
        <c:grouping val="stacked"/>
        <c:varyColors val="0"/>
        <c:ser>
          <c:idx val="0"/>
          <c:order val="0"/>
          <c:tx>
            <c:strRef>
              <c:f>'Food Insecurity Rates'!$B$1</c:f>
              <c:strCache>
                <c:ptCount val="1"/>
                <c:pt idx="0">
                  <c:v>Food Insecurity Rate</c:v>
                </c:pt>
              </c:strCache>
            </c:strRef>
          </c:tx>
          <c:marker>
            <c:symbol val="none"/>
          </c:marker>
          <c:dLbls>
            <c:txPr>
              <a:bodyPr/>
              <a:lstStyle/>
              <a:p>
                <a:pPr>
                  <a:defRPr sz="1200" b="1"/>
                </a:pPr>
                <a:endParaRPr lang="en-US"/>
              </a:p>
            </c:txPr>
            <c:dLblPos val="t"/>
            <c:showLegendKey val="0"/>
            <c:showVal val="1"/>
            <c:showCatName val="0"/>
            <c:showSerName val="0"/>
            <c:showPercent val="0"/>
            <c:showBubbleSize val="0"/>
            <c:showLeaderLines val="0"/>
          </c:dLbls>
          <c:cat>
            <c:numRef>
              <c:f>'Food Insecurity Rates'!$A$2:$A$5</c:f>
              <c:numCache>
                <c:formatCode>General</c:formatCode>
                <c:ptCount val="4"/>
                <c:pt idx="0">
                  <c:v>2013</c:v>
                </c:pt>
                <c:pt idx="1">
                  <c:v>2014</c:v>
                </c:pt>
                <c:pt idx="2">
                  <c:v>2015</c:v>
                </c:pt>
                <c:pt idx="3">
                  <c:v>2016</c:v>
                </c:pt>
              </c:numCache>
            </c:numRef>
          </c:cat>
          <c:val>
            <c:numRef>
              <c:f>'Food Insecurity Rates'!$B$2:$B$5</c:f>
              <c:numCache>
                <c:formatCode>0.0%</c:formatCode>
                <c:ptCount val="4"/>
                <c:pt idx="0">
                  <c:v>0.17399999999999999</c:v>
                </c:pt>
                <c:pt idx="1">
                  <c:v>0.17299999999999999</c:v>
                </c:pt>
                <c:pt idx="2">
                  <c:v>0.16400000000000001</c:v>
                </c:pt>
                <c:pt idx="3">
                  <c:v>0.156</c:v>
                </c:pt>
              </c:numCache>
            </c:numRef>
          </c:val>
          <c:smooth val="0"/>
        </c:ser>
        <c:dLbls>
          <c:dLblPos val="t"/>
          <c:showLegendKey val="0"/>
          <c:showVal val="1"/>
          <c:showCatName val="0"/>
          <c:showSerName val="0"/>
          <c:showPercent val="0"/>
          <c:showBubbleSize val="0"/>
        </c:dLbls>
        <c:marker val="1"/>
        <c:smooth val="0"/>
        <c:axId val="112019712"/>
        <c:axId val="112063616"/>
      </c:lineChart>
      <c:catAx>
        <c:axId val="112019712"/>
        <c:scaling>
          <c:orientation val="minMax"/>
        </c:scaling>
        <c:delete val="0"/>
        <c:axPos val="b"/>
        <c:numFmt formatCode="General" sourceLinked="1"/>
        <c:majorTickMark val="out"/>
        <c:minorTickMark val="none"/>
        <c:tickLblPos val="nextTo"/>
        <c:txPr>
          <a:bodyPr/>
          <a:lstStyle/>
          <a:p>
            <a:pPr>
              <a:defRPr sz="1200" b="1"/>
            </a:pPr>
            <a:endParaRPr lang="en-US"/>
          </a:p>
        </c:txPr>
        <c:crossAx val="112063616"/>
        <c:crosses val="autoZero"/>
        <c:auto val="1"/>
        <c:lblAlgn val="ctr"/>
        <c:lblOffset val="100"/>
        <c:noMultiLvlLbl val="0"/>
      </c:catAx>
      <c:valAx>
        <c:axId val="112063616"/>
        <c:scaling>
          <c:orientation val="minMax"/>
        </c:scaling>
        <c:delete val="1"/>
        <c:axPos val="l"/>
        <c:majorGridlines/>
        <c:numFmt formatCode="0.0%" sourceLinked="1"/>
        <c:majorTickMark val="out"/>
        <c:minorTickMark val="none"/>
        <c:tickLblPos val="nextTo"/>
        <c:crossAx val="112019712"/>
        <c:crosses val="autoZero"/>
        <c:crossBetween val="between"/>
      </c:valAx>
    </c:plotArea>
    <c:plotVisOnly val="1"/>
    <c:dispBlanksAs val="zero"/>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'2nd Harvest Emergency Boxes'!$B$1</c:f>
              <c:strCache>
                <c:ptCount val="1"/>
                <c:pt idx="0">
                  <c:v>Individuals Served</c:v>
                </c:pt>
              </c:strCache>
            </c:strRef>
          </c:tx>
          <c:invertIfNegative val="0"/>
          <c:cat>
            <c:numRef>
              <c:f>'2nd Harvest Emergency Boxes'!$A$2:$A$7</c:f>
              <c:numCache>
                <c:formatCode>General</c:formatCode>
                <c:ptCount val="6"/>
                <c:pt idx="0">
                  <c:v>2012</c:v>
                </c:pt>
                <c:pt idx="1">
                  <c:v>2013</c:v>
                </c:pt>
                <c:pt idx="2">
                  <c:v>2014</c:v>
                </c:pt>
                <c:pt idx="3">
                  <c:v>2015</c:v>
                </c:pt>
                <c:pt idx="4">
                  <c:v>2016</c:v>
                </c:pt>
                <c:pt idx="5">
                  <c:v>2017</c:v>
                </c:pt>
              </c:numCache>
            </c:numRef>
          </c:cat>
          <c:val>
            <c:numRef>
              <c:f>'2nd Harvest Emergency Boxes'!$B$2:$B$7</c:f>
              <c:numCache>
                <c:formatCode>#,##0</c:formatCode>
                <c:ptCount val="6"/>
                <c:pt idx="0">
                  <c:v>135510</c:v>
                </c:pt>
                <c:pt idx="1">
                  <c:v>121816</c:v>
                </c:pt>
                <c:pt idx="2">
                  <c:v>130049</c:v>
                </c:pt>
                <c:pt idx="3">
                  <c:v>124519</c:v>
                </c:pt>
                <c:pt idx="4">
                  <c:v>101729</c:v>
                </c:pt>
                <c:pt idx="5">
                  <c:v>95619</c:v>
                </c:pt>
              </c:numCache>
            </c:numRef>
          </c:val>
        </c:ser>
        <c:ser>
          <c:idx val="1"/>
          <c:order val="1"/>
          <c:tx>
            <c:strRef>
              <c:f>'2nd Harvest Emergency Boxes'!$C$1</c:f>
              <c:strCache>
                <c:ptCount val="1"/>
                <c:pt idx="0">
                  <c:v>Emergency Food Boxes</c:v>
                </c:pt>
              </c:strCache>
            </c:strRef>
          </c:tx>
          <c:spPr>
            <a:solidFill>
              <a:srgbClr val="00B050"/>
            </a:solidFill>
            <a:ln>
              <a:solidFill>
                <a:srgbClr val="00B050"/>
              </a:solidFill>
            </a:ln>
          </c:spPr>
          <c:invertIfNegative val="0"/>
          <c:cat>
            <c:numRef>
              <c:f>'2nd Harvest Emergency Boxes'!$A$2:$A$7</c:f>
              <c:numCache>
                <c:formatCode>General</c:formatCode>
                <c:ptCount val="6"/>
                <c:pt idx="0">
                  <c:v>2012</c:v>
                </c:pt>
                <c:pt idx="1">
                  <c:v>2013</c:v>
                </c:pt>
                <c:pt idx="2">
                  <c:v>2014</c:v>
                </c:pt>
                <c:pt idx="3">
                  <c:v>2015</c:v>
                </c:pt>
                <c:pt idx="4">
                  <c:v>2016</c:v>
                </c:pt>
                <c:pt idx="5">
                  <c:v>2017</c:v>
                </c:pt>
              </c:numCache>
            </c:numRef>
          </c:cat>
          <c:val>
            <c:numRef>
              <c:f>'2nd Harvest Emergency Boxes'!$C$2:$C$7</c:f>
              <c:numCache>
                <c:formatCode>#,##0</c:formatCode>
                <c:ptCount val="6"/>
                <c:pt idx="0">
                  <c:v>57878</c:v>
                </c:pt>
                <c:pt idx="1">
                  <c:v>52013</c:v>
                </c:pt>
                <c:pt idx="2">
                  <c:v>54477</c:v>
                </c:pt>
                <c:pt idx="3">
                  <c:v>51760</c:v>
                </c:pt>
                <c:pt idx="4">
                  <c:v>41960</c:v>
                </c:pt>
                <c:pt idx="5">
                  <c:v>39687</c:v>
                </c:pt>
              </c:numCache>
            </c:numRef>
          </c:val>
        </c:ser>
        <c:dLbls>
          <c:showLegendKey val="0"/>
          <c:showVal val="0"/>
          <c:showCatName val="0"/>
          <c:showSerName val="0"/>
          <c:showPercent val="0"/>
          <c:showBubbleSize val="0"/>
        </c:dLbls>
        <c:gapWidth val="150"/>
        <c:axId val="112089344"/>
        <c:axId val="112099328"/>
      </c:barChart>
      <c:catAx>
        <c:axId val="112089344"/>
        <c:scaling>
          <c:orientation val="minMax"/>
        </c:scaling>
        <c:delete val="0"/>
        <c:axPos val="b"/>
        <c:numFmt formatCode="General" sourceLinked="1"/>
        <c:majorTickMark val="out"/>
        <c:minorTickMark val="none"/>
        <c:tickLblPos val="nextTo"/>
        <c:crossAx val="112099328"/>
        <c:crosses val="autoZero"/>
        <c:auto val="1"/>
        <c:lblAlgn val="ctr"/>
        <c:lblOffset val="100"/>
        <c:noMultiLvlLbl val="0"/>
      </c:catAx>
      <c:valAx>
        <c:axId val="112099328"/>
        <c:scaling>
          <c:orientation val="minMax"/>
        </c:scaling>
        <c:delete val="0"/>
        <c:axPos val="l"/>
        <c:majorGridlines/>
        <c:numFmt formatCode="#,##0" sourceLinked="1"/>
        <c:majorTickMark val="out"/>
        <c:minorTickMark val="none"/>
        <c:tickLblPos val="nextTo"/>
        <c:crossAx val="112089344"/>
        <c:crosses val="autoZero"/>
        <c:crossBetween val="between"/>
      </c:valAx>
      <c:dTable>
        <c:showHorzBorder val="1"/>
        <c:showVertBorder val="1"/>
        <c:showOutline val="1"/>
        <c:showKeys val="0"/>
      </c:dTable>
    </c:plotArea>
    <c:legend>
      <c:legendPos val="b"/>
      <c:layout/>
      <c:overlay val="0"/>
      <c:txPr>
        <a:bodyPr/>
        <a:lstStyle/>
        <a:p>
          <a:pPr>
            <a:defRPr sz="1600"/>
          </a:pPr>
          <a:endParaRPr lang="en-US"/>
        </a:p>
      </c:txPr>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'SNAP Households'!$A$6</c:f>
              <c:strCache>
                <c:ptCount val="1"/>
                <c:pt idx="0">
                  <c:v>2016</c:v>
                </c:pt>
              </c:strCache>
            </c:strRef>
          </c:tx>
          <c:invertIfNegative val="0"/>
          <c:dLbls>
            <c:txPr>
              <a:bodyPr/>
              <a:lstStyle/>
              <a:p>
                <a:pPr>
                  <a:defRPr sz="2400" b="1"/>
                </a:pPr>
                <a:endParaRPr lang="en-US"/>
              </a:p>
            </c:txPr>
            <c:dLblPos val="outEnd"/>
            <c:showLegendKey val="0"/>
            <c:showVal val="1"/>
            <c:showCatName val="0"/>
            <c:showSerName val="0"/>
            <c:showPercent val="0"/>
            <c:showBubbleSize val="0"/>
            <c:showLeaderLines val="0"/>
          </c:dLbls>
          <c:cat>
            <c:strRef>
              <c:f>'SNAP Households'!$B$5:$C$5</c:f>
              <c:strCache>
                <c:ptCount val="2"/>
                <c:pt idx="0">
                  <c:v>Tennessee</c:v>
                </c:pt>
                <c:pt idx="1">
                  <c:v>Davidson County</c:v>
                </c:pt>
              </c:strCache>
            </c:strRef>
          </c:cat>
          <c:val>
            <c:numRef>
              <c:f>'SNAP Households'!$B$6:$C$6</c:f>
              <c:numCache>
                <c:formatCode>0.0%</c:formatCode>
                <c:ptCount val="2"/>
                <c:pt idx="0">
                  <c:v>0.14599999999999999</c:v>
                </c:pt>
                <c:pt idx="1">
                  <c:v>0.11799999999999999</c:v>
                </c:pt>
              </c:numCache>
            </c:numRef>
          </c:val>
        </c:ser>
        <c:ser>
          <c:idx val="1"/>
          <c:order val="1"/>
          <c:tx>
            <c:strRef>
              <c:f>'SNAP Households'!$A$7</c:f>
              <c:strCache>
                <c:ptCount val="1"/>
                <c:pt idx="0">
                  <c:v>2017</c:v>
                </c:pt>
              </c:strCache>
            </c:strRef>
          </c:tx>
          <c:invertIfNegative val="0"/>
          <c:dLbls>
            <c:txPr>
              <a:bodyPr/>
              <a:lstStyle/>
              <a:p>
                <a:pPr>
                  <a:defRPr sz="2400" b="1"/>
                </a:pPr>
                <a:endParaRPr lang="en-US"/>
              </a:p>
            </c:txPr>
            <c:dLblPos val="outEnd"/>
            <c:showLegendKey val="0"/>
            <c:showVal val="1"/>
            <c:showCatName val="0"/>
            <c:showSerName val="0"/>
            <c:showPercent val="0"/>
            <c:showBubbleSize val="0"/>
            <c:showLeaderLines val="0"/>
          </c:dLbls>
          <c:cat>
            <c:strRef>
              <c:f>'SNAP Households'!$B$5:$C$5</c:f>
              <c:strCache>
                <c:ptCount val="2"/>
                <c:pt idx="0">
                  <c:v>Tennessee</c:v>
                </c:pt>
                <c:pt idx="1">
                  <c:v>Davidson County</c:v>
                </c:pt>
              </c:strCache>
            </c:strRef>
          </c:cat>
          <c:val>
            <c:numRef>
              <c:f>'SNAP Households'!$B$7:$C$7</c:f>
              <c:numCache>
                <c:formatCode>0.0%</c:formatCode>
                <c:ptCount val="2"/>
                <c:pt idx="0">
                  <c:v>0.13500000000000001</c:v>
                </c:pt>
                <c:pt idx="1">
                  <c:v>9.8000000000000004E-2</c:v>
                </c:pt>
              </c:numCache>
            </c:numRef>
          </c:val>
        </c:ser>
        <c:dLbls>
          <c:dLblPos val="outEnd"/>
          <c:showLegendKey val="0"/>
          <c:showVal val="1"/>
          <c:showCatName val="0"/>
          <c:showSerName val="0"/>
          <c:showPercent val="0"/>
          <c:showBubbleSize val="0"/>
        </c:dLbls>
        <c:gapWidth val="150"/>
        <c:axId val="117327360"/>
        <c:axId val="117328896"/>
      </c:barChart>
      <c:catAx>
        <c:axId val="117327360"/>
        <c:scaling>
          <c:orientation val="minMax"/>
        </c:scaling>
        <c:delete val="0"/>
        <c:axPos val="b"/>
        <c:majorTickMark val="out"/>
        <c:minorTickMark val="none"/>
        <c:tickLblPos val="nextTo"/>
        <c:txPr>
          <a:bodyPr/>
          <a:lstStyle/>
          <a:p>
            <a:pPr>
              <a:defRPr sz="2800" b="1"/>
            </a:pPr>
            <a:endParaRPr lang="en-US"/>
          </a:p>
        </c:txPr>
        <c:crossAx val="117328896"/>
        <c:crosses val="autoZero"/>
        <c:auto val="1"/>
        <c:lblAlgn val="ctr"/>
        <c:lblOffset val="100"/>
        <c:noMultiLvlLbl val="0"/>
      </c:catAx>
      <c:valAx>
        <c:axId val="117328896"/>
        <c:scaling>
          <c:orientation val="minMax"/>
        </c:scaling>
        <c:delete val="1"/>
        <c:axPos val="l"/>
        <c:numFmt formatCode="0.0%" sourceLinked="1"/>
        <c:majorTickMark val="out"/>
        <c:minorTickMark val="none"/>
        <c:tickLblPos val="nextTo"/>
        <c:crossAx val="117327360"/>
        <c:crosses val="autoZero"/>
        <c:crossBetween val="between"/>
      </c:valAx>
    </c:plotArea>
    <c:legend>
      <c:legendPos val="b"/>
      <c:layout/>
      <c:overlay val="0"/>
      <c:txPr>
        <a:bodyPr/>
        <a:lstStyle/>
        <a:p>
          <a:pPr>
            <a:defRPr sz="2400" b="1"/>
          </a:pPr>
          <a:endParaRPr lang="en-US"/>
        </a:p>
      </c:txPr>
    </c:legend>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03359431513552E-2"/>
          <c:y val="3.0144194938595638E-2"/>
          <c:w val="0.91662030339134504"/>
          <c:h val="0.56138610514594767"/>
        </c:manualLayout>
      </c:layout>
      <c:lineChart>
        <c:grouping val="standard"/>
        <c:varyColors val="0"/>
        <c:ser>
          <c:idx val="0"/>
          <c:order val="0"/>
          <c:tx>
            <c:strRef>
              <c:f>LargestGap!$Q$13</c:f>
              <c:strCache>
                <c:ptCount val="1"/>
                <c:pt idx="0">
                  <c:v>2016</c:v>
                </c:pt>
              </c:strCache>
            </c:strRef>
          </c:tx>
          <c:spPr>
            <a:ln w="50800"/>
          </c:spPr>
          <c:marker>
            <c:symbol val="square"/>
            <c:size val="8"/>
            <c:spPr>
              <a:scene3d>
                <a:camera prst="orthographicFront"/>
                <a:lightRig rig="threePt" dir="t">
                  <a:rot lat="0" lon="0" rev="1200000"/>
                </a:lightRig>
              </a:scene3d>
              <a:sp3d>
                <a:bevelT w="63500" h="25400"/>
              </a:sp3d>
            </c:spPr>
          </c:marker>
          <c:cat>
            <c:strRef>
              <c:f>LargestGap!$P$14:$P$21</c:f>
              <c:strCache>
                <c:ptCount val="8"/>
                <c:pt idx="0">
                  <c:v>Child Care</c:v>
                </c:pt>
                <c:pt idx="1">
                  <c:v>Food &amp; Nutrition</c:v>
                </c:pt>
                <c:pt idx="2">
                  <c:v>Health</c:v>
                </c:pt>
                <c:pt idx="3">
                  <c:v>HCBS-Seniors/Adults</c:v>
                </c:pt>
                <c:pt idx="4">
                  <c:v>Housing</c:v>
                </c:pt>
                <c:pt idx="5">
                  <c:v>Neighborhood Develop.</c:v>
                </c:pt>
                <c:pt idx="6">
                  <c:v>Transportation</c:v>
                </c:pt>
                <c:pt idx="7">
                  <c:v>Workforce &amp; Economic Opp.</c:v>
                </c:pt>
              </c:strCache>
            </c:strRef>
          </c:cat>
          <c:val>
            <c:numRef>
              <c:f>LargestGap!$Q$14:$Q$21</c:f>
              <c:numCache>
                <c:formatCode>0.0%</c:formatCode>
                <c:ptCount val="8"/>
                <c:pt idx="0">
                  <c:v>3.6999999999999998E-2</c:v>
                </c:pt>
                <c:pt idx="1">
                  <c:v>9.1999999999999998E-2</c:v>
                </c:pt>
                <c:pt idx="2">
                  <c:v>5.8000000000000003E-2</c:v>
                </c:pt>
                <c:pt idx="3">
                  <c:v>5.8000000000000003E-2</c:v>
                </c:pt>
                <c:pt idx="4">
                  <c:v>0.58099999999999996</c:v>
                </c:pt>
                <c:pt idx="5">
                  <c:v>5.1999999999999998E-2</c:v>
                </c:pt>
                <c:pt idx="6">
                  <c:v>4.5999999999999999E-2</c:v>
                </c:pt>
                <c:pt idx="7">
                  <c:v>7.5999999999999998E-2</c:v>
                </c:pt>
              </c:numCache>
            </c:numRef>
          </c:val>
          <c:smooth val="0"/>
        </c:ser>
        <c:ser>
          <c:idx val="1"/>
          <c:order val="1"/>
          <c:tx>
            <c:strRef>
              <c:f>LargestGap!$R$13</c:f>
              <c:strCache>
                <c:ptCount val="1"/>
                <c:pt idx="0">
                  <c:v>2017</c:v>
                </c:pt>
              </c:strCache>
            </c:strRef>
          </c:tx>
          <c:spPr>
            <a:ln w="50800"/>
          </c:spPr>
          <c:marker>
            <c:symbol val="circle"/>
            <c:size val="8"/>
            <c:spPr>
              <a:scene3d>
                <a:camera prst="orthographicFront"/>
                <a:lightRig rig="threePt" dir="t">
                  <a:rot lat="0" lon="0" rev="1200000"/>
                </a:lightRig>
              </a:scene3d>
              <a:sp3d>
                <a:bevelT w="63500" h="25400"/>
              </a:sp3d>
            </c:spPr>
          </c:marker>
          <c:cat>
            <c:strRef>
              <c:f>LargestGap!$P$14:$P$21</c:f>
              <c:strCache>
                <c:ptCount val="8"/>
                <c:pt idx="0">
                  <c:v>Child Care</c:v>
                </c:pt>
                <c:pt idx="1">
                  <c:v>Food &amp; Nutrition</c:v>
                </c:pt>
                <c:pt idx="2">
                  <c:v>Health</c:v>
                </c:pt>
                <c:pt idx="3">
                  <c:v>HCBS-Seniors/Adults</c:v>
                </c:pt>
                <c:pt idx="4">
                  <c:v>Housing</c:v>
                </c:pt>
                <c:pt idx="5">
                  <c:v>Neighborhood Develop.</c:v>
                </c:pt>
                <c:pt idx="6">
                  <c:v>Transportation</c:v>
                </c:pt>
                <c:pt idx="7">
                  <c:v>Workforce &amp; Economic Opp.</c:v>
                </c:pt>
              </c:strCache>
            </c:strRef>
          </c:cat>
          <c:val>
            <c:numRef>
              <c:f>LargestGap!$R$14:$R$21</c:f>
              <c:numCache>
                <c:formatCode>0.0%</c:formatCode>
                <c:ptCount val="8"/>
                <c:pt idx="0">
                  <c:v>9.8100000000000007E-2</c:v>
                </c:pt>
                <c:pt idx="1">
                  <c:v>0.15870000000000001</c:v>
                </c:pt>
                <c:pt idx="2">
                  <c:v>0.16489999999999999</c:v>
                </c:pt>
                <c:pt idx="3">
                  <c:v>7.0999999999999994E-2</c:v>
                </c:pt>
                <c:pt idx="4">
                  <c:v>0.31319999999999998</c:v>
                </c:pt>
                <c:pt idx="5">
                  <c:v>6.2600000000000003E-2</c:v>
                </c:pt>
                <c:pt idx="6">
                  <c:v>5.4300000000000001E-2</c:v>
                </c:pt>
                <c:pt idx="7">
                  <c:v>7.7200000000000005E-2</c:v>
                </c:pt>
              </c:numCache>
            </c:numRef>
          </c:val>
          <c:smooth val="0"/>
        </c:ser>
        <c:ser>
          <c:idx val="2"/>
          <c:order val="2"/>
          <c:tx>
            <c:strRef>
              <c:f>LargestGap!$S$13</c:f>
              <c:strCache>
                <c:ptCount val="1"/>
                <c:pt idx="0">
                  <c:v>2018</c:v>
                </c:pt>
              </c:strCache>
            </c:strRef>
          </c:tx>
          <c:spPr>
            <a:ln w="50800"/>
          </c:spPr>
          <c:marker>
            <c:symbol val="square"/>
            <c:size val="8"/>
            <c:spPr>
              <a:scene3d>
                <a:camera prst="orthographicFront"/>
                <a:lightRig rig="threePt" dir="t">
                  <a:rot lat="0" lon="0" rev="1200000"/>
                </a:lightRig>
              </a:scene3d>
              <a:sp3d>
                <a:bevelT w="63500" h="25400"/>
              </a:sp3d>
            </c:spPr>
          </c:marker>
          <c:cat>
            <c:strRef>
              <c:f>LargestGap!$P$14:$P$21</c:f>
              <c:strCache>
                <c:ptCount val="8"/>
                <c:pt idx="0">
                  <c:v>Child Care</c:v>
                </c:pt>
                <c:pt idx="1">
                  <c:v>Food &amp; Nutrition</c:v>
                </c:pt>
                <c:pt idx="2">
                  <c:v>Health</c:v>
                </c:pt>
                <c:pt idx="3">
                  <c:v>HCBS-Seniors/Adults</c:v>
                </c:pt>
                <c:pt idx="4">
                  <c:v>Housing</c:v>
                </c:pt>
                <c:pt idx="5">
                  <c:v>Neighborhood Develop.</c:v>
                </c:pt>
                <c:pt idx="6">
                  <c:v>Transportation</c:v>
                </c:pt>
                <c:pt idx="7">
                  <c:v>Workforce &amp; Economic Opp.</c:v>
                </c:pt>
              </c:strCache>
            </c:strRef>
          </c:cat>
          <c:val>
            <c:numRef>
              <c:f>LargestGap!$S$14:$S$21</c:f>
              <c:numCache>
                <c:formatCode>0.0%</c:formatCode>
                <c:ptCount val="8"/>
                <c:pt idx="0">
                  <c:v>4.2999999999999997E-2</c:v>
                </c:pt>
                <c:pt idx="1">
                  <c:v>0.65200000000000002</c:v>
                </c:pt>
                <c:pt idx="2">
                  <c:v>6.4000000000000001E-2</c:v>
                </c:pt>
                <c:pt idx="3">
                  <c:v>2.5000000000000001E-2</c:v>
                </c:pt>
                <c:pt idx="4">
                  <c:v>0.10100000000000001</c:v>
                </c:pt>
                <c:pt idx="5">
                  <c:v>1.7999999999999999E-2</c:v>
                </c:pt>
                <c:pt idx="6">
                  <c:v>3.2000000000000001E-2</c:v>
                </c:pt>
                <c:pt idx="7">
                  <c:v>6.5000000000000002E-2</c:v>
                </c:pt>
              </c:numCache>
            </c:numRef>
          </c:val>
          <c:smooth val="0"/>
        </c:ser>
        <c:dLbls>
          <c:showLegendKey val="0"/>
          <c:showVal val="0"/>
          <c:showCatName val="0"/>
          <c:showSerName val="0"/>
          <c:showPercent val="0"/>
          <c:showBubbleSize val="0"/>
        </c:dLbls>
        <c:marker val="1"/>
        <c:smooth val="0"/>
        <c:axId val="117172864"/>
        <c:axId val="118182656"/>
      </c:lineChart>
      <c:catAx>
        <c:axId val="117172864"/>
        <c:scaling>
          <c:orientation val="minMax"/>
        </c:scaling>
        <c:delete val="0"/>
        <c:axPos val="b"/>
        <c:majorTickMark val="out"/>
        <c:minorTickMark val="none"/>
        <c:tickLblPos val="nextTo"/>
        <c:txPr>
          <a:bodyPr/>
          <a:lstStyle/>
          <a:p>
            <a:pPr>
              <a:defRPr sz="1400"/>
            </a:pPr>
            <a:endParaRPr lang="en-US"/>
          </a:p>
        </c:txPr>
        <c:crossAx val="118182656"/>
        <c:crosses val="autoZero"/>
        <c:auto val="1"/>
        <c:lblAlgn val="ctr"/>
        <c:lblOffset val="100"/>
        <c:noMultiLvlLbl val="0"/>
      </c:catAx>
      <c:valAx>
        <c:axId val="118182656"/>
        <c:scaling>
          <c:orientation val="minMax"/>
        </c:scaling>
        <c:delete val="0"/>
        <c:axPos val="l"/>
        <c:majorGridlines>
          <c:spPr>
            <a:ln>
              <a:solidFill>
                <a:schemeClr val="tx1">
                  <a:alpha val="21000"/>
                </a:schemeClr>
              </a:solidFill>
            </a:ln>
          </c:spPr>
        </c:majorGridlines>
        <c:numFmt formatCode="0%" sourceLinked="0"/>
        <c:majorTickMark val="out"/>
        <c:minorTickMark val="none"/>
        <c:tickLblPos val="nextTo"/>
        <c:txPr>
          <a:bodyPr/>
          <a:lstStyle/>
          <a:p>
            <a:pPr>
              <a:defRPr sz="1600"/>
            </a:pPr>
            <a:endParaRPr lang="en-US"/>
          </a:p>
        </c:txPr>
        <c:crossAx val="117172864"/>
        <c:crosses val="autoZero"/>
        <c:crossBetween val="between"/>
      </c:valAx>
    </c:plotArea>
    <c:legend>
      <c:legendPos val="b"/>
      <c:layout>
        <c:manualLayout>
          <c:xMode val="edge"/>
          <c:yMode val="edge"/>
          <c:x val="0.31207435136181749"/>
          <c:y val="0.91562327857166004"/>
          <c:w val="0.38022288197581861"/>
          <c:h val="8.4376721428339976E-2"/>
        </c:manualLayout>
      </c:layout>
      <c:overlay val="0"/>
      <c:txPr>
        <a:bodyPr/>
        <a:lstStyle/>
        <a:p>
          <a:pPr>
            <a:defRPr sz="1800"/>
          </a:pPr>
          <a:endParaRPr lang="en-US"/>
        </a:p>
      </c:txPr>
    </c:legend>
    <c:plotVisOnly val="1"/>
    <c:dispBlanksAs val="gap"/>
    <c:showDLblsOverMax val="0"/>
  </c:chart>
  <c:spPr>
    <a:ln w="25400">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7976129061453529"/>
          <c:y val="0.12591813932869658"/>
          <c:w val="0.60340596434066429"/>
          <c:h val="0.843301871057622"/>
        </c:manualLayout>
      </c:layout>
      <c:barChart>
        <c:barDir val="bar"/>
        <c:grouping val="clustered"/>
        <c:varyColors val="0"/>
        <c:ser>
          <c:idx val="0"/>
          <c:order val="0"/>
          <c:tx>
            <c:strRef>
              <c:f>Sheet1!$B$16</c:f>
              <c:strCache>
                <c:ptCount val="1"/>
                <c:pt idx="0">
                  <c:v>2015</c:v>
                </c:pt>
              </c:strCache>
            </c:strRef>
          </c:tx>
          <c:spPr>
            <a:scene3d>
              <a:camera prst="orthographicFront"/>
              <a:lightRig rig="threePt" dir="t">
                <a:rot lat="0" lon="0" rev="1200000"/>
              </a:lightRig>
            </a:scene3d>
            <a:sp3d>
              <a:bevelT w="63500" h="25400"/>
            </a:sp3d>
          </c:spPr>
          <c:invertIfNegative val="0"/>
          <c:dLbls>
            <c:txPr>
              <a:bodyPr/>
              <a:lstStyle/>
              <a:p>
                <a:pPr>
                  <a:defRPr sz="1800"/>
                </a:pPr>
                <a:endParaRPr lang="en-US"/>
              </a:p>
            </c:txPr>
            <c:showLegendKey val="0"/>
            <c:showVal val="1"/>
            <c:showCatName val="0"/>
            <c:showSerName val="0"/>
            <c:showPercent val="0"/>
            <c:showBubbleSize val="0"/>
            <c:showLeaderLines val="0"/>
          </c:dLbls>
          <c:cat>
            <c:strRef>
              <c:f>Sheet1!$C$15:$E$15</c:f>
              <c:strCache>
                <c:ptCount val="3"/>
                <c:pt idx="0">
                  <c:v>White</c:v>
                </c:pt>
                <c:pt idx="1">
                  <c:v>Hispanic or Latino (any race)</c:v>
                </c:pt>
                <c:pt idx="2">
                  <c:v>Black or African American </c:v>
                </c:pt>
              </c:strCache>
            </c:strRef>
          </c:cat>
          <c:val>
            <c:numRef>
              <c:f>Sheet1!$C$16:$E$16</c:f>
              <c:numCache>
                <c:formatCode>0.0%</c:formatCode>
                <c:ptCount val="3"/>
                <c:pt idx="0">
                  <c:v>3.4000000000000002E-2</c:v>
                </c:pt>
                <c:pt idx="1">
                  <c:v>4.4999999999999998E-2</c:v>
                </c:pt>
                <c:pt idx="2">
                  <c:v>9.2999999999999999E-2</c:v>
                </c:pt>
              </c:numCache>
            </c:numRef>
          </c:val>
        </c:ser>
        <c:ser>
          <c:idx val="1"/>
          <c:order val="1"/>
          <c:tx>
            <c:strRef>
              <c:f>Sheet1!$B$17</c:f>
              <c:strCache>
                <c:ptCount val="1"/>
                <c:pt idx="0">
                  <c:v>2016</c:v>
                </c:pt>
              </c:strCache>
            </c:strRef>
          </c:tx>
          <c:spPr>
            <a:scene3d>
              <a:camera prst="orthographicFront"/>
              <a:lightRig rig="threePt" dir="t">
                <a:rot lat="0" lon="0" rev="1200000"/>
              </a:lightRig>
            </a:scene3d>
            <a:sp3d>
              <a:bevelT w="63500" h="25400"/>
            </a:sp3d>
          </c:spPr>
          <c:invertIfNegative val="0"/>
          <c:dLbls>
            <c:txPr>
              <a:bodyPr/>
              <a:lstStyle/>
              <a:p>
                <a:pPr>
                  <a:defRPr sz="1800"/>
                </a:pPr>
                <a:endParaRPr lang="en-US"/>
              </a:p>
            </c:txPr>
            <c:showLegendKey val="0"/>
            <c:showVal val="1"/>
            <c:showCatName val="0"/>
            <c:showSerName val="0"/>
            <c:showPercent val="0"/>
            <c:showBubbleSize val="0"/>
            <c:showLeaderLines val="0"/>
          </c:dLbls>
          <c:cat>
            <c:strRef>
              <c:f>Sheet1!$C$15:$E$15</c:f>
              <c:strCache>
                <c:ptCount val="3"/>
                <c:pt idx="0">
                  <c:v>White</c:v>
                </c:pt>
                <c:pt idx="1">
                  <c:v>Hispanic or Latino (any race)</c:v>
                </c:pt>
                <c:pt idx="2">
                  <c:v>Black or African American </c:v>
                </c:pt>
              </c:strCache>
            </c:strRef>
          </c:cat>
          <c:val>
            <c:numRef>
              <c:f>Sheet1!$C$17:$E$17</c:f>
              <c:numCache>
                <c:formatCode>0.0%</c:formatCode>
                <c:ptCount val="3"/>
                <c:pt idx="0">
                  <c:v>3.5000000000000003E-2</c:v>
                </c:pt>
                <c:pt idx="1">
                  <c:v>0.03</c:v>
                </c:pt>
                <c:pt idx="2">
                  <c:v>6.0999999999999999E-2</c:v>
                </c:pt>
              </c:numCache>
            </c:numRef>
          </c:val>
        </c:ser>
        <c:ser>
          <c:idx val="2"/>
          <c:order val="2"/>
          <c:tx>
            <c:strRef>
              <c:f>Sheet1!$B$18</c:f>
              <c:strCache>
                <c:ptCount val="1"/>
                <c:pt idx="0">
                  <c:v>2017</c:v>
                </c:pt>
              </c:strCache>
            </c:strRef>
          </c:tx>
          <c:spPr>
            <a:scene3d>
              <a:camera prst="orthographicFront"/>
              <a:lightRig rig="threePt" dir="t">
                <a:rot lat="0" lon="0" rev="1200000"/>
              </a:lightRig>
            </a:scene3d>
            <a:sp3d>
              <a:bevelT w="63500" h="25400"/>
            </a:sp3d>
          </c:spPr>
          <c:invertIfNegative val="0"/>
          <c:dLbls>
            <c:txPr>
              <a:bodyPr/>
              <a:lstStyle/>
              <a:p>
                <a:pPr>
                  <a:defRPr sz="1800"/>
                </a:pPr>
                <a:endParaRPr lang="en-US"/>
              </a:p>
            </c:txPr>
            <c:showLegendKey val="0"/>
            <c:showVal val="1"/>
            <c:showCatName val="0"/>
            <c:showSerName val="0"/>
            <c:showPercent val="0"/>
            <c:showBubbleSize val="0"/>
            <c:showLeaderLines val="0"/>
          </c:dLbls>
          <c:cat>
            <c:strRef>
              <c:f>Sheet1!$C$15:$E$15</c:f>
              <c:strCache>
                <c:ptCount val="3"/>
                <c:pt idx="0">
                  <c:v>White</c:v>
                </c:pt>
                <c:pt idx="1">
                  <c:v>Hispanic or Latino (any race)</c:v>
                </c:pt>
                <c:pt idx="2">
                  <c:v>Black or African American </c:v>
                </c:pt>
              </c:strCache>
            </c:strRef>
          </c:cat>
          <c:val>
            <c:numRef>
              <c:f>Sheet1!$C$18:$E$18</c:f>
              <c:numCache>
                <c:formatCode>0.0%</c:formatCode>
                <c:ptCount val="3"/>
                <c:pt idx="0">
                  <c:v>0.03</c:v>
                </c:pt>
                <c:pt idx="1">
                  <c:v>0.05</c:v>
                </c:pt>
                <c:pt idx="2">
                  <c:v>0.06</c:v>
                </c:pt>
              </c:numCache>
            </c:numRef>
          </c:val>
        </c:ser>
        <c:dLbls>
          <c:showLegendKey val="0"/>
          <c:showVal val="0"/>
          <c:showCatName val="0"/>
          <c:showSerName val="0"/>
          <c:showPercent val="0"/>
          <c:showBubbleSize val="0"/>
        </c:dLbls>
        <c:gapWidth val="150"/>
        <c:axId val="122530432"/>
        <c:axId val="122544512"/>
      </c:barChart>
      <c:catAx>
        <c:axId val="122530432"/>
        <c:scaling>
          <c:orientation val="minMax"/>
        </c:scaling>
        <c:delete val="0"/>
        <c:axPos val="l"/>
        <c:majorTickMark val="out"/>
        <c:minorTickMark val="none"/>
        <c:tickLblPos val="nextTo"/>
        <c:txPr>
          <a:bodyPr/>
          <a:lstStyle/>
          <a:p>
            <a:pPr>
              <a:defRPr sz="2000"/>
            </a:pPr>
            <a:endParaRPr lang="en-US"/>
          </a:p>
        </c:txPr>
        <c:crossAx val="122544512"/>
        <c:crosses val="autoZero"/>
        <c:auto val="1"/>
        <c:lblAlgn val="ctr"/>
        <c:lblOffset val="100"/>
        <c:noMultiLvlLbl val="0"/>
      </c:catAx>
      <c:valAx>
        <c:axId val="122544512"/>
        <c:scaling>
          <c:orientation val="minMax"/>
        </c:scaling>
        <c:delete val="1"/>
        <c:axPos val="b"/>
        <c:majorGridlines>
          <c:spPr>
            <a:ln>
              <a:noFill/>
            </a:ln>
          </c:spPr>
        </c:majorGridlines>
        <c:numFmt formatCode="0.0%" sourceLinked="1"/>
        <c:majorTickMark val="out"/>
        <c:minorTickMark val="none"/>
        <c:tickLblPos val="nextTo"/>
        <c:crossAx val="122530432"/>
        <c:crosses val="autoZero"/>
        <c:crossBetween val="between"/>
      </c:valAx>
    </c:plotArea>
    <c:legend>
      <c:legendPos val="r"/>
      <c:layout>
        <c:manualLayout>
          <c:xMode val="edge"/>
          <c:yMode val="edge"/>
          <c:x val="0.80130916825052034"/>
          <c:y val="0.56135760685470593"/>
          <c:w val="0.15312417979002624"/>
          <c:h val="0.37821490601968022"/>
        </c:manualLayout>
      </c:layout>
      <c:overlay val="0"/>
      <c:txPr>
        <a:bodyPr/>
        <a:lstStyle/>
        <a:p>
          <a:pPr>
            <a:defRPr sz="2000"/>
          </a:pPr>
          <a:endParaRPr lang="en-US"/>
        </a:p>
      </c:txPr>
    </c:legend>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0.0431</cdr:x>
      <cdr:y>0.00682</cdr:y>
    </cdr:from>
    <cdr:to>
      <cdr:x>0.9569</cdr:x>
      <cdr:y>0.22368</cdr:y>
    </cdr:to>
    <cdr:sp macro="" textlink="">
      <cdr:nvSpPr>
        <cdr:cNvPr id="2" name="TextBox 1"/>
        <cdr:cNvSpPr txBox="1"/>
      </cdr:nvSpPr>
      <cdr:spPr>
        <a:xfrm xmlns:a="http://schemas.openxmlformats.org/drawingml/2006/main">
          <a:off x="381000" y="43934"/>
          <a:ext cx="8077200" cy="13976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4000" dirty="0" smtClean="0">
              <a:latin typeface="Calibri" panose="020F0502020204030204" pitchFamily="34" charset="0"/>
              <a:cs typeface="Calibri" panose="020F0502020204030204" pitchFamily="34" charset="0"/>
            </a:rPr>
            <a:t>Employment and Unemployment Rate</a:t>
          </a:r>
        </a:p>
        <a:p xmlns:a="http://schemas.openxmlformats.org/drawingml/2006/main">
          <a:pPr algn="ctr"/>
          <a:r>
            <a:rPr lang="en-US" sz="3200" dirty="0" smtClean="0">
              <a:solidFill>
                <a:schemeClr val="tx1">
                  <a:lumMod val="65000"/>
                  <a:lumOff val="35000"/>
                </a:schemeClr>
              </a:solidFill>
              <a:latin typeface="Calibri" panose="020F0502020204030204" pitchFamily="34" charset="0"/>
              <a:cs typeface="Calibri" panose="020F0502020204030204" pitchFamily="34" charset="0"/>
            </a:rPr>
            <a:t>Davidson County</a:t>
          </a:r>
          <a:endParaRPr lang="en-US" sz="3200" dirty="0">
            <a:solidFill>
              <a:schemeClr val="tx1">
                <a:lumMod val="65000"/>
                <a:lumOff val="35000"/>
              </a:schemeClr>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0.19811</cdr:x>
      <cdr:y>0.01538</cdr:y>
    </cdr:from>
    <cdr:to>
      <cdr:x>0.78302</cdr:x>
      <cdr:y>0.25478</cdr:y>
    </cdr:to>
    <cdr:sp macro="" textlink="">
      <cdr:nvSpPr>
        <cdr:cNvPr id="2" name="TextBox 1"/>
        <cdr:cNvSpPr txBox="1"/>
      </cdr:nvSpPr>
      <cdr:spPr>
        <a:xfrm xmlns:a="http://schemas.openxmlformats.org/drawingml/2006/main">
          <a:off x="1600200" y="76200"/>
          <a:ext cx="4724400" cy="11857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2400" dirty="0">
            <a:solidFill>
              <a:schemeClr val="tx1">
                <a:lumMod val="65000"/>
                <a:lumOff val="35000"/>
              </a:schemeClr>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7CF419-CE14-4B0F-A801-BAE5DCBC93FB}" type="datetimeFigureOut">
              <a:rPr lang="en-US" smtClean="0"/>
              <a:t>4/2/2019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D8F12-7C57-407F-BF1F-6FE32F4B65DB}" type="slidenum">
              <a:rPr lang="en-US" smtClean="0"/>
              <a:t>‹#›</a:t>
            </a:fld>
            <a:endParaRPr lang="en-US"/>
          </a:p>
        </p:txBody>
      </p:sp>
    </p:spTree>
    <p:extLst>
      <p:ext uri="{BB962C8B-B14F-4D97-AF65-F5344CB8AC3E}">
        <p14:creationId xmlns:p14="http://schemas.microsoft.com/office/powerpoint/2010/main" val="342784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uduser.gov/portal/datasets/socds.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D8F12-7C57-407F-BF1F-6FE32F4B65DB}" type="slidenum">
              <a:rPr lang="en-US" smtClean="0"/>
              <a:t>13</a:t>
            </a:fld>
            <a:endParaRPr lang="en-US"/>
          </a:p>
        </p:txBody>
      </p:sp>
    </p:spTree>
    <p:extLst>
      <p:ext uri="{BB962C8B-B14F-4D97-AF65-F5344CB8AC3E}">
        <p14:creationId xmlns:p14="http://schemas.microsoft.com/office/powerpoint/2010/main" val="16760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maybe not…These are rents for 2 bedroom apartment…so what do you do with a Section 8/Housing Choice Voucher at Fair Market Rate when landlords can make more money at market rate?</a:t>
            </a:r>
          </a:p>
          <a:p>
            <a:endParaRPr lang="en-US" dirty="0" smtClean="0"/>
          </a:p>
          <a:p>
            <a:r>
              <a:rPr lang="en-US" dirty="0"/>
              <a:t>As of </a:t>
            </a:r>
            <a:r>
              <a:rPr lang="en-US" dirty="0" smtClean="0"/>
              <a:t>last September </a:t>
            </a:r>
            <a:r>
              <a:rPr lang="en-US" dirty="0"/>
              <a:t>2018, there were 15,029 applicants on a waiting list for Vouchers.</a:t>
            </a:r>
          </a:p>
          <a:p>
            <a:r>
              <a:rPr lang="en-US" dirty="0"/>
              <a:t>&gt;&gt;&gt;If my arithmetic is right, a family would need to earn </a:t>
            </a:r>
            <a:r>
              <a:rPr lang="en-US" dirty="0" smtClean="0"/>
              <a:t>$3,676 </a:t>
            </a:r>
            <a:r>
              <a:rPr lang="en-US" dirty="0"/>
              <a:t>per </a:t>
            </a:r>
            <a:r>
              <a:rPr lang="en-US" dirty="0" smtClean="0"/>
              <a:t>month [$44,112 per year] to </a:t>
            </a:r>
            <a:r>
              <a:rPr lang="en-US" dirty="0"/>
              <a:t>afford the HUD FMR without spending more than 30% of their income on housing.</a:t>
            </a:r>
          </a:p>
          <a:p>
            <a:r>
              <a:rPr lang="en-US" dirty="0" smtClean="0"/>
              <a:t>-------------------------------------</a:t>
            </a:r>
            <a:endParaRPr lang="en-US" dirty="0"/>
          </a:p>
          <a:p>
            <a:r>
              <a:rPr lang="en-US" sz="1000" i="1" dirty="0"/>
              <a:t>Full-time minimum wage - $15,080, 2-earner family = $30,160 ( </a:t>
            </a:r>
            <a:r>
              <a:rPr lang="en-US" sz="1000" i="1" dirty="0">
                <a:solidFill>
                  <a:srgbClr val="FF0000"/>
                </a:solidFill>
              </a:rPr>
              <a:t>-13,960</a:t>
            </a:r>
            <a:r>
              <a:rPr lang="en-US" sz="1000" i="1" dirty="0"/>
              <a:t>)</a:t>
            </a:r>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85607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Workers Nashville Needs Can’t Afford To Live Here.  This for-rent amount is from the 2019 Paycheck to Paycheck database for the Nashville area.  As</a:t>
            </a:r>
            <a:r>
              <a:rPr lang="en-US" b="0" baseline="0" dirty="0" smtClean="0"/>
              <a:t> you can see, some entire paychecks don’t cover rents</a:t>
            </a:r>
          </a:p>
          <a:p>
            <a:endParaRPr lang="en-US" b="0" dirty="0" smtClean="0"/>
          </a:p>
          <a:p>
            <a:pPr defTabSz="889986">
              <a:defRPr/>
            </a:pPr>
            <a:r>
              <a:rPr lang="en-US" b="0" dirty="0" smtClean="0"/>
              <a:t>- </a:t>
            </a:r>
            <a:r>
              <a:rPr lang="en-US" b="0" i="1" dirty="0" smtClean="0"/>
              <a:t>If you don’t know about it already, look up the Paycheck to paycheck db.</a:t>
            </a:r>
          </a:p>
          <a:p>
            <a:r>
              <a:rPr lang="en-US" i="1" dirty="0" smtClean="0"/>
              <a:t>- Also…check</a:t>
            </a:r>
            <a:r>
              <a:rPr lang="en-US" i="1" baseline="0" dirty="0" smtClean="0"/>
              <a:t> out </a:t>
            </a:r>
            <a:r>
              <a:rPr lang="en-US" i="1" baseline="0" dirty="0" err="1" smtClean="0"/>
              <a:t>H+T</a:t>
            </a:r>
            <a:r>
              <a:rPr lang="en-US" i="1" baseline="0" dirty="0" smtClean="0"/>
              <a:t> Index to look at how transportation is a hidden housing cost</a:t>
            </a:r>
            <a:endParaRPr lang="en-US" i="1" dirty="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94137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the orange &amp; red areas,  over half of the renters pay more than 30% of their income for housing and related expenses.  Low-income cost burdened families have to make hard choices among normal expenses like food, rent, utilities, healthcare, childcare…</a:t>
            </a:r>
          </a:p>
          <a:p>
            <a:endParaRPr lang="en-US" sz="1800" dirty="0"/>
          </a:p>
          <a:p>
            <a:r>
              <a:rPr lang="en-US" sz="1800" dirty="0"/>
              <a:t>In CNE</a:t>
            </a:r>
          </a:p>
          <a:p>
            <a:endParaRPr lang="en-US" baseline="0" dirty="0" smtClean="0"/>
          </a:p>
          <a:p>
            <a:r>
              <a:rPr lang="en-US" sz="1000" i="1" baseline="30000" dirty="0">
                <a:solidFill>
                  <a:srgbClr val="00B0F0"/>
                </a:solidFill>
              </a:rPr>
              <a:t>There were 80,000 households earning less than $50,000 that were cost-burdened.</a:t>
            </a:r>
          </a:p>
          <a:p>
            <a:r>
              <a:rPr lang="en-US" sz="1000" i="1" baseline="30000" dirty="0">
                <a:solidFill>
                  <a:srgbClr val="00B0F0"/>
                </a:solidFill>
              </a:rPr>
              <a:t>Total households 2015 = 274,187</a:t>
            </a:r>
          </a:p>
          <a:p>
            <a:r>
              <a:rPr lang="en-US" sz="1000" i="1" baseline="30000" dirty="0">
                <a:solidFill>
                  <a:srgbClr val="00B0F0"/>
                </a:solidFill>
              </a:rPr>
              <a:t>2015:  100% of Poverty Level  Family of 4 =  $24,250</a:t>
            </a:r>
          </a:p>
          <a:p>
            <a:endParaRPr lang="en-US" baseline="0" dirty="0" smtClean="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410027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89986" rtl="0" eaLnBrk="1" fontAlgn="auto" latinLnBrk="0" hangingPunct="1">
              <a:lnSpc>
                <a:spcPct val="100000"/>
              </a:lnSpc>
              <a:spcBef>
                <a:spcPts val="0"/>
              </a:spcBef>
              <a:spcAft>
                <a:spcPts val="0"/>
              </a:spcAft>
              <a:buClrTx/>
              <a:buSzTx/>
              <a:buFontTx/>
              <a:buNone/>
              <a:tabLst/>
              <a:defRPr/>
            </a:pPr>
            <a:r>
              <a:rPr lang="en-US" dirty="0" smtClean="0"/>
              <a:t>Families are moving out of Davidson County because rents</a:t>
            </a:r>
            <a:r>
              <a:rPr lang="en-US" baseline="0" dirty="0" smtClean="0"/>
              <a:t> are unaffordable</a:t>
            </a:r>
            <a:r>
              <a:rPr lang="en-US" dirty="0" smtClean="0"/>
              <a:t>.</a:t>
            </a:r>
            <a:r>
              <a:rPr lang="en-US" baseline="0" dirty="0" smtClean="0"/>
              <a:t>  Also in-migration is less in the past couple of years, down about a thousand a year from 2014 to 2017</a:t>
            </a:r>
            <a:endParaRPr lang="en-US" dirty="0" smtClean="0"/>
          </a:p>
          <a:p>
            <a:pPr defTabSz="889986">
              <a:defRPr/>
            </a:pPr>
            <a:endParaRPr lang="en-US" dirty="0" smtClean="0"/>
          </a:p>
          <a:p>
            <a:pPr defTabSz="889986">
              <a:defRPr/>
            </a:pPr>
            <a:r>
              <a:rPr lang="en-US" dirty="0" smtClean="0"/>
              <a:t>Longer commutes, more fuel, delays</a:t>
            </a:r>
            <a:r>
              <a:rPr lang="en-US" baseline="0" dirty="0" smtClean="0"/>
              <a:t> during inclement weather = problems for low-wage workers AND their employers</a:t>
            </a:r>
            <a:endParaRPr lang="en-US" dirty="0" smtClean="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53376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Low-income families have to make hard choices.</a:t>
            </a:r>
            <a:r>
              <a:rPr lang="en-US" baseline="0" dirty="0" smtClean="0"/>
              <a:t>  </a:t>
            </a:r>
            <a:r>
              <a:rPr lang="en-US" dirty="0" smtClean="0"/>
              <a:t>Choices…between </a:t>
            </a:r>
            <a:r>
              <a:rPr lang="en-US" dirty="0"/>
              <a:t>rent and…</a:t>
            </a:r>
          </a:p>
          <a:p>
            <a:endParaRPr lang="en-US" dirty="0" smtClean="0"/>
          </a:p>
          <a:p>
            <a:r>
              <a:rPr lang="en-US" i="1" dirty="0" smtClean="0"/>
              <a:t>National </a:t>
            </a:r>
            <a:r>
              <a:rPr lang="en-US" i="1" dirty="0"/>
              <a:t>data from Urban Institute 2017 Well-Being and Basic Needs Survey - material hardships reported by renters age 18-64</a:t>
            </a:r>
          </a:p>
          <a:p>
            <a:endParaRPr lang="en-US" i="1" dirty="0"/>
          </a:p>
          <a:p>
            <a:r>
              <a:rPr lang="en-US" i="1" dirty="0"/>
              <a:t>In CNE</a:t>
            </a:r>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66915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you find something affordable to rent, it’s likely to be older and in</a:t>
            </a:r>
            <a:r>
              <a:rPr lang="en-US" baseline="0" dirty="0" smtClean="0"/>
              <a:t> need of upkeep.  For example, some research shows that many single-family dwellings have been bought by large and small investors to rent…and many of these have maintenance needs that are ignored by the owners.  Given the lack of available buildable land, and the increased costs of building, it becomes more important to rehab existing structures.  </a:t>
            </a:r>
          </a:p>
          <a:p>
            <a:endParaRPr lang="en-US" baseline="0" dirty="0" smtClean="0"/>
          </a:p>
          <a:p>
            <a:r>
              <a:rPr lang="en-US" baseline="0" dirty="0" smtClean="0"/>
              <a:t>For perspective about the age of houses and the culture when they were built, in the attics of houses built in the ‘60s you might find toys like the </a:t>
            </a:r>
            <a:r>
              <a:rPr lang="en-US" baseline="0" dirty="0" err="1" smtClean="0"/>
              <a:t>BetsyWetsy</a:t>
            </a:r>
            <a:r>
              <a:rPr lang="en-US" baseline="0" dirty="0" smtClean="0"/>
              <a:t> doll [just exactly what you think], </a:t>
            </a:r>
            <a:r>
              <a:rPr lang="en-US" baseline="0" dirty="0" err="1" smtClean="0"/>
              <a:t>spirograph</a:t>
            </a:r>
            <a:r>
              <a:rPr lang="en-US" baseline="0" dirty="0" smtClean="0"/>
              <a:t> [for drawing interesting circles on paper] and Mr. Potato Head [using real potatoes].</a:t>
            </a:r>
          </a:p>
          <a:p>
            <a:endParaRPr lang="en-US" baseline="0" dirty="0" smtClean="0"/>
          </a:p>
          <a:p>
            <a:r>
              <a:rPr lang="en-US" baseline="0" dirty="0" smtClean="0"/>
              <a:t>In a new Report </a:t>
            </a:r>
            <a:r>
              <a:rPr lang="en-US" b="1" i="1" baseline="0" dirty="0" smtClean="0"/>
              <a:t>Improving America’s Housing </a:t>
            </a:r>
            <a:r>
              <a:rPr lang="en-US" baseline="0" dirty="0" smtClean="0"/>
              <a:t>– new home construction is down, BUT home remodeling market has expanded by more than 50% since the Great Recession - $425 billion in 2017</a:t>
            </a:r>
            <a:endParaRPr lang="en-US" dirty="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25513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6,000 MSS clients have completed a checklist of 8 need areas</a:t>
            </a:r>
          </a:p>
          <a:p>
            <a:endParaRPr lang="en-US" dirty="0" smtClean="0"/>
          </a:p>
          <a:p>
            <a:pPr defTabSz="889986">
              <a:defRPr/>
            </a:pPr>
            <a:r>
              <a:rPr lang="en-US" sz="1000" dirty="0"/>
              <a:t>Can choose Housing/Utilities - Food, Meals – Information - Health Care - Case </a:t>
            </a:r>
            <a:r>
              <a:rPr lang="en-US" sz="1000" dirty="0" err="1"/>
              <a:t>Mgmt</a:t>
            </a:r>
            <a:r>
              <a:rPr lang="en-US" sz="1000" dirty="0"/>
              <a:t> – Counseling – Employment - Transportation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are consistent by month, by quarter, by year, from 2013 to now</a:t>
            </a:r>
          </a:p>
          <a:p>
            <a:endParaRPr lang="en-US" dirty="0" smtClean="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259102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worst housing of all is no</a:t>
            </a:r>
            <a:r>
              <a:rPr lang="en-US" baseline="0" dirty="0" smtClean="0"/>
              <a:t> housing.</a:t>
            </a:r>
          </a:p>
          <a:p>
            <a:endParaRPr lang="en-US" baseline="0" dirty="0" smtClean="0"/>
          </a:p>
          <a:p>
            <a:r>
              <a:rPr lang="en-US" baseline="0" dirty="0" smtClean="0"/>
              <a:t>The CNE contains lots of internet links for those who want to dig deeper into a specific area.</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896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D8F12-7C57-407F-BF1F-6FE32F4B65DB}" type="slidenum">
              <a:rPr lang="en-US" smtClean="0"/>
              <a:t>16</a:t>
            </a:fld>
            <a:endParaRPr lang="en-US"/>
          </a:p>
        </p:txBody>
      </p:sp>
    </p:spTree>
    <p:extLst>
      <p:ext uri="{BB962C8B-B14F-4D97-AF65-F5344CB8AC3E}">
        <p14:creationId xmlns:p14="http://schemas.microsoft.com/office/powerpoint/2010/main" val="348877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D8F12-7C57-407F-BF1F-6FE32F4B65DB}" type="slidenum">
              <a:rPr lang="en-US" smtClean="0"/>
              <a:t>17</a:t>
            </a:fld>
            <a:endParaRPr lang="en-US"/>
          </a:p>
        </p:txBody>
      </p:sp>
    </p:spTree>
    <p:extLst>
      <p:ext uri="{BB962C8B-B14F-4D97-AF65-F5344CB8AC3E}">
        <p14:creationId xmlns:p14="http://schemas.microsoft.com/office/powerpoint/2010/main" val="1634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1a</a:t>
            </a:r>
          </a:p>
        </p:txBody>
      </p:sp>
      <p:sp>
        <p:nvSpPr>
          <p:cNvPr id="4" name="Slide Number Placeholder 3"/>
          <p:cNvSpPr>
            <a:spLocks noGrp="1"/>
          </p:cNvSpPr>
          <p:nvPr>
            <p:ph type="sldNum" sz="quarter" idx="10"/>
          </p:nvPr>
        </p:nvSpPr>
        <p:spPr/>
        <p:txBody>
          <a:bodyPr/>
          <a:lstStyle/>
          <a:p>
            <a:fld id="{963F5536-7C40-4D79-8D59-3C9CBA8A0204}" type="slidenum">
              <a:rPr lang="en-US" smtClean="0"/>
              <a:pPr/>
              <a:t>26</a:t>
            </a:fld>
            <a:endParaRPr lang="en-US"/>
          </a:p>
        </p:txBody>
      </p:sp>
    </p:spTree>
    <p:extLst>
      <p:ext uri="{BB962C8B-B14F-4D97-AF65-F5344CB8AC3E}">
        <p14:creationId xmlns:p14="http://schemas.microsoft.com/office/powerpoint/2010/main" val="2229106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D8F12-7C57-407F-BF1F-6FE32F4B65DB}" type="slidenum">
              <a:rPr lang="en-US" smtClean="0"/>
              <a:t>30</a:t>
            </a:fld>
            <a:endParaRPr lang="en-US"/>
          </a:p>
        </p:txBody>
      </p:sp>
    </p:spTree>
    <p:extLst>
      <p:ext uri="{BB962C8B-B14F-4D97-AF65-F5344CB8AC3E}">
        <p14:creationId xmlns:p14="http://schemas.microsoft.com/office/powerpoint/2010/main" val="213546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in Nashville’s prosperity and growth.  I’ve been here for 50 years, and like many of you have seen big changes, most of the exciting.  However, we’ve also seen a widening gap between families doing really</a:t>
            </a:r>
            <a:r>
              <a:rPr lang="en-US" baseline="0" dirty="0" smtClean="0"/>
              <a:t> well</a:t>
            </a:r>
            <a:r>
              <a:rPr lang="en-US" dirty="0" smtClean="0"/>
              <a:t> and those struggling financially…   But I still believe we can change the trajectory</a:t>
            </a:r>
            <a:endParaRPr lang="en-US" dirty="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8530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Nashville’s housing market ranked in the top five in overall real estate prospects for 2019, Number 1 in Homebuilding prospects, number 8 in US retail property “buy” recommendations, and number 6 in local market investor demand.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We’re doing great as a city &amp; I think we can afford to address some inconsistencies in that growth.</a:t>
            </a:r>
          </a:p>
          <a:p>
            <a:endParaRPr lang="en-US" sz="1800" dirty="0" smtClean="0"/>
          </a:p>
          <a:p>
            <a:r>
              <a:rPr lang="en-US" sz="1000" i="1" dirty="0" smtClean="0"/>
              <a:t>There is a report called </a:t>
            </a:r>
            <a:r>
              <a:rPr lang="en-US" sz="1000" i="1" u="sng" dirty="0" smtClean="0"/>
              <a:t>Emerging </a:t>
            </a:r>
            <a:r>
              <a:rPr lang="en-US" sz="1000" i="1" u="sng" dirty="0"/>
              <a:t>Trends in Real Estate..</a:t>
            </a:r>
            <a:r>
              <a:rPr lang="en-US" sz="1000" i="1" dirty="0"/>
              <a:t>. </a:t>
            </a:r>
            <a:r>
              <a:rPr lang="en-US" sz="1000" i="1" dirty="0" smtClean="0"/>
              <a:t>2019 is 40</a:t>
            </a:r>
            <a:r>
              <a:rPr lang="en-US" sz="1000" i="1" baseline="30000" dirty="0" smtClean="0"/>
              <a:t>th</a:t>
            </a:r>
            <a:r>
              <a:rPr lang="en-US" sz="1000" i="1" dirty="0" smtClean="0"/>
              <a:t> year - published </a:t>
            </a:r>
            <a:r>
              <a:rPr lang="en-US" sz="1000" i="1" dirty="0"/>
              <a:t>by accounting firm PwC &amp; the Urban Land Institute. I recommend looking this </a:t>
            </a:r>
            <a:r>
              <a:rPr lang="en-US" sz="1000" i="1" dirty="0" smtClean="0"/>
              <a:t>up</a:t>
            </a:r>
            <a:r>
              <a:rPr lang="en-US" sz="1000" i="1" baseline="0" dirty="0" smtClean="0"/>
              <a:t> there’s a link in the CNE.</a:t>
            </a:r>
            <a:endParaRPr lang="en-US" sz="1000" i="1" dirty="0"/>
          </a:p>
          <a:p>
            <a:endParaRPr lang="en-US" sz="1800" dirty="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60392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wild rush</a:t>
            </a:r>
            <a:r>
              <a:rPr lang="en-US" baseline="0" dirty="0" smtClean="0"/>
              <a:t> to build multi-unit housing, especially high-end for those with high-paying jobs, appears to be slowing.  Over 2 thousand less permits requested in 2017.  Single family permits remained about the same from 2016-2017 (3815&gt;3971)</a:t>
            </a:r>
          </a:p>
          <a:p>
            <a:endParaRPr lang="en-US" baseline="0" dirty="0" smtClean="0"/>
          </a:p>
          <a:p>
            <a:r>
              <a:rPr lang="en-US" baseline="0" dirty="0" smtClean="0"/>
              <a:t>Maybe some housing unit costs are going to come down? </a:t>
            </a:r>
          </a:p>
          <a:p>
            <a:endParaRPr lang="en-US" baseline="0" dirty="0" smtClean="0"/>
          </a:p>
          <a:p>
            <a:r>
              <a:rPr lang="en-US" i="1" dirty="0">
                <a:hlinkClick r:id="rId3"/>
              </a:rPr>
              <a:t>State of the Cities Data Systems (SOCDS</a:t>
            </a:r>
            <a:endParaRPr lang="en-US" b="0" i="1" baseline="0" dirty="0" smtClean="0"/>
          </a:p>
          <a:p>
            <a:r>
              <a:rPr lang="en-US" i="1" baseline="0" dirty="0" smtClean="0"/>
              <a:t>https://socds.huduser.gov/permits/</a:t>
            </a:r>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06649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Does more</a:t>
            </a:r>
            <a:r>
              <a:rPr lang="en-US" baseline="0" dirty="0" smtClean="0"/>
              <a:t> vacancies mean more affordable places to live are open?  </a:t>
            </a:r>
            <a:endParaRPr lang="en-US" dirty="0" smtClean="0"/>
          </a:p>
        </p:txBody>
      </p:sp>
      <p:sp>
        <p:nvSpPr>
          <p:cNvPr id="4" name="Slide Number Placeholder 3"/>
          <p:cNvSpPr>
            <a:spLocks noGrp="1"/>
          </p:cNvSpPr>
          <p:nvPr>
            <p:ph type="sldNum" sz="quarter" idx="10"/>
          </p:nvPr>
        </p:nvSpPr>
        <p:spPr/>
        <p:txBody>
          <a:bodyPr/>
          <a:lstStyle/>
          <a:p>
            <a:fld id="{F54519F8-56F8-46DC-82D8-4F891EB29B6A}"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588154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9227B1B-4268-4B6B-938C-C95474DAAA42}" type="datetimeFigureOut">
              <a:rPr lang="en-US" smtClean="0"/>
              <a:t>4/2/2019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9E30E47A-E0E3-46CF-8E52-73678262EA9A}"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227B1B-4268-4B6B-938C-C95474DAAA42}"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0E47A-E0E3-46CF-8E52-73678262EA9A}"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073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8662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826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5863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3038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7039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108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1466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0747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7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227B1B-4268-4B6B-938C-C95474DAAA42}"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0E47A-E0E3-46CF-8E52-73678262EA9A}"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4743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9071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5907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0608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100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6697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5355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978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3423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54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6568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963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3539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37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3081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7224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8639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1654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4012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29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178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9338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1767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6998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825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845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29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7401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8170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7733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1160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023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27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3362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4468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1181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881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5278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046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7006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5086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411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42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014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484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2557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9137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0537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2225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3641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363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0781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6941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92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8822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657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5507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5248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6505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6768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2720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3991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204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4738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504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128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902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7559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3316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4933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9632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4511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6826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4181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2999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6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0195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9515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462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7888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333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7710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4544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0619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1469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789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13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4210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5990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2060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127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0118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9413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4181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4155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5980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371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40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9227B1B-4268-4B6B-938C-C95474DAAA42}"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0E47A-E0E3-46CF-8E52-73678262EA9A}"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3856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5500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905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2294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5667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5483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7593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2655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2153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6944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200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015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395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758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420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674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258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363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951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13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9227B1B-4268-4B6B-938C-C95474DAAA42}" type="datetimeFigureOut">
              <a:rPr lang="en-US" smtClean="0"/>
              <a:t>4/2/2019</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9E30E47A-E0E3-46CF-8E52-73678262EA9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542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386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509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54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11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972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860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998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7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9227B1B-4268-4B6B-938C-C95474DAAA42}"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0E47A-E0E3-46CF-8E52-73678262EA9A}"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642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632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280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140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768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5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561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814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460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24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9227B1B-4268-4B6B-938C-C95474DAAA42}"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0E47A-E0E3-46CF-8E52-73678262EA9A}"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71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598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280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028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907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179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766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230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688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59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227B1B-4268-4B6B-938C-C95474DAAA42}"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0E47A-E0E3-46CF-8E52-73678262EA9A}"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44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645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489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585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5678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68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822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37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122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16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27B1B-4268-4B6B-938C-C95474DAAA42}"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0E47A-E0E3-46CF-8E52-73678262EA9A}"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426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092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00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287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073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753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559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982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947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75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227B1B-4268-4B6B-938C-C95474DAAA42}"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0E47A-E0E3-46CF-8E52-73678262EA9A}"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5753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0096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3055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794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48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363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0005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653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673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4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227B1B-4268-4B6B-938C-C95474DAAA42}" type="datetimeFigureOut">
              <a:rPr lang="en-US" smtClean="0"/>
              <a:t>4/2/2019</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9E30E47A-E0E3-46CF-8E52-73678262EA9A}"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339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5692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6247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337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4411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180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401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9477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237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61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49227B1B-4268-4B6B-938C-C95474DAAA42}" type="datetimeFigureOut">
              <a:rPr lang="en-US" smtClean="0"/>
              <a:t>4/2/2019</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E30E47A-E0E3-46CF-8E52-73678262EA9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21401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33742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78447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57562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92510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95606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60609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658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20925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BF23-B0B9-4F87-AFF0-36E44CD4576C}"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35312-693E-4A2B-A789-D986C4BC0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50372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5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0406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934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7818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33122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55446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35362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4C1A-05E2-4C7D-9866-784AB0113213}" type="datetimeFigureOut">
              <a:rPr lang="en-US" smtClean="0">
                <a:solidFill>
                  <a:prstClr val="black">
                    <a:tint val="75000"/>
                  </a:prstClr>
                </a:solidFill>
              </a:rPr>
              <a:pPr/>
              <a:t>4/2/2019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48DD7-C393-4A06-A3FF-44B673788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51182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m/url?sa=i&amp;rct=j&amp;q=&amp;esrc=s&amp;source=images&amp;cd=&amp;cad=rja&amp;uact=8&amp;ved=2ahUKEwi2vPyYx5PgAhXwmOAKHe9ACTUQjRx6BAgBEAU&amp;url=https://depositphotos.com/95564340/stock-photo-arrows-pointing-to-a-center.html&amp;psig=AOvVaw2mG__IsyupL-l5a2hdE9Mh&amp;ust=1548870656532055"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hyperlink" Target="http://clipart-library.com/clipart/428113.htm" TargetMode="External"/><Relationship Id="rId2" Type="http://schemas.openxmlformats.org/officeDocument/2006/relationships/image" Target="../media/image26.png"/><Relationship Id="rId1" Type="http://schemas.openxmlformats.org/officeDocument/2006/relationships/slideLayout" Target="../slideLayouts/slideLayout145.xml"/><Relationship Id="rId4" Type="http://schemas.openxmlformats.org/officeDocument/2006/relationships/image" Target="../media/image27.gi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4.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hyperlink" Target="https://www.economicpolicyresearch.org/images/docs/research/retirement_security/Downward_Mobility_in_Retirement_P_N.pdf" TargetMode="External"/><Relationship Id="rId2" Type="http://schemas.openxmlformats.org/officeDocument/2006/relationships/image" Target="../media/image34.png"/><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7.xml"/><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ightbox-image" descr="https://www.nashville.gov/DesktopModules/SimpleGallery/ImageHandler.ashx?width=600&amp;height=400&amp;HomeDirectory=%2FPortals%2F0%2FGallery%2FAlbum%2F278&amp;fileName=se436-6skylinefireworks.jpg&amp;portalid=0&amp;i=5032&amp;q=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32630"/>
            <a:ext cx="5143500" cy="3262648"/>
          </a:xfrm>
          <a:prstGeom prst="rect">
            <a:avLst/>
          </a:prstGeom>
          <a:noFill/>
          <a:ln>
            <a:noFill/>
          </a:ln>
          <a:effectLst>
            <a:softEdge rad="190500"/>
          </a:effectLst>
        </p:spPr>
      </p:pic>
      <p:sp>
        <p:nvSpPr>
          <p:cNvPr id="4" name="TextBox 3"/>
          <p:cNvSpPr txBox="1"/>
          <p:nvPr/>
        </p:nvSpPr>
        <p:spPr>
          <a:xfrm>
            <a:off x="796126" y="1447800"/>
            <a:ext cx="7551747" cy="1569660"/>
          </a:xfrm>
          <a:prstGeom prst="rect">
            <a:avLst/>
          </a:prstGeom>
          <a:noFill/>
        </p:spPr>
        <p:txBody>
          <a:bodyPr wrap="none" rtlCol="0">
            <a:spAutoFit/>
          </a:bodyPr>
          <a:lstStyle/>
          <a:p>
            <a:r>
              <a:rPr lang="en-US" sz="4800" dirty="0" smtClean="0">
                <a:latin typeface="Calibri" panose="020F0502020204030204" pitchFamily="34" charset="0"/>
                <a:cs typeface="Calibri" panose="020F0502020204030204" pitchFamily="34" charset="0"/>
              </a:rPr>
              <a:t>Community Needs Evaluation</a:t>
            </a:r>
          </a:p>
          <a:p>
            <a:r>
              <a:rPr lang="en-US" sz="4800" dirty="0" smtClean="0">
                <a:latin typeface="Calibri" panose="020F0502020204030204" pitchFamily="34" charset="0"/>
                <a:cs typeface="Calibri" panose="020F0502020204030204" pitchFamily="34" charset="0"/>
              </a:rPr>
              <a:t>2018</a:t>
            </a:r>
            <a:endParaRPr lang="en-US" sz="4800" dirty="0">
              <a:latin typeface="Calibri" panose="020F0502020204030204" pitchFamily="34" charset="0"/>
              <a:cs typeface="Calibri" panose="020F0502020204030204" pitchFamily="34" charset="0"/>
            </a:endParaRPr>
          </a:p>
        </p:txBody>
      </p:sp>
      <p:pic>
        <p:nvPicPr>
          <p:cNvPr id="5" name="Picture 4"/>
          <p:cNvPicPr/>
          <p:nvPr/>
        </p:nvPicPr>
        <p:blipFill>
          <a:blip r:embed="rId3"/>
          <a:stretch>
            <a:fillRect/>
          </a:stretch>
        </p:blipFill>
        <p:spPr>
          <a:xfrm>
            <a:off x="381000" y="4572000"/>
            <a:ext cx="1828800" cy="1745396"/>
          </a:xfrm>
          <a:prstGeom prst="rect">
            <a:avLst/>
          </a:prstGeom>
        </p:spPr>
      </p:pic>
      <p:sp>
        <p:nvSpPr>
          <p:cNvPr id="6" name="Rectangle 5"/>
          <p:cNvSpPr/>
          <p:nvPr/>
        </p:nvSpPr>
        <p:spPr>
          <a:xfrm>
            <a:off x="3848100" y="5495278"/>
            <a:ext cx="4572000" cy="830997"/>
          </a:xfrm>
          <a:prstGeom prst="rect">
            <a:avLst/>
          </a:prstGeom>
        </p:spPr>
        <p:txBody>
          <a:bodyPr>
            <a:spAutoFit/>
          </a:bodyPr>
          <a:lstStyle/>
          <a:p>
            <a:r>
              <a:rPr lang="en-US" sz="2800" dirty="0">
                <a:latin typeface="+mj-lt"/>
              </a:rPr>
              <a:t>Metropolitan Social Services</a:t>
            </a:r>
            <a:br>
              <a:rPr lang="en-US" sz="2800" dirty="0">
                <a:latin typeface="+mj-lt"/>
              </a:rPr>
            </a:br>
            <a:r>
              <a:rPr lang="en-US" sz="2000" dirty="0">
                <a:latin typeface="+mj-lt"/>
              </a:rPr>
              <a:t>Strategic Planning and Research</a:t>
            </a:r>
          </a:p>
        </p:txBody>
      </p:sp>
      <p:cxnSp>
        <p:nvCxnSpPr>
          <p:cNvPr id="8" name="Straight Connector 7"/>
          <p:cNvCxnSpPr/>
          <p:nvPr/>
        </p:nvCxnSpPr>
        <p:spPr>
          <a:xfrm>
            <a:off x="609600" y="6477000"/>
            <a:ext cx="792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500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157001490"/>
              </p:ext>
            </p:extLst>
          </p:nvPr>
        </p:nvGraphicFramePr>
        <p:xfrm>
          <a:off x="152400" y="108466"/>
          <a:ext cx="8839200" cy="6444734"/>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4" name="Slide Number Placeholder 3"/>
          <p:cNvSpPr>
            <a:spLocks noGrp="1"/>
          </p:cNvSpPr>
          <p:nvPr>
            <p:ph type="sldNum" sz="quarter" idx="12"/>
          </p:nvPr>
        </p:nvSpPr>
        <p:spPr>
          <a:xfrm>
            <a:off x="152400" y="6465332"/>
            <a:ext cx="234696" cy="228600"/>
          </a:xfrm>
        </p:spPr>
        <p:txBody>
          <a:bodyPr/>
          <a:lstStyle/>
          <a:p>
            <a:r>
              <a:rPr lang="en-US" dirty="0" smtClean="0">
                <a:solidFill>
                  <a:schemeClr val="tx1"/>
                </a:solidFill>
                <a:cs typeface="Calibri" panose="020F0502020204030204" pitchFamily="34" charset="0"/>
              </a:rPr>
              <a:t>1</a:t>
            </a:r>
            <a:endParaRPr lang="en-US" dirty="0">
              <a:solidFill>
                <a:schemeClr val="tx1"/>
              </a:solidFill>
              <a:cs typeface="Calibri" panose="020F0502020204030204" pitchFamily="34" charset="0"/>
            </a:endParaRPr>
          </a:p>
        </p:txBody>
      </p:sp>
    </p:spTree>
    <p:extLst>
      <p:ext uri="{BB962C8B-B14F-4D97-AF65-F5344CB8AC3E}">
        <p14:creationId xmlns:p14="http://schemas.microsoft.com/office/powerpoint/2010/main" val="1878535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364" y="117693"/>
            <a:ext cx="8706035" cy="5878532"/>
          </a:xfrm>
          <a:prstGeom prst="rect">
            <a:avLst/>
          </a:prstGeom>
          <a:noFill/>
        </p:spPr>
        <p:txBody>
          <a:bodyPr wrap="square" rtlCol="0">
            <a:spAutoFit/>
          </a:bodyPr>
          <a:lstStyle/>
          <a:p>
            <a:r>
              <a:rPr lang="en-US" sz="7200" b="1" dirty="0" smtClean="0">
                <a:solidFill>
                  <a:schemeClr val="accent4">
                    <a:lumMod val="75000"/>
                  </a:schemeClr>
                </a:solidFill>
                <a:latin typeface="Calibri" panose="020F0502020204030204" pitchFamily="34" charset="0"/>
                <a:cs typeface="Calibri" panose="020F0502020204030204" pitchFamily="34" charset="0"/>
              </a:rPr>
              <a:t> +6</a:t>
            </a:r>
          </a:p>
          <a:p>
            <a:endParaRPr lang="en-US" sz="3200" dirty="0">
              <a:latin typeface="Calibri" panose="020F0502020204030204" pitchFamily="34" charset="0"/>
              <a:cs typeface="Calibri" panose="020F0502020204030204" pitchFamily="34" charset="0"/>
            </a:endParaRPr>
          </a:p>
          <a:p>
            <a:r>
              <a:rPr lang="en-US" sz="3600" dirty="0" smtClean="0">
                <a:latin typeface="Calibri" panose="020F0502020204030204" pitchFamily="34" charset="0"/>
                <a:cs typeface="Calibri" panose="020F0502020204030204" pitchFamily="34" charset="0"/>
              </a:rPr>
              <a:t>Net daily population change</a:t>
            </a:r>
          </a:p>
          <a:p>
            <a:endParaRPr lang="en-US" sz="3200" dirty="0">
              <a:latin typeface="Calibri" panose="020F0502020204030204" pitchFamily="34" charset="0"/>
              <a:cs typeface="Calibri" panose="020F0502020204030204" pitchFamily="34" charset="0"/>
            </a:endParaRPr>
          </a:p>
          <a:p>
            <a:r>
              <a:rPr lang="en-US" sz="7200" b="1" dirty="0" smtClean="0">
                <a:solidFill>
                  <a:srgbClr val="C00000"/>
                </a:solidFill>
                <a:latin typeface="Calibri" panose="020F0502020204030204" pitchFamily="34" charset="0"/>
                <a:cs typeface="Calibri" panose="020F0502020204030204" pitchFamily="34" charset="0"/>
              </a:rPr>
              <a:t> -7 </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600" dirty="0" smtClean="0">
                <a:latin typeface="Calibri" panose="020F0502020204030204" pitchFamily="34" charset="0"/>
                <a:cs typeface="Calibri" panose="020F0502020204030204" pitchFamily="34" charset="0"/>
              </a:rPr>
              <a:t>Net daily migration</a:t>
            </a:r>
          </a:p>
          <a:p>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                                         </a:t>
            </a:r>
            <a:r>
              <a:rPr lang="en-US" sz="3200" dirty="0" smtClean="0">
                <a:solidFill>
                  <a:schemeClr val="tx1">
                    <a:lumMod val="65000"/>
                    <a:lumOff val="35000"/>
                  </a:schemeClr>
                </a:solidFill>
                <a:latin typeface="Calibri" panose="020F0502020204030204" pitchFamily="34" charset="0"/>
                <a:cs typeface="Calibri" panose="020F0502020204030204" pitchFamily="34" charset="0"/>
              </a:rPr>
              <a:t>Davidson County 2016-2017     </a:t>
            </a:r>
            <a:endParaRPr lang="en-US" sz="3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Oval 3"/>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6" name="Slide Number Placeholder 3"/>
          <p:cNvSpPr txBox="1">
            <a:spLocks/>
          </p:cNvSpPr>
          <p:nvPr/>
        </p:nvSpPr>
        <p:spPr>
          <a:xfrm>
            <a:off x="160978" y="6451033"/>
            <a:ext cx="234696" cy="2667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cs typeface="Calibri" panose="020F0502020204030204" pitchFamily="34" charset="0"/>
              </a:rPr>
              <a:t>2</a:t>
            </a:r>
            <a:endParaRPr lang="en-US" dirty="0">
              <a:solidFill>
                <a:schemeClr val="tx1"/>
              </a:solidFill>
              <a:cs typeface="Calibri" panose="020F0502020204030204" pitchFamily="34" charset="0"/>
            </a:endParaRPr>
          </a:p>
        </p:txBody>
      </p:sp>
    </p:spTree>
    <p:extLst>
      <p:ext uri="{BB962C8B-B14F-4D97-AF65-F5344CB8AC3E}">
        <p14:creationId xmlns:p14="http://schemas.microsoft.com/office/powerpoint/2010/main" val="2989257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458200" cy="5909310"/>
          </a:xfrm>
          <a:prstGeom prst="rect">
            <a:avLst/>
          </a:prstGeom>
          <a:noFill/>
        </p:spPr>
        <p:txBody>
          <a:bodyPr wrap="square" rtlCol="0">
            <a:spAutoFit/>
          </a:bodyPr>
          <a:lstStyle/>
          <a:p>
            <a:r>
              <a:rPr lang="en-US" sz="6000" b="1" dirty="0" smtClean="0">
                <a:solidFill>
                  <a:srgbClr val="C00000"/>
                </a:solidFill>
                <a:latin typeface="Calibri" panose="020F0502020204030204" pitchFamily="34" charset="0"/>
                <a:cs typeface="Calibri" panose="020F0502020204030204" pitchFamily="34" charset="0"/>
              </a:rPr>
              <a:t>14.5%</a:t>
            </a:r>
          </a:p>
          <a:p>
            <a:endParaRPr lang="en-US" dirty="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Poverty</a:t>
            </a:r>
            <a:br>
              <a:rPr lang="en-US" sz="4000" dirty="0" smtClean="0">
                <a:latin typeface="Calibri" panose="020F0502020204030204" pitchFamily="34" charset="0"/>
                <a:cs typeface="Calibri" panose="020F0502020204030204" pitchFamily="34" charset="0"/>
              </a:rPr>
            </a:br>
            <a:r>
              <a:rPr lang="en-US" sz="4000" dirty="0" smtClean="0">
                <a:solidFill>
                  <a:schemeClr val="bg2">
                    <a:lumMod val="50000"/>
                  </a:schemeClr>
                </a:solidFill>
                <a:latin typeface="Calibri" panose="020F0502020204030204" pitchFamily="34" charset="0"/>
                <a:cs typeface="Calibri" panose="020F0502020204030204" pitchFamily="34" charset="0"/>
              </a:rPr>
              <a:t>Davidson County (2017)</a:t>
            </a:r>
          </a:p>
          <a:p>
            <a:r>
              <a:rPr lang="en-US" sz="3200" dirty="0" smtClean="0">
                <a:solidFill>
                  <a:schemeClr val="accent3">
                    <a:lumMod val="50000"/>
                  </a:schemeClr>
                </a:solidFill>
                <a:latin typeface="Calibri" panose="020F0502020204030204" pitchFamily="34" charset="0"/>
                <a:cs typeface="Calibri" panose="020F0502020204030204" pitchFamily="34" charset="0"/>
              </a:rPr>
              <a:t>14.8% (2016)</a:t>
            </a:r>
            <a:endParaRPr lang="en-US" sz="3200" dirty="0">
              <a:solidFill>
                <a:schemeClr val="accent3">
                  <a:lumMod val="50000"/>
                </a:schemeClr>
              </a:solidFill>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sz="3600" dirty="0" smtClean="0">
                <a:solidFill>
                  <a:srgbClr val="0070C0"/>
                </a:solidFill>
                <a:latin typeface="Calibri" panose="020F0502020204030204" pitchFamily="34" charset="0"/>
                <a:cs typeface="Calibri" panose="020F0502020204030204" pitchFamily="34" charset="0"/>
              </a:rPr>
              <a:t>                                                      </a:t>
            </a:r>
            <a:r>
              <a:rPr lang="en-US" sz="4000" b="1" dirty="0" smtClean="0">
                <a:solidFill>
                  <a:srgbClr val="002060"/>
                </a:solidFill>
                <a:latin typeface="Calibri" panose="020F0502020204030204" pitchFamily="34" charset="0"/>
                <a:cs typeface="Calibri" panose="020F0502020204030204" pitchFamily="34" charset="0"/>
              </a:rPr>
              <a:t>13.4%</a:t>
            </a:r>
            <a:r>
              <a:rPr lang="en-US" sz="4000" dirty="0" smtClean="0">
                <a:solidFill>
                  <a:srgbClr val="002060"/>
                </a:solidFill>
                <a:latin typeface="Calibri" panose="020F0502020204030204" pitchFamily="34" charset="0"/>
                <a:cs typeface="Calibri" panose="020F0502020204030204" pitchFamily="34" charset="0"/>
              </a:rPr>
              <a:t>    </a:t>
            </a:r>
            <a:r>
              <a:rPr lang="en-US" sz="4000" dirty="0" smtClean="0">
                <a:solidFill>
                  <a:schemeClr val="bg2">
                    <a:lumMod val="50000"/>
                  </a:schemeClr>
                </a:solidFill>
                <a:latin typeface="Calibri" panose="020F0502020204030204" pitchFamily="34" charset="0"/>
                <a:cs typeface="Calibri" panose="020F0502020204030204" pitchFamily="34" charset="0"/>
              </a:rPr>
              <a:t>US</a:t>
            </a:r>
          </a:p>
          <a:p>
            <a:r>
              <a:rPr lang="en-US" sz="4000" dirty="0" smtClean="0">
                <a:solidFill>
                  <a:srgbClr val="002060"/>
                </a:solidFill>
                <a:latin typeface="Calibri" panose="020F0502020204030204" pitchFamily="34" charset="0"/>
                <a:cs typeface="Calibri" panose="020F0502020204030204" pitchFamily="34" charset="0"/>
              </a:rPr>
              <a:t>                                                 </a:t>
            </a:r>
            <a:r>
              <a:rPr lang="en-US" sz="4000" b="1" dirty="0" smtClean="0">
                <a:solidFill>
                  <a:srgbClr val="002060"/>
                </a:solidFill>
                <a:latin typeface="Calibri" panose="020F0502020204030204" pitchFamily="34" charset="0"/>
                <a:cs typeface="Calibri" panose="020F0502020204030204" pitchFamily="34" charset="0"/>
              </a:rPr>
              <a:t>15.0%</a:t>
            </a:r>
            <a:r>
              <a:rPr lang="en-US" sz="4000" dirty="0" smtClean="0">
                <a:solidFill>
                  <a:srgbClr val="002060"/>
                </a:solidFill>
                <a:latin typeface="Calibri" panose="020F0502020204030204" pitchFamily="34" charset="0"/>
                <a:cs typeface="Calibri" panose="020F0502020204030204" pitchFamily="34" charset="0"/>
              </a:rPr>
              <a:t>    </a:t>
            </a:r>
            <a:r>
              <a:rPr lang="en-US" sz="4000" dirty="0" smtClean="0">
                <a:solidFill>
                  <a:schemeClr val="bg2">
                    <a:lumMod val="50000"/>
                  </a:schemeClr>
                </a:solidFill>
                <a:latin typeface="Calibri" panose="020F0502020204030204" pitchFamily="34" charset="0"/>
                <a:cs typeface="Calibri" panose="020F0502020204030204" pitchFamily="34" charset="0"/>
              </a:rPr>
              <a:t>TN</a:t>
            </a:r>
            <a:endParaRPr lang="en-US" sz="4000" dirty="0">
              <a:solidFill>
                <a:schemeClr val="bg2">
                  <a:lumMod val="50000"/>
                </a:schemeClr>
              </a:solidFill>
              <a:latin typeface="Calibri" panose="020F0502020204030204" pitchFamily="34" charset="0"/>
              <a:cs typeface="Calibri" panose="020F0502020204030204" pitchFamily="34" charset="0"/>
            </a:endParaRPr>
          </a:p>
        </p:txBody>
      </p:sp>
      <p:sp>
        <p:nvSpPr>
          <p:cNvPr id="5" name="Oval 4"/>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6" name="Slide Number Placeholder 3"/>
          <p:cNvSpPr txBox="1">
            <a:spLocks/>
          </p:cNvSpPr>
          <p:nvPr/>
        </p:nvSpPr>
        <p:spPr>
          <a:xfrm>
            <a:off x="146304" y="6444132"/>
            <a:ext cx="234696" cy="2667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cs typeface="Calibri" panose="020F0502020204030204" pitchFamily="34" charset="0"/>
              </a:rPr>
              <a:t>3</a:t>
            </a:r>
            <a:endParaRPr lang="en-US" dirty="0">
              <a:solidFill>
                <a:schemeClr val="tx1"/>
              </a:solidFill>
              <a:cs typeface="Calibri" panose="020F0502020204030204" pitchFamily="34" charset="0"/>
            </a:endParaRPr>
          </a:p>
        </p:txBody>
      </p:sp>
    </p:spTree>
    <p:extLst>
      <p:ext uri="{BB962C8B-B14F-4D97-AF65-F5344CB8AC3E}">
        <p14:creationId xmlns:p14="http://schemas.microsoft.com/office/powerpoint/2010/main" val="1136193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409883629"/>
              </p:ext>
            </p:extLst>
          </p:nvPr>
        </p:nvGraphicFramePr>
        <p:xfrm>
          <a:off x="211215" y="990600"/>
          <a:ext cx="87630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439130" y="152400"/>
            <a:ext cx="8171470" cy="1138773"/>
          </a:xfrm>
          <a:prstGeom prst="rect">
            <a:avLst/>
          </a:prstGeom>
        </p:spPr>
        <p:txBody>
          <a:bodyPr wrap="square">
            <a:spAutoFit/>
          </a:bodyPr>
          <a:lstStyle/>
          <a:p>
            <a:pPr algn="ctr"/>
            <a:r>
              <a:rPr lang="en-US" sz="4000" dirty="0">
                <a:latin typeface="Calibri" panose="020F0502020204030204" pitchFamily="34" charset="0"/>
                <a:cs typeface="Calibri" panose="020F0502020204030204" pitchFamily="34" charset="0"/>
              </a:rPr>
              <a:t>Poverty Population, Number and Rate</a:t>
            </a:r>
            <a:r>
              <a:rPr lang="en-US" sz="3600" dirty="0">
                <a:latin typeface="Calibri" panose="020F0502020204030204" pitchFamily="34" charset="0"/>
                <a:cs typeface="Calibri" panose="020F0502020204030204" pitchFamily="34" charset="0"/>
              </a:rPr>
              <a:t/>
            </a:r>
            <a:br>
              <a:rPr lang="en-US" sz="3600" dirty="0">
                <a:latin typeface="Calibri" panose="020F0502020204030204" pitchFamily="34" charset="0"/>
                <a:cs typeface="Calibri" panose="020F0502020204030204" pitchFamily="34" charset="0"/>
              </a:rPr>
            </a:br>
            <a:r>
              <a:rPr lang="en-US" sz="2800" dirty="0">
                <a:solidFill>
                  <a:schemeClr val="tx1">
                    <a:lumMod val="65000"/>
                    <a:lumOff val="35000"/>
                  </a:schemeClr>
                </a:solidFill>
                <a:latin typeface="Calibri" panose="020F0502020204030204" pitchFamily="34" charset="0"/>
                <a:cs typeface="Calibri" panose="020F0502020204030204" pitchFamily="34" charset="0"/>
              </a:rPr>
              <a:t>Davidson County</a:t>
            </a:r>
          </a:p>
        </p:txBody>
      </p:sp>
      <p:sp>
        <p:nvSpPr>
          <p:cNvPr id="5" name="Oval 4"/>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7" name="Slide Number Placeholder 3"/>
          <p:cNvSpPr txBox="1">
            <a:spLocks/>
          </p:cNvSpPr>
          <p:nvPr/>
        </p:nvSpPr>
        <p:spPr>
          <a:xfrm>
            <a:off x="155615" y="6444527"/>
            <a:ext cx="234696" cy="2667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229595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1301"/>
            <a:ext cx="8991600" cy="6801862"/>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Approximately </a:t>
            </a:r>
            <a:r>
              <a:rPr lang="en-US" sz="4400" b="1" dirty="0" smtClean="0">
                <a:solidFill>
                  <a:srgbClr val="C00000"/>
                </a:solidFill>
                <a:latin typeface="Calibri" panose="020F0502020204030204" pitchFamily="34" charset="0"/>
                <a:cs typeface="Calibri" panose="020F0502020204030204" pitchFamily="34" charset="0"/>
              </a:rPr>
              <a:t>1 </a:t>
            </a:r>
            <a:r>
              <a:rPr lang="en-US" sz="4400" dirty="0" smtClean="0">
                <a:solidFill>
                  <a:srgbClr val="C00000"/>
                </a:solidFill>
                <a:latin typeface="Calibri" panose="020F0502020204030204" pitchFamily="34" charset="0"/>
                <a:cs typeface="Calibri" panose="020F0502020204030204" pitchFamily="34" charset="0"/>
              </a:rPr>
              <a:t>in </a:t>
            </a:r>
            <a:r>
              <a:rPr lang="en-US" sz="4400" b="1" dirty="0" smtClean="0">
                <a:solidFill>
                  <a:srgbClr val="C00000"/>
                </a:solidFill>
                <a:latin typeface="Calibri" panose="020F0502020204030204" pitchFamily="34" charset="0"/>
                <a:cs typeface="Calibri" panose="020F0502020204030204" pitchFamily="34" charset="0"/>
              </a:rPr>
              <a:t>7</a:t>
            </a:r>
            <a:r>
              <a:rPr lang="en-US" sz="4400" dirty="0" smtClean="0">
                <a:solidFill>
                  <a:srgbClr val="C00000"/>
                </a:solidFill>
                <a:latin typeface="Calibri" panose="020F0502020204030204" pitchFamily="34" charset="0"/>
                <a:cs typeface="Calibri" panose="020F0502020204030204" pitchFamily="34" charset="0"/>
              </a:rPr>
              <a:t> </a:t>
            </a:r>
          </a:p>
          <a:p>
            <a:r>
              <a:rPr lang="en-US" sz="4000" dirty="0" smtClean="0">
                <a:latin typeface="Calibri" panose="020F0502020204030204" pitchFamily="34" charset="0"/>
                <a:cs typeface="Calibri" panose="020F0502020204030204" pitchFamily="34" charset="0"/>
              </a:rPr>
              <a:t>Nashvillians lives in poverty</a:t>
            </a:r>
          </a:p>
          <a:p>
            <a:endParaRPr lang="en-US" sz="2400" dirty="0" smtClean="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    </a:t>
            </a:r>
            <a:r>
              <a:rPr lang="en-US" sz="3600" dirty="0" smtClean="0">
                <a:latin typeface="Calibri" panose="020F0502020204030204" pitchFamily="34" charset="0"/>
                <a:cs typeface="Calibri" panose="020F0502020204030204" pitchFamily="34" charset="0"/>
              </a:rPr>
              <a:t>If you are….</a:t>
            </a:r>
          </a:p>
          <a:p>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 single-mother with children under 5 </a:t>
            </a:r>
            <a:r>
              <a:rPr lang="en-US" sz="2800" dirty="0" err="1" smtClean="0">
                <a:latin typeface="Calibri" panose="020F0502020204030204" pitchFamily="34" charset="0"/>
                <a:cs typeface="Calibri" panose="020F0502020204030204" pitchFamily="34" charset="0"/>
              </a:rPr>
              <a:t>yrs</a:t>
            </a:r>
            <a:r>
              <a:rPr lang="en-US" sz="2800" dirty="0" smtClean="0">
                <a:latin typeface="Calibri" panose="020F0502020204030204" pitchFamily="34" charset="0"/>
                <a:cs typeface="Calibri" panose="020F0502020204030204" pitchFamily="34" charset="0"/>
              </a:rPr>
              <a:t>, it is </a:t>
            </a:r>
            <a:r>
              <a:rPr lang="en-US" sz="2800" b="1" dirty="0" smtClean="0">
                <a:solidFill>
                  <a:srgbClr val="C00000"/>
                </a:solidFill>
                <a:latin typeface="Calibri" panose="020F0502020204030204" pitchFamily="34" charset="0"/>
                <a:cs typeface="Calibri" panose="020F0502020204030204" pitchFamily="34" charset="0"/>
              </a:rPr>
              <a:t>1 </a:t>
            </a:r>
            <a:r>
              <a:rPr lang="en-US" sz="2800" dirty="0" smtClean="0">
                <a:solidFill>
                  <a:srgbClr val="C00000"/>
                </a:solidFill>
                <a:latin typeface="Calibri" panose="020F0502020204030204" pitchFamily="34" charset="0"/>
                <a:cs typeface="Calibri" panose="020F0502020204030204" pitchFamily="34" charset="0"/>
              </a:rPr>
              <a:t>in </a:t>
            </a:r>
            <a:r>
              <a:rPr lang="en-US" sz="2800" b="1" dirty="0" smtClean="0">
                <a:solidFill>
                  <a:srgbClr val="C00000"/>
                </a:solidFill>
                <a:latin typeface="Calibri" panose="020F0502020204030204" pitchFamily="34" charset="0"/>
                <a:cs typeface="Calibri" panose="020F0502020204030204" pitchFamily="34" charset="0"/>
              </a:rPr>
              <a:t>2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(50.8%)</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 veteran age 55 to 64, it is nearly </a:t>
            </a:r>
            <a:r>
              <a:rPr lang="en-US" sz="2800" b="1" dirty="0" smtClean="0">
                <a:solidFill>
                  <a:srgbClr val="C00000"/>
                </a:solidFill>
                <a:latin typeface="Calibri" panose="020F0502020204030204" pitchFamily="34" charset="0"/>
                <a:cs typeface="Calibri" panose="020F0502020204030204" pitchFamily="34" charset="0"/>
              </a:rPr>
              <a:t>1</a:t>
            </a:r>
            <a:r>
              <a:rPr lang="en-US" sz="2800" dirty="0" smtClean="0">
                <a:solidFill>
                  <a:srgbClr val="C00000"/>
                </a:solidFill>
                <a:latin typeface="Calibri" panose="020F0502020204030204" pitchFamily="34" charset="0"/>
                <a:cs typeface="Calibri" panose="020F0502020204030204" pitchFamily="34" charset="0"/>
              </a:rPr>
              <a:t> in </a:t>
            </a:r>
            <a:r>
              <a:rPr lang="en-US" sz="2800" b="1" dirty="0" smtClean="0">
                <a:solidFill>
                  <a:srgbClr val="C00000"/>
                </a:solidFill>
                <a:latin typeface="Calibri" panose="020F0502020204030204" pitchFamily="34" charset="0"/>
                <a:cs typeface="Calibri" panose="020F0502020204030204" pitchFamily="34" charset="0"/>
              </a:rPr>
              <a:t>6</a:t>
            </a:r>
            <a:r>
              <a:rPr lang="en-US" sz="2800" dirty="0" smtClean="0">
                <a:solidFill>
                  <a:srgbClr val="C00000"/>
                </a:solidFill>
                <a:latin typeface="Calibri" panose="020F0502020204030204" pitchFamily="34" charset="0"/>
                <a:cs typeface="Calibri" panose="020F0502020204030204" pitchFamily="34" charset="0"/>
              </a:rPr>
              <a:t>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(16.5%)</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 high school graduate only, it is nearly </a:t>
            </a:r>
            <a:r>
              <a:rPr lang="en-US" sz="2800" b="1" dirty="0" smtClean="0">
                <a:solidFill>
                  <a:srgbClr val="C00000"/>
                </a:solidFill>
                <a:latin typeface="Calibri" panose="020F0502020204030204" pitchFamily="34" charset="0"/>
                <a:cs typeface="Calibri" panose="020F0502020204030204" pitchFamily="34" charset="0"/>
              </a:rPr>
              <a:t>1</a:t>
            </a:r>
            <a:r>
              <a:rPr lang="en-US" sz="2800" dirty="0" smtClean="0">
                <a:solidFill>
                  <a:srgbClr val="C00000"/>
                </a:solidFill>
                <a:latin typeface="Calibri" panose="020F0502020204030204" pitchFamily="34" charset="0"/>
                <a:cs typeface="Calibri" panose="020F0502020204030204" pitchFamily="34" charset="0"/>
              </a:rPr>
              <a:t> in </a:t>
            </a:r>
            <a:r>
              <a:rPr lang="en-US" sz="2800" b="1" dirty="0" smtClean="0">
                <a:solidFill>
                  <a:srgbClr val="C00000"/>
                </a:solidFill>
                <a:latin typeface="Calibri" panose="020F0502020204030204" pitchFamily="34" charset="0"/>
                <a:cs typeface="Calibri" panose="020F0502020204030204" pitchFamily="34" charset="0"/>
              </a:rPr>
              <a:t>6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(16.3%)</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Under 18, it is nearly </a:t>
            </a:r>
            <a:r>
              <a:rPr lang="en-US" sz="2800" b="1" dirty="0" smtClean="0">
                <a:solidFill>
                  <a:srgbClr val="C00000"/>
                </a:solidFill>
                <a:latin typeface="Calibri" panose="020F0502020204030204" pitchFamily="34" charset="0"/>
                <a:cs typeface="Calibri" panose="020F0502020204030204" pitchFamily="34" charset="0"/>
              </a:rPr>
              <a:t>1</a:t>
            </a:r>
            <a:r>
              <a:rPr lang="en-US" sz="2800" dirty="0" smtClean="0">
                <a:solidFill>
                  <a:srgbClr val="C00000"/>
                </a:solidFill>
                <a:latin typeface="Calibri" panose="020F0502020204030204" pitchFamily="34" charset="0"/>
                <a:cs typeface="Calibri" panose="020F0502020204030204" pitchFamily="34" charset="0"/>
              </a:rPr>
              <a:t> in </a:t>
            </a:r>
            <a:r>
              <a:rPr lang="en-US" sz="2800" b="1" dirty="0" smtClean="0">
                <a:solidFill>
                  <a:srgbClr val="C00000"/>
                </a:solidFill>
                <a:latin typeface="Calibri" panose="020F0502020204030204" pitchFamily="34" charset="0"/>
                <a:cs typeface="Calibri" panose="020F0502020204030204" pitchFamily="34" charset="0"/>
              </a:rPr>
              <a:t>4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(23.7%)</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African-American, it is </a:t>
            </a:r>
            <a:r>
              <a:rPr lang="en-US" sz="2800" b="1" dirty="0" smtClean="0">
                <a:solidFill>
                  <a:srgbClr val="C00000"/>
                </a:solidFill>
                <a:latin typeface="Calibri" panose="020F0502020204030204" pitchFamily="34" charset="0"/>
                <a:cs typeface="Calibri" panose="020F0502020204030204" pitchFamily="34" charset="0"/>
              </a:rPr>
              <a:t>1</a:t>
            </a:r>
            <a:r>
              <a:rPr lang="en-US" sz="2800" dirty="0" smtClean="0">
                <a:solidFill>
                  <a:srgbClr val="C00000"/>
                </a:solidFill>
                <a:latin typeface="Calibri" panose="020F0502020204030204" pitchFamily="34" charset="0"/>
                <a:cs typeface="Calibri" panose="020F0502020204030204" pitchFamily="34" charset="0"/>
              </a:rPr>
              <a:t> in </a:t>
            </a:r>
            <a:r>
              <a:rPr lang="en-US" sz="2800" b="1" dirty="0" smtClean="0">
                <a:solidFill>
                  <a:srgbClr val="C00000"/>
                </a:solidFill>
                <a:latin typeface="Calibri" panose="020F0502020204030204" pitchFamily="34" charset="0"/>
                <a:cs typeface="Calibri" panose="020F0502020204030204" pitchFamily="34" charset="0"/>
              </a:rPr>
              <a:t>5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(20.8%)</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 part-time worker, it is more than </a:t>
            </a:r>
            <a:r>
              <a:rPr lang="en-US" sz="2800" b="1" dirty="0" smtClean="0">
                <a:solidFill>
                  <a:srgbClr val="C00000"/>
                </a:solidFill>
                <a:latin typeface="Calibri" panose="020F0502020204030204" pitchFamily="34" charset="0"/>
                <a:cs typeface="Calibri" panose="020F0502020204030204" pitchFamily="34" charset="0"/>
              </a:rPr>
              <a:t>1</a:t>
            </a:r>
            <a:r>
              <a:rPr lang="en-US" sz="2800" dirty="0" smtClean="0">
                <a:solidFill>
                  <a:srgbClr val="C00000"/>
                </a:solidFill>
                <a:latin typeface="Calibri" panose="020F0502020204030204" pitchFamily="34" charset="0"/>
                <a:cs typeface="Calibri" panose="020F0502020204030204" pitchFamily="34" charset="0"/>
              </a:rPr>
              <a:t> in </a:t>
            </a:r>
            <a:r>
              <a:rPr lang="en-US" sz="2800" b="1" dirty="0" smtClean="0">
                <a:solidFill>
                  <a:srgbClr val="C00000"/>
                </a:solidFill>
                <a:latin typeface="Calibri" panose="020F0502020204030204" pitchFamily="34" charset="0"/>
                <a:cs typeface="Calibri" panose="020F0502020204030204" pitchFamily="34" charset="0"/>
              </a:rPr>
              <a:t>3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(37.0%)</a:t>
            </a:r>
          </a:p>
          <a:p>
            <a:pPr marL="342900" indent="-3429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 person with a disability, it more than </a:t>
            </a:r>
            <a:r>
              <a:rPr lang="en-US" sz="2800" b="1" dirty="0" smtClean="0">
                <a:solidFill>
                  <a:srgbClr val="C00000"/>
                </a:solidFill>
                <a:latin typeface="Calibri" panose="020F0502020204030204" pitchFamily="34" charset="0"/>
                <a:cs typeface="Calibri" panose="020F0502020204030204" pitchFamily="34" charset="0"/>
              </a:rPr>
              <a:t>1</a:t>
            </a:r>
            <a:r>
              <a:rPr lang="en-US" sz="2800" dirty="0" smtClean="0">
                <a:solidFill>
                  <a:srgbClr val="C00000"/>
                </a:solidFill>
                <a:latin typeface="Calibri" panose="020F0502020204030204" pitchFamily="34" charset="0"/>
                <a:cs typeface="Calibri" panose="020F0502020204030204" pitchFamily="34" charset="0"/>
              </a:rPr>
              <a:t> in </a:t>
            </a:r>
            <a:r>
              <a:rPr lang="en-US" sz="2800" b="1" dirty="0" smtClean="0">
                <a:solidFill>
                  <a:srgbClr val="C00000"/>
                </a:solidFill>
                <a:latin typeface="Calibri" panose="020F0502020204030204" pitchFamily="34" charset="0"/>
                <a:cs typeface="Calibri" panose="020F0502020204030204" pitchFamily="34" charset="0"/>
              </a:rPr>
              <a:t>5 </a:t>
            </a:r>
            <a:r>
              <a:rPr lang="en-US" sz="2000" b="1" dirty="0" smtClean="0">
                <a:solidFill>
                  <a:schemeClr val="accent2">
                    <a:lumMod val="40000"/>
                    <a:lumOff val="60000"/>
                  </a:schemeClr>
                </a:solidFill>
                <a:latin typeface="Calibri" panose="020F0502020204030204" pitchFamily="34" charset="0"/>
                <a:cs typeface="Calibri" panose="020F0502020204030204" pitchFamily="34" charset="0"/>
              </a:rPr>
              <a:t>(21.7%)</a:t>
            </a:r>
          </a:p>
          <a:p>
            <a:endParaRPr lang="en-US" dirty="0"/>
          </a:p>
          <a:p>
            <a:endParaRPr lang="en-US" dirty="0" smtClean="0"/>
          </a:p>
          <a:p>
            <a:endParaRPr lang="en-US" dirty="0"/>
          </a:p>
          <a:p>
            <a:endParaRPr lang="en-US" dirty="0" smtClean="0"/>
          </a:p>
        </p:txBody>
      </p:sp>
      <p:sp>
        <p:nvSpPr>
          <p:cNvPr id="4" name="Oval 3"/>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6" name="Slide Number Placeholder 3"/>
          <p:cNvSpPr txBox="1">
            <a:spLocks/>
          </p:cNvSpPr>
          <p:nvPr/>
        </p:nvSpPr>
        <p:spPr>
          <a:xfrm>
            <a:off x="139821" y="6427232"/>
            <a:ext cx="234696" cy="2667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3396616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76300" y="4879759"/>
            <a:ext cx="7391400" cy="1143132"/>
          </a:xfrm>
          <a:prstGeom prst="roundRect">
            <a:avLst/>
          </a:prstGeom>
          <a:solidFill>
            <a:schemeClr val="accent1">
              <a:lumMod val="40000"/>
              <a:lumOff val="60000"/>
            </a:schemeClr>
          </a:solidFill>
          <a:effectLst>
            <a:outerShdw blurRad="50800" dist="139700" dir="2400000" algn="tl" rotWithShape="0">
              <a:schemeClr val="accen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Calibri" panose="020F0502020204030204" pitchFamily="34" charset="0"/>
                <a:cs typeface="Calibri" panose="020F0502020204030204" pitchFamily="34" charset="0"/>
              </a:rPr>
              <a:t>Nearly a </a:t>
            </a:r>
            <a:r>
              <a:rPr lang="en-US" sz="3200" u="sng" dirty="0">
                <a:solidFill>
                  <a:srgbClr val="C00000"/>
                </a:solidFill>
                <a:latin typeface="Calibri" panose="020F0502020204030204" pitchFamily="34" charset="0"/>
                <a:cs typeface="Calibri" panose="020F0502020204030204" pitchFamily="34" charset="0"/>
              </a:rPr>
              <a:t>third of Nashville residents</a:t>
            </a:r>
            <a:r>
              <a:rPr lang="en-US" sz="3200" dirty="0">
                <a:solidFill>
                  <a:srgbClr val="C00000"/>
                </a:solidFill>
                <a:latin typeface="Calibri" panose="020F0502020204030204" pitchFamily="34" charset="0"/>
                <a:cs typeface="Calibri" panose="020F0502020204030204" pitchFamily="34" charset="0"/>
              </a:rPr>
              <a:t> live at</a:t>
            </a:r>
          </a:p>
          <a:p>
            <a:pPr algn="ctr"/>
            <a:r>
              <a:rPr lang="en-US" sz="3200" b="1" dirty="0">
                <a:solidFill>
                  <a:srgbClr val="C00000"/>
                </a:solidFill>
                <a:latin typeface="Calibri" panose="020F0502020204030204" pitchFamily="34" charset="0"/>
                <a:cs typeface="Calibri" panose="020F0502020204030204" pitchFamily="34" charset="0"/>
              </a:rPr>
              <a:t>200% of poverty or lower</a:t>
            </a:r>
          </a:p>
        </p:txBody>
      </p:sp>
      <p:sp>
        <p:nvSpPr>
          <p:cNvPr id="2" name="TextBox 1"/>
          <p:cNvSpPr txBox="1"/>
          <p:nvPr/>
        </p:nvSpPr>
        <p:spPr>
          <a:xfrm>
            <a:off x="133165" y="232333"/>
            <a:ext cx="8839200" cy="4647426"/>
          </a:xfrm>
          <a:prstGeom prst="rect">
            <a:avLst/>
          </a:prstGeom>
          <a:noFill/>
        </p:spPr>
        <p:txBody>
          <a:bodyPr wrap="square" rtlCol="0">
            <a:spAutoFit/>
          </a:bodyPr>
          <a:lstStyle/>
          <a:p>
            <a:r>
              <a:rPr lang="en-US" sz="3600" dirty="0" smtClean="0">
                <a:latin typeface="Calibri" panose="020F0502020204030204" pitchFamily="34" charset="0"/>
                <a:cs typeface="Calibri" panose="020F0502020204030204" pitchFamily="34" charset="0"/>
              </a:rPr>
              <a:t>At </a:t>
            </a:r>
            <a:r>
              <a:rPr lang="en-US" sz="3600" b="1" dirty="0" smtClean="0">
                <a:latin typeface="Calibri" panose="020F0502020204030204" pitchFamily="34" charset="0"/>
                <a:cs typeface="Calibri" panose="020F0502020204030204" pitchFamily="34" charset="0"/>
              </a:rPr>
              <a:t>125%</a:t>
            </a:r>
            <a:r>
              <a:rPr lang="en-US" sz="3600" dirty="0" smtClean="0">
                <a:latin typeface="Calibri" panose="020F0502020204030204" pitchFamily="34" charset="0"/>
                <a:cs typeface="Calibri" panose="020F0502020204030204" pitchFamily="34" charset="0"/>
              </a:rPr>
              <a:t> percent of poverty level – </a:t>
            </a:r>
            <a:br>
              <a:rPr lang="en-US" sz="3600" dirty="0" smtClean="0">
                <a:latin typeface="Calibri" panose="020F0502020204030204" pitchFamily="34" charset="0"/>
                <a:cs typeface="Calibri" panose="020F0502020204030204" pitchFamily="34" charset="0"/>
              </a:rPr>
            </a:br>
            <a:r>
              <a:rPr lang="en-US" sz="3600" dirty="0" smtClean="0">
                <a:latin typeface="Calibri" panose="020F0502020204030204" pitchFamily="34" charset="0"/>
                <a:cs typeface="Calibri" panose="020F0502020204030204" pitchFamily="34" charset="0"/>
              </a:rPr>
              <a:t>poverty rates rose for some 2017 </a:t>
            </a:r>
            <a:r>
              <a:rPr lang="en-US" sz="3600" i="1" dirty="0" smtClean="0">
                <a:latin typeface="Calibri" panose="020F0502020204030204" pitchFamily="34" charset="0"/>
                <a:cs typeface="Calibri" panose="020F0502020204030204" pitchFamily="34" charset="0"/>
              </a:rPr>
              <a:t>vs</a:t>
            </a:r>
            <a:r>
              <a:rPr lang="en-US" sz="3600" dirty="0" smtClean="0">
                <a:latin typeface="Calibri" panose="020F0502020204030204" pitchFamily="34" charset="0"/>
                <a:cs typeface="Calibri" panose="020F0502020204030204" pitchFamily="34" charset="0"/>
              </a:rPr>
              <a:t> </a:t>
            </a:r>
            <a:r>
              <a:rPr lang="en-US" sz="3600" dirty="0" smtClean="0">
                <a:solidFill>
                  <a:srgbClr val="0070C0"/>
                </a:solidFill>
                <a:latin typeface="Calibri" panose="020F0502020204030204" pitchFamily="34" charset="0"/>
                <a:cs typeface="Calibri" panose="020F0502020204030204" pitchFamily="34" charset="0"/>
              </a:rPr>
              <a:t>2016:</a:t>
            </a:r>
            <a:endParaRPr lang="en-US" sz="3600" dirty="0" smtClean="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  Under 18                                                             31.5%     </a:t>
            </a:r>
            <a:r>
              <a:rPr lang="en-US" sz="2800" dirty="0" smtClean="0">
                <a:solidFill>
                  <a:srgbClr val="0070C0"/>
                </a:solidFill>
                <a:latin typeface="Calibri" panose="020F0502020204030204" pitchFamily="34" charset="0"/>
                <a:cs typeface="Calibri" panose="020F0502020204030204" pitchFamily="34" charset="0"/>
              </a:rPr>
              <a:t>28.7%</a:t>
            </a:r>
          </a:p>
          <a:p>
            <a:r>
              <a:rPr lang="en-US" sz="2800" dirty="0" smtClean="0">
                <a:latin typeface="Calibri" panose="020F0502020204030204" pitchFamily="34" charset="0"/>
                <a:cs typeface="Calibri" panose="020F0502020204030204" pitchFamily="34" charset="0"/>
              </a:rPr>
              <a:t>  Black or African-American                               24.5%     </a:t>
            </a:r>
            <a:r>
              <a:rPr lang="en-US" sz="2800" dirty="0" smtClean="0">
                <a:solidFill>
                  <a:srgbClr val="0070C0"/>
                </a:solidFill>
                <a:latin typeface="Calibri" panose="020F0502020204030204" pitchFamily="34" charset="0"/>
                <a:cs typeface="Calibri" panose="020F0502020204030204" pitchFamily="34" charset="0"/>
              </a:rPr>
              <a:t>27.7%</a:t>
            </a:r>
          </a:p>
          <a:p>
            <a:r>
              <a:rPr lang="en-US" sz="2800" dirty="0" smtClean="0">
                <a:latin typeface="Calibri" panose="020F0502020204030204" pitchFamily="34" charset="0"/>
                <a:cs typeface="Calibri" panose="020F0502020204030204" pitchFamily="34" charset="0"/>
              </a:rPr>
              <a:t>  Hispanic                                                              31.6%     </a:t>
            </a:r>
            <a:r>
              <a:rPr lang="en-US" sz="2800" dirty="0" smtClean="0">
                <a:solidFill>
                  <a:srgbClr val="0070C0"/>
                </a:solidFill>
                <a:latin typeface="Calibri" panose="020F0502020204030204" pitchFamily="34" charset="0"/>
                <a:cs typeface="Calibri" panose="020F0502020204030204" pitchFamily="34" charset="0"/>
              </a:rPr>
              <a:t>30.1%</a:t>
            </a:r>
          </a:p>
          <a:p>
            <a:r>
              <a:rPr lang="en-US" sz="2800" dirty="0" smtClean="0">
                <a:latin typeface="Calibri" panose="020F0502020204030204" pitchFamily="34" charset="0"/>
                <a:cs typeface="Calibri" panose="020F0502020204030204" pitchFamily="34" charset="0"/>
              </a:rPr>
              <a:t>  High School Graduates                                    20.4%      </a:t>
            </a:r>
            <a:r>
              <a:rPr lang="en-US" sz="2800" dirty="0" smtClean="0">
                <a:solidFill>
                  <a:srgbClr val="0070C0"/>
                </a:solidFill>
                <a:latin typeface="Calibri" panose="020F0502020204030204" pitchFamily="34" charset="0"/>
                <a:cs typeface="Calibri" panose="020F0502020204030204" pitchFamily="34" charset="0"/>
              </a:rPr>
              <a:t>20.2%</a:t>
            </a:r>
          </a:p>
          <a:p>
            <a:r>
              <a:rPr lang="en-US" sz="2800" dirty="0" smtClean="0">
                <a:latin typeface="Calibri" panose="020F0502020204030204" pitchFamily="34" charset="0"/>
                <a:cs typeface="Calibri" panose="020F0502020204030204" pitchFamily="34" charset="0"/>
              </a:rPr>
              <a:t>  With a Disability                                               27.4%      </a:t>
            </a:r>
            <a:r>
              <a:rPr lang="en-US" sz="2800" dirty="0" smtClean="0">
                <a:solidFill>
                  <a:srgbClr val="0070C0"/>
                </a:solidFill>
                <a:latin typeface="Calibri" panose="020F0502020204030204" pitchFamily="34" charset="0"/>
                <a:cs typeface="Calibri" panose="020F0502020204030204" pitchFamily="34" charset="0"/>
              </a:rPr>
              <a:t>27.9%</a:t>
            </a:r>
            <a:br>
              <a:rPr lang="en-US" sz="2800" dirty="0" smtClean="0">
                <a:solidFill>
                  <a:srgbClr val="0070C0"/>
                </a:solidFill>
                <a:latin typeface="Calibri" panose="020F0502020204030204" pitchFamily="34" charset="0"/>
                <a:cs typeface="Calibri" panose="020F0502020204030204" pitchFamily="34" charset="0"/>
              </a:rPr>
            </a:br>
            <a:r>
              <a:rPr lang="en-US" sz="2800" dirty="0" smtClean="0">
                <a:solidFill>
                  <a:srgbClr val="0070C0"/>
                </a:solidFill>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Worked less than Full-time, Year-round       29.1%      </a:t>
            </a:r>
            <a:r>
              <a:rPr lang="en-US" sz="2800" dirty="0" smtClean="0">
                <a:solidFill>
                  <a:srgbClr val="0070C0"/>
                </a:solidFill>
                <a:latin typeface="Calibri" panose="020F0502020204030204" pitchFamily="34" charset="0"/>
                <a:cs typeface="Calibri" panose="020F0502020204030204" pitchFamily="34" charset="0"/>
              </a:rPr>
              <a:t>26.0%</a:t>
            </a:r>
          </a:p>
          <a:p>
            <a:r>
              <a:rPr lang="en-US" sz="2800" dirty="0" smtClean="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sp>
        <p:nvSpPr>
          <p:cNvPr id="3" name="Up Arrow 2"/>
          <p:cNvSpPr/>
          <p:nvPr/>
        </p:nvSpPr>
        <p:spPr>
          <a:xfrm>
            <a:off x="6274076" y="3976200"/>
            <a:ext cx="182137"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6274163" y="3124200"/>
            <a:ext cx="182137"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6274890" y="2715489"/>
            <a:ext cx="182137"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6268981" y="1927931"/>
            <a:ext cx="182137"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10800000">
            <a:off x="6274891" y="3581400"/>
            <a:ext cx="181409" cy="34037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0800000">
            <a:off x="6271891" y="2308063"/>
            <a:ext cx="179314" cy="34037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16" name="Slide Number Placeholder 3"/>
          <p:cNvSpPr>
            <a:spLocks noGrp="1"/>
          </p:cNvSpPr>
          <p:nvPr>
            <p:ph type="sldNum" sz="quarter" idx="12"/>
          </p:nvPr>
        </p:nvSpPr>
        <p:spPr>
          <a:xfrm>
            <a:off x="154936" y="6427232"/>
            <a:ext cx="234696" cy="266700"/>
          </a:xfrm>
        </p:spPr>
        <p:txBody>
          <a:bodyPr/>
          <a:lstStyle/>
          <a:p>
            <a:r>
              <a:rPr lang="en-US" dirty="0" smtClean="0">
                <a:solidFill>
                  <a:schemeClr val="tx1"/>
                </a:solidFill>
              </a:rPr>
              <a:t>6</a:t>
            </a:r>
            <a:endParaRPr lang="en-US" dirty="0">
              <a:solidFill>
                <a:schemeClr val="tx1"/>
              </a:solidFill>
            </a:endParaRPr>
          </a:p>
        </p:txBody>
      </p:sp>
    </p:spTree>
    <p:extLst>
      <p:ext uri="{BB962C8B-B14F-4D97-AF65-F5344CB8AC3E}">
        <p14:creationId xmlns:p14="http://schemas.microsoft.com/office/powerpoint/2010/main" val="3099263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30" t="77722" r="36985" b="12715"/>
          <a:stretch/>
        </p:blipFill>
        <p:spPr bwMode="auto">
          <a:xfrm>
            <a:off x="630936" y="5353274"/>
            <a:ext cx="8229600" cy="100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p:cNvSpPr>
            <a:spLocks noGrp="1"/>
          </p:cNvSpPr>
          <p:nvPr>
            <p:ph type="sldNum" sz="quarter" idx="12"/>
          </p:nvPr>
        </p:nvSpPr>
        <p:spPr>
          <a:xfrm>
            <a:off x="152401" y="6419850"/>
            <a:ext cx="234696" cy="266700"/>
          </a:xfrm>
        </p:spPr>
        <p:txBody>
          <a:bodyPr/>
          <a:lstStyle/>
          <a:p>
            <a:r>
              <a:rPr lang="en-US" dirty="0" smtClean="0">
                <a:solidFill>
                  <a:schemeClr val="tx1"/>
                </a:solidFill>
              </a:rPr>
              <a:t>7</a:t>
            </a:r>
            <a:endParaRPr lang="en-US" dirty="0">
              <a:solidFill>
                <a:schemeClr val="tx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30" t="19411" r="33492" b="24463"/>
          <a:stretch/>
        </p:blipFill>
        <p:spPr bwMode="auto">
          <a:xfrm>
            <a:off x="783336" y="76200"/>
            <a:ext cx="7924800" cy="5272936"/>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32" t="9611" r="71577" b="83397"/>
          <a:stretch/>
        </p:blipFill>
        <p:spPr bwMode="auto">
          <a:xfrm>
            <a:off x="152401" y="1296140"/>
            <a:ext cx="3124199" cy="107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06564" y="6368534"/>
            <a:ext cx="1774397" cy="369332"/>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January 29, 2019</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64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628835"/>
            <a:ext cx="8686801" cy="5293757"/>
          </a:xfrm>
          <a:prstGeom prst="rect">
            <a:avLst/>
          </a:prstGeom>
          <a:noFill/>
        </p:spPr>
        <p:txBody>
          <a:bodyPr wrap="square" rtlCol="0">
            <a:spAutoFit/>
          </a:bodyPr>
          <a:lstStyle/>
          <a:p>
            <a:r>
              <a:rPr lang="en-US" sz="6000" b="1" dirty="0" smtClean="0">
                <a:solidFill>
                  <a:srgbClr val="C00000"/>
                </a:solidFill>
                <a:latin typeface="Calibri" panose="020F0502020204030204" pitchFamily="34" charset="0"/>
                <a:cs typeface="Calibri" panose="020F0502020204030204" pitchFamily="34" charset="0"/>
              </a:rPr>
              <a:t>60%</a:t>
            </a:r>
          </a:p>
          <a:p>
            <a:endParaRPr lang="en-US" dirty="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sz="2900" dirty="0" smtClean="0">
                <a:latin typeface="Calibri" panose="020F0502020204030204" pitchFamily="34" charset="0"/>
                <a:cs typeface="Calibri" panose="020F0502020204030204" pitchFamily="34" charset="0"/>
              </a:rPr>
              <a:t>Between ages of 25 and 60, </a:t>
            </a:r>
          </a:p>
          <a:p>
            <a:r>
              <a:rPr lang="en-US" sz="2900" u="sng" dirty="0" smtClean="0">
                <a:solidFill>
                  <a:srgbClr val="C00000"/>
                </a:solidFill>
                <a:latin typeface="Calibri" panose="020F0502020204030204" pitchFamily="34" charset="0"/>
                <a:cs typeface="Calibri" panose="020F0502020204030204" pitchFamily="34" charset="0"/>
              </a:rPr>
              <a:t>over 60% </a:t>
            </a:r>
            <a:r>
              <a:rPr lang="en-US" sz="2900" dirty="0" smtClean="0">
                <a:latin typeface="Calibri" panose="020F0502020204030204" pitchFamily="34" charset="0"/>
                <a:cs typeface="Calibri" panose="020F0502020204030204" pitchFamily="34" charset="0"/>
              </a:rPr>
              <a:t>of the population experiences relative poverty </a:t>
            </a:r>
          </a:p>
          <a:p>
            <a:r>
              <a:rPr lang="en-US" sz="2900" dirty="0" smtClean="0">
                <a:latin typeface="Calibri" panose="020F0502020204030204" pitchFamily="34" charset="0"/>
                <a:cs typeface="Calibri" panose="020F0502020204030204" pitchFamily="34" charset="0"/>
              </a:rPr>
              <a:t>(in the bottom 20% of earners)</a:t>
            </a:r>
          </a:p>
          <a:p>
            <a:endParaRPr lang="en-US" sz="2900" dirty="0"/>
          </a:p>
        </p:txBody>
      </p:sp>
      <p:sp>
        <p:nvSpPr>
          <p:cNvPr id="6" name="Slide Number Placeholder 3"/>
          <p:cNvSpPr txBox="1">
            <a:spLocks/>
          </p:cNvSpPr>
          <p:nvPr/>
        </p:nvSpPr>
        <p:spPr>
          <a:xfrm>
            <a:off x="146304" y="6400800"/>
            <a:ext cx="234696" cy="266700"/>
          </a:xfrm>
          <a:prstGeom prst="ellipse">
            <a:avLst/>
          </a:prstGeom>
          <a:solidFill>
            <a:schemeClr val="accent1"/>
          </a:solidFill>
          <a:ln>
            <a:solidFill>
              <a:schemeClr val="accent1"/>
            </a:solidFill>
          </a:ln>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8</a:t>
            </a:r>
            <a:endParaRPr lang="en-US" dirty="0">
              <a:solidFill>
                <a:schemeClr val="tx1"/>
              </a:solidFill>
            </a:endParaRPr>
          </a:p>
        </p:txBody>
      </p:sp>
      <p:sp>
        <p:nvSpPr>
          <p:cNvPr id="2" name="TextBox 1"/>
          <p:cNvSpPr txBox="1"/>
          <p:nvPr/>
        </p:nvSpPr>
        <p:spPr>
          <a:xfrm>
            <a:off x="685800" y="6534150"/>
            <a:ext cx="5472973"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Source: Rank &amp; </a:t>
            </a:r>
            <a:r>
              <a:rPr lang="en-US" sz="1000" dirty="0" err="1" smtClean="0">
                <a:latin typeface="Calibri" panose="020F0502020204030204" pitchFamily="34" charset="0"/>
                <a:cs typeface="Calibri" panose="020F0502020204030204" pitchFamily="34" charset="0"/>
              </a:rPr>
              <a:t>Hirschl</a:t>
            </a:r>
            <a:r>
              <a:rPr lang="en-US" sz="1000" dirty="0" smtClean="0">
                <a:latin typeface="Calibri" panose="020F0502020204030204" pitchFamily="34" charset="0"/>
                <a:cs typeface="Calibri" panose="020F0502020204030204" pitchFamily="34" charset="0"/>
              </a:rPr>
              <a:t>. (2015). The likelihood of relative poverty over the life course. </a:t>
            </a:r>
            <a:r>
              <a:rPr lang="en-US" sz="1000" i="1" dirty="0" err="1" smtClean="0">
                <a:latin typeface="Calibri" panose="020F0502020204030204" pitchFamily="34" charset="0"/>
                <a:cs typeface="Calibri" panose="020F0502020204030204" pitchFamily="34" charset="0"/>
              </a:rPr>
              <a:t>PLoS</a:t>
            </a:r>
            <a:r>
              <a:rPr lang="en-US" sz="1000" i="1" dirty="0" smtClean="0">
                <a:latin typeface="Calibri" panose="020F0502020204030204" pitchFamily="34" charset="0"/>
                <a:cs typeface="Calibri" panose="020F0502020204030204" pitchFamily="34" charset="0"/>
              </a:rPr>
              <a:t> ONE </a:t>
            </a:r>
            <a:r>
              <a:rPr lang="en-US" sz="1000" dirty="0" smtClean="0">
                <a:latin typeface="Calibri" panose="020F0502020204030204" pitchFamily="34" charset="0"/>
                <a:cs typeface="Calibri" panose="020F0502020204030204" pitchFamily="34" charset="0"/>
              </a:rPr>
              <a:t>10(7).</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702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901" y="1295400"/>
            <a:ext cx="8933895" cy="4708981"/>
          </a:xfrm>
          <a:prstGeom prst="rect">
            <a:avLst/>
          </a:prstGeom>
        </p:spPr>
        <p:txBody>
          <a:bodyPr wrap="square">
            <a:spAutoFit/>
          </a:bodyPr>
          <a:lstStyle/>
          <a:p>
            <a:pPr fontAlgn="base"/>
            <a:r>
              <a:rPr lang="en-US" sz="2800" b="1" dirty="0">
                <a:solidFill>
                  <a:srgbClr val="C00000"/>
                </a:solidFill>
                <a:latin typeface="Calibri" panose="020F0502020204030204" pitchFamily="34" charset="0"/>
                <a:cs typeface="Calibri" panose="020F0502020204030204" pitchFamily="34" charset="0"/>
              </a:rPr>
              <a:t>Relative poverty</a:t>
            </a:r>
            <a:r>
              <a:rPr lang="en-US" sz="2800" dirty="0">
                <a:solidFill>
                  <a:srgbClr val="C00000"/>
                </a:solidFill>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t>
            </a:r>
            <a:r>
              <a:rPr lang="en-US" sz="2800" dirty="0" smtClean="0">
                <a:solidFill>
                  <a:srgbClr val="C00000"/>
                </a:solidFill>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family’s </a:t>
            </a:r>
            <a:r>
              <a:rPr lang="en-US" sz="2400" dirty="0">
                <a:latin typeface="Calibri" panose="020F0502020204030204" pitchFamily="34" charset="0"/>
                <a:cs typeface="Calibri" panose="020F0502020204030204" pitchFamily="34" charset="0"/>
              </a:rPr>
              <a:t>income </a:t>
            </a:r>
            <a:r>
              <a:rPr lang="en-US" sz="2400" u="sng" dirty="0" smtClean="0">
                <a:latin typeface="Calibri" panose="020F0502020204030204" pitchFamily="34" charset="0"/>
                <a:cs typeface="Calibri" panose="020F0502020204030204" pitchFamily="34" charset="0"/>
              </a:rPr>
              <a:t>insufficient </a:t>
            </a:r>
            <a:r>
              <a:rPr lang="en-US" sz="2400" u="sng" dirty="0">
                <a:latin typeface="Calibri" panose="020F0502020204030204" pitchFamily="34" charset="0"/>
                <a:cs typeface="Calibri" panose="020F0502020204030204" pitchFamily="34" charset="0"/>
              </a:rPr>
              <a:t>to meet </a:t>
            </a:r>
            <a:r>
              <a:rPr lang="en-US" sz="2400" u="sng" dirty="0" smtClean="0">
                <a:latin typeface="Calibri" panose="020F0502020204030204" pitchFamily="34" charset="0"/>
                <a:cs typeface="Calibri" panose="020F0502020204030204" pitchFamily="34" charset="0"/>
              </a:rPr>
              <a:t>society's </a:t>
            </a:r>
            <a:r>
              <a:rPr lang="en-US" sz="2400" u="sng" dirty="0">
                <a:latin typeface="Calibri" panose="020F0502020204030204" pitchFamily="34" charset="0"/>
                <a:cs typeface="Calibri" panose="020F0502020204030204" pitchFamily="34" charset="0"/>
              </a:rPr>
              <a:t>average standard of living</a:t>
            </a:r>
            <a:r>
              <a:rPr lang="en-US" sz="2400" dirty="0">
                <a:latin typeface="Calibri" panose="020F0502020204030204" pitchFamily="34" charset="0"/>
                <a:cs typeface="Calibri" panose="020F0502020204030204" pitchFamily="34" charset="0"/>
              </a:rPr>
              <a:t>.</a:t>
            </a:r>
          </a:p>
          <a:p>
            <a:pPr fontAlgn="base"/>
            <a:endParaRPr lang="en-US" sz="2400" b="1" dirty="0" smtClean="0">
              <a:solidFill>
                <a:srgbClr val="C00000"/>
              </a:solidFill>
              <a:latin typeface="Calibri" panose="020F0502020204030204" pitchFamily="34" charset="0"/>
              <a:cs typeface="Calibri" panose="020F0502020204030204" pitchFamily="34" charset="0"/>
            </a:endParaRPr>
          </a:p>
          <a:p>
            <a:pPr fontAlgn="base"/>
            <a:r>
              <a:rPr lang="en-US" sz="2800" b="1" dirty="0" smtClean="0">
                <a:solidFill>
                  <a:srgbClr val="C00000"/>
                </a:solidFill>
                <a:latin typeface="Calibri" panose="020F0502020204030204" pitchFamily="34" charset="0"/>
                <a:cs typeface="Calibri" panose="020F0502020204030204" pitchFamily="34" charset="0"/>
              </a:rPr>
              <a:t>Situational </a:t>
            </a:r>
            <a:r>
              <a:rPr lang="en-US" sz="2800" b="1" dirty="0">
                <a:solidFill>
                  <a:srgbClr val="C00000"/>
                </a:solidFill>
                <a:latin typeface="Calibri" panose="020F0502020204030204" pitchFamily="34" charset="0"/>
                <a:cs typeface="Calibri" panose="020F0502020204030204" pitchFamily="34" charset="0"/>
              </a:rPr>
              <a:t>poverty</a:t>
            </a:r>
            <a:r>
              <a:rPr lang="en-US" sz="2800" dirty="0">
                <a:solidFill>
                  <a:srgbClr val="C00000"/>
                </a:solidFill>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t>
            </a:r>
            <a:r>
              <a:rPr lang="en-US" sz="2800" dirty="0" smtClean="0">
                <a:solidFill>
                  <a:srgbClr val="C00000"/>
                </a:solidFill>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caused </a:t>
            </a:r>
            <a:r>
              <a:rPr lang="en-US" sz="2400" dirty="0">
                <a:latin typeface="Calibri" panose="020F0502020204030204" pitchFamily="34" charset="0"/>
                <a:cs typeface="Calibri" panose="020F0502020204030204" pitchFamily="34" charset="0"/>
              </a:rPr>
              <a:t>by </a:t>
            </a:r>
            <a:r>
              <a:rPr lang="en-US" sz="2400" u="sng" dirty="0" smtClean="0">
                <a:latin typeface="Calibri" panose="020F0502020204030204" pitchFamily="34" charset="0"/>
                <a:cs typeface="Calibri" panose="020F0502020204030204" pitchFamily="34" charset="0"/>
              </a:rPr>
              <a:t>sudden </a:t>
            </a:r>
            <a:r>
              <a:rPr lang="en-US" sz="2400" u="sng" dirty="0">
                <a:latin typeface="Calibri" panose="020F0502020204030204" pitchFamily="34" charset="0"/>
                <a:cs typeface="Calibri" panose="020F0502020204030204" pitchFamily="34" charset="0"/>
              </a:rPr>
              <a:t>crisis </a:t>
            </a:r>
            <a:r>
              <a:rPr lang="en-US" sz="2400" dirty="0">
                <a:latin typeface="Calibri" panose="020F0502020204030204" pitchFamily="34" charset="0"/>
                <a:cs typeface="Calibri" panose="020F0502020204030204" pitchFamily="34" charset="0"/>
              </a:rPr>
              <a:t>or loss and </a:t>
            </a:r>
            <a:r>
              <a:rPr lang="en-US" sz="2400" dirty="0" smtClean="0">
                <a:latin typeface="Calibri" panose="020F0502020204030204" pitchFamily="34" charset="0"/>
                <a:cs typeface="Calibri" panose="020F0502020204030204" pitchFamily="34" charset="0"/>
              </a:rPr>
              <a:t>often temporary  - environmental </a:t>
            </a:r>
            <a:r>
              <a:rPr lang="en-US" sz="2400" dirty="0">
                <a:latin typeface="Calibri" panose="020F0502020204030204" pitchFamily="34" charset="0"/>
                <a:cs typeface="Calibri" panose="020F0502020204030204" pitchFamily="34" charset="0"/>
              </a:rPr>
              <a:t>disasters, divorce, </a:t>
            </a:r>
            <a:r>
              <a:rPr lang="en-US" sz="2400" dirty="0" smtClean="0">
                <a:latin typeface="Calibri" panose="020F0502020204030204" pitchFamily="34" charset="0"/>
                <a:cs typeface="Calibri" panose="020F0502020204030204" pitchFamily="34" charset="0"/>
              </a:rPr>
              <a:t>severe </a:t>
            </a:r>
            <a:r>
              <a:rPr lang="en-US" sz="2400" dirty="0">
                <a:latin typeface="Calibri" panose="020F0502020204030204" pitchFamily="34" charset="0"/>
                <a:cs typeface="Calibri" panose="020F0502020204030204" pitchFamily="34" charset="0"/>
              </a:rPr>
              <a:t>health problems</a:t>
            </a:r>
            <a:r>
              <a:rPr lang="en-US" sz="2400" dirty="0" smtClean="0">
                <a:latin typeface="Calibri" panose="020F0502020204030204" pitchFamily="34" charset="0"/>
                <a:cs typeface="Calibri" panose="020F0502020204030204" pitchFamily="34" charset="0"/>
              </a:rPr>
              <a:t>.</a:t>
            </a:r>
            <a:br>
              <a:rPr lang="en-US" sz="2400" dirty="0" smtClean="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fontAlgn="base"/>
            <a:r>
              <a:rPr lang="en-US" sz="2800" b="1" dirty="0">
                <a:solidFill>
                  <a:srgbClr val="C00000"/>
                </a:solidFill>
                <a:latin typeface="Calibri" panose="020F0502020204030204" pitchFamily="34" charset="0"/>
                <a:cs typeface="Calibri" panose="020F0502020204030204" pitchFamily="34" charset="0"/>
              </a:rPr>
              <a:t>Generational poverty</a:t>
            </a:r>
            <a:r>
              <a:rPr lang="en-US" sz="2800" dirty="0">
                <a:solidFill>
                  <a:srgbClr val="C00000"/>
                </a:solidFill>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at least </a:t>
            </a:r>
            <a:r>
              <a:rPr lang="en-US" sz="2400" u="sng" dirty="0">
                <a:latin typeface="Calibri" panose="020F0502020204030204" pitchFamily="34" charset="0"/>
                <a:cs typeface="Calibri" panose="020F0502020204030204" pitchFamily="34" charset="0"/>
              </a:rPr>
              <a:t>two generations</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born </a:t>
            </a:r>
            <a:r>
              <a:rPr lang="en-US" sz="2400" dirty="0">
                <a:latin typeface="Calibri" panose="020F0502020204030204" pitchFamily="34" charset="0"/>
                <a:cs typeface="Calibri" panose="020F0502020204030204" pitchFamily="34" charset="0"/>
              </a:rPr>
              <a:t>into </a:t>
            </a:r>
            <a:r>
              <a:rPr lang="en-US" sz="2400" dirty="0" smtClean="0">
                <a:latin typeface="Calibri" panose="020F0502020204030204" pitchFamily="34" charset="0"/>
                <a:cs typeface="Calibri" panose="020F0502020204030204" pitchFamily="34" charset="0"/>
              </a:rPr>
              <a:t>poverty - </a:t>
            </a:r>
            <a:r>
              <a:rPr lang="en-US" sz="2400" dirty="0">
                <a:latin typeface="Calibri" panose="020F0502020204030204" pitchFamily="34" charset="0"/>
                <a:cs typeface="Calibri" panose="020F0502020204030204" pitchFamily="34" charset="0"/>
              </a:rPr>
              <a:t>Families </a:t>
            </a:r>
            <a:r>
              <a:rPr lang="en-US" sz="2400" dirty="0" smtClean="0">
                <a:latin typeface="Calibri" panose="020F0502020204030204" pitchFamily="34" charset="0"/>
                <a:cs typeface="Calibri" panose="020F0502020204030204" pitchFamily="34" charset="0"/>
              </a:rPr>
              <a:t>not </a:t>
            </a:r>
            <a:r>
              <a:rPr lang="en-US" sz="2400" dirty="0">
                <a:latin typeface="Calibri" panose="020F0502020204030204" pitchFamily="34" charset="0"/>
                <a:cs typeface="Calibri" panose="020F0502020204030204" pitchFamily="34" charset="0"/>
              </a:rPr>
              <a:t>equipped with </a:t>
            </a:r>
            <a:r>
              <a:rPr lang="en-US" sz="2400" dirty="0" smtClean="0">
                <a:latin typeface="Calibri" panose="020F0502020204030204" pitchFamily="34" charset="0"/>
                <a:cs typeface="Calibri" panose="020F0502020204030204" pitchFamily="34" charset="0"/>
              </a:rPr>
              <a:t>tools </a:t>
            </a:r>
            <a:r>
              <a:rPr lang="en-US" sz="2400" dirty="0">
                <a:latin typeface="Calibri" panose="020F0502020204030204" pitchFamily="34" charset="0"/>
                <a:cs typeface="Calibri" panose="020F0502020204030204" pitchFamily="34" charset="0"/>
              </a:rPr>
              <a:t>to move out of their situations.</a:t>
            </a:r>
          </a:p>
          <a:p>
            <a:pPr fontAlgn="base"/>
            <a:r>
              <a:rPr lang="en-US" sz="2400" b="1" dirty="0" smtClean="0">
                <a:latin typeface="Calibri" panose="020F0502020204030204" pitchFamily="34" charset="0"/>
                <a:cs typeface="Calibri" panose="020F0502020204030204" pitchFamily="34" charset="0"/>
              </a:rPr>
              <a:t/>
            </a:r>
            <a:br>
              <a:rPr lang="en-US" sz="2400" b="1" dirty="0" smtClean="0">
                <a:latin typeface="Calibri" panose="020F0502020204030204" pitchFamily="34" charset="0"/>
                <a:cs typeface="Calibri" panose="020F0502020204030204" pitchFamily="34" charset="0"/>
              </a:rPr>
            </a:br>
            <a:r>
              <a:rPr lang="en-US" sz="2800" b="1" dirty="0" smtClean="0">
                <a:solidFill>
                  <a:srgbClr val="C00000"/>
                </a:solidFill>
                <a:latin typeface="Calibri" panose="020F0502020204030204" pitchFamily="34" charset="0"/>
                <a:cs typeface="Calibri" panose="020F0502020204030204" pitchFamily="34" charset="0"/>
              </a:rPr>
              <a:t>Absolute poverty</a:t>
            </a:r>
            <a:r>
              <a:rPr lang="en-US" sz="2800" b="1" dirty="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 scarcity </a:t>
            </a:r>
            <a:r>
              <a:rPr lang="en-US" sz="2400" dirty="0">
                <a:latin typeface="Calibri" panose="020F0502020204030204" pitchFamily="34" charset="0"/>
                <a:cs typeface="Calibri" panose="020F0502020204030204" pitchFamily="34" charset="0"/>
              </a:rPr>
              <a:t>of </a:t>
            </a:r>
            <a:r>
              <a:rPr lang="en-US" sz="2400" dirty="0" smtClean="0">
                <a:latin typeface="Calibri" panose="020F0502020204030204" pitchFamily="34" charset="0"/>
                <a:cs typeface="Calibri" panose="020F0502020204030204" pitchFamily="34" charset="0"/>
              </a:rPr>
              <a:t>necessities: </a:t>
            </a:r>
            <a:r>
              <a:rPr lang="en-US" sz="2400" dirty="0">
                <a:latin typeface="Calibri" panose="020F0502020204030204" pitchFamily="34" charset="0"/>
                <a:cs typeface="Calibri" panose="020F0502020204030204" pitchFamily="34" charset="0"/>
              </a:rPr>
              <a:t>shelter, running water, </a:t>
            </a:r>
            <a:r>
              <a:rPr lang="en-US" sz="2400" dirty="0" smtClean="0">
                <a:latin typeface="Calibri" panose="020F0502020204030204" pitchFamily="34" charset="0"/>
                <a:cs typeface="Calibri" panose="020F0502020204030204" pitchFamily="34" charset="0"/>
              </a:rPr>
              <a:t> food - </a:t>
            </a:r>
            <a:r>
              <a:rPr lang="en-US" sz="2400" dirty="0">
                <a:latin typeface="Calibri" panose="020F0502020204030204" pitchFamily="34" charset="0"/>
                <a:cs typeface="Calibri" panose="020F0502020204030204" pitchFamily="34" charset="0"/>
              </a:rPr>
              <a:t>focus on </a:t>
            </a:r>
            <a:r>
              <a:rPr lang="en-US" sz="2400" u="sng" dirty="0">
                <a:latin typeface="Calibri" panose="020F0502020204030204" pitchFamily="34" charset="0"/>
                <a:cs typeface="Calibri" panose="020F0502020204030204" pitchFamily="34" charset="0"/>
              </a:rPr>
              <a:t>day-to-day survival</a:t>
            </a:r>
            <a:r>
              <a:rPr lang="en-US" sz="2000" dirty="0" smtClean="0">
                <a:latin typeface="Calibri" panose="020F0502020204030204" pitchFamily="34" charset="0"/>
                <a:cs typeface="Calibri" panose="020F0502020204030204" pitchFamily="34" charset="0"/>
              </a:rPr>
              <a:t>.</a:t>
            </a:r>
            <a:r>
              <a:rPr lang="en-US" sz="2000" b="1" dirty="0" smtClean="0">
                <a:latin typeface="Calibri" panose="020F0502020204030204" pitchFamily="34" charset="0"/>
                <a:cs typeface="Calibri" panose="020F0502020204030204" pitchFamily="34" charset="0"/>
              </a:rPr>
              <a:t/>
            </a:r>
            <a:br>
              <a:rPr lang="en-US" sz="2000" b="1" dirty="0" smtClean="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3" name="Rectangle 2"/>
          <p:cNvSpPr/>
          <p:nvPr/>
        </p:nvSpPr>
        <p:spPr>
          <a:xfrm>
            <a:off x="609600" y="6488667"/>
            <a:ext cx="3238500" cy="246221"/>
          </a:xfrm>
          <a:prstGeom prst="rect">
            <a:avLst/>
          </a:prstGeom>
        </p:spPr>
        <p:txBody>
          <a:bodyPr wrap="square">
            <a:spAutoFit/>
          </a:bodyPr>
          <a:lstStyle/>
          <a:p>
            <a:r>
              <a:rPr lang="en-US" sz="1000" dirty="0" smtClean="0">
                <a:latin typeface="Calibri" panose="020F0502020204030204" pitchFamily="34" charset="0"/>
                <a:cs typeface="Calibri" panose="020F0502020204030204" pitchFamily="34" charset="0"/>
              </a:rPr>
              <a:t>Source: Jensen, Eric. (2009) </a:t>
            </a:r>
            <a:r>
              <a:rPr lang="en-US" sz="1000" i="1" dirty="0" smtClean="0">
                <a:latin typeface="Calibri" panose="020F0502020204030204" pitchFamily="34" charset="0"/>
                <a:cs typeface="Calibri" panose="020F0502020204030204" pitchFamily="34" charset="0"/>
              </a:rPr>
              <a:t>Teaching with Poverty in Mind.</a:t>
            </a:r>
            <a:endParaRPr lang="en-US" sz="1000" i="1" dirty="0">
              <a:latin typeface="Calibri" panose="020F0502020204030204" pitchFamily="34" charset="0"/>
              <a:cs typeface="Calibri" panose="020F0502020204030204" pitchFamily="34" charset="0"/>
            </a:endParaRPr>
          </a:p>
        </p:txBody>
      </p:sp>
      <p:sp>
        <p:nvSpPr>
          <p:cNvPr id="4" name="TextBox 3"/>
          <p:cNvSpPr txBox="1"/>
          <p:nvPr/>
        </p:nvSpPr>
        <p:spPr>
          <a:xfrm>
            <a:off x="1422399" y="304800"/>
            <a:ext cx="6211957" cy="646331"/>
          </a:xfrm>
          <a:prstGeom prst="rect">
            <a:avLst/>
          </a:prstGeom>
          <a:noFill/>
        </p:spPr>
        <p:txBody>
          <a:bodyPr wrap="none" rtlCol="0">
            <a:spAutoFit/>
          </a:bodyPr>
          <a:lstStyle/>
          <a:p>
            <a:r>
              <a:rPr lang="en-US" sz="3600" b="1" dirty="0" smtClean="0">
                <a:latin typeface="Bahnschrift" panose="020B0502040204020203" pitchFamily="34" charset="0"/>
              </a:rPr>
              <a:t>THE ECONOMICS OF POVERTY</a:t>
            </a:r>
            <a:endParaRPr lang="en-US" sz="3600" b="1" dirty="0">
              <a:latin typeface="Bahnschrift" panose="020B0502040204020203" pitchFamily="34" charset="0"/>
            </a:endParaRPr>
          </a:p>
        </p:txBody>
      </p: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9</a:t>
            </a:r>
            <a:endParaRPr lang="en-US" dirty="0">
              <a:solidFill>
                <a:schemeClr val="tx1"/>
              </a:solidFill>
            </a:endParaRPr>
          </a:p>
        </p:txBody>
      </p:sp>
    </p:spTree>
    <p:extLst>
      <p:ext uri="{BB962C8B-B14F-4D97-AF65-F5344CB8AC3E}">
        <p14:creationId xmlns:p14="http://schemas.microsoft.com/office/powerpoint/2010/main" val="998737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5882"/>
            <a:ext cx="5728096" cy="32650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04" y="4231941"/>
            <a:ext cx="3432699" cy="257452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117" y="3429000"/>
            <a:ext cx="4616688" cy="2590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8810" y="827312"/>
            <a:ext cx="3570234" cy="200825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2101" y="134645"/>
            <a:ext cx="7614713"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The Nearness of Household Poverty</a:t>
            </a:r>
            <a:endParaRPr lang="en-US" sz="4000" dirty="0">
              <a:latin typeface="Calibri" panose="020F0502020204030204" pitchFamily="34" charset="0"/>
              <a:cs typeface="Calibri" panose="020F0502020204030204" pitchFamily="34" charset="0"/>
            </a:endParaRPr>
          </a:p>
        </p:txBody>
      </p:sp>
      <p:sp>
        <p:nvSpPr>
          <p:cNvPr id="8" name="Slide Number Placeholder 3"/>
          <p:cNvSpPr>
            <a:spLocks noGrp="1"/>
          </p:cNvSpPr>
          <p:nvPr>
            <p:ph type="sldNum" sz="quarter" idx="12"/>
          </p:nvPr>
        </p:nvSpPr>
        <p:spPr>
          <a:xfrm>
            <a:off x="146304" y="6400800"/>
            <a:ext cx="234696" cy="266700"/>
          </a:xfrm>
          <a:ln>
            <a:solidFill>
              <a:schemeClr val="accent1"/>
            </a:solidFill>
          </a:ln>
        </p:spPr>
        <p:txBody>
          <a:bodyPr/>
          <a:lstStyle/>
          <a:p>
            <a:r>
              <a:rPr lang="en-US" dirty="0" smtClean="0">
                <a:solidFill>
                  <a:schemeClr val="tx1"/>
                </a:solidFill>
              </a:rPr>
              <a:t>10</a:t>
            </a:r>
            <a:endParaRPr lang="en-US" dirty="0">
              <a:solidFill>
                <a:schemeClr val="tx1"/>
              </a:solidFill>
            </a:endParaRPr>
          </a:p>
        </p:txBody>
      </p:sp>
    </p:spTree>
    <p:extLst>
      <p:ext uri="{BB962C8B-B14F-4D97-AF65-F5344CB8AC3E}">
        <p14:creationId xmlns:p14="http://schemas.microsoft.com/office/powerpoint/2010/main" val="2741859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6000" dirty="0" smtClean="0">
                <a:latin typeface="Calibri" panose="020F0502020204030204" pitchFamily="34" charset="0"/>
                <a:cs typeface="Calibri" panose="020F0502020204030204" pitchFamily="34" charset="0"/>
              </a:rPr>
              <a:t>Welcome</a:t>
            </a:r>
            <a:endParaRPr lang="en-US" sz="6000" dirty="0">
              <a:latin typeface="Calibri" panose="020F0502020204030204" pitchFamily="34" charset="0"/>
              <a:cs typeface="Calibri" panose="020F0502020204030204" pitchFamily="34" charset="0"/>
            </a:endParaRPr>
          </a:p>
        </p:txBody>
      </p:sp>
      <p:sp>
        <p:nvSpPr>
          <p:cNvPr id="4" name="TextBox 3"/>
          <p:cNvSpPr txBox="1"/>
          <p:nvPr/>
        </p:nvSpPr>
        <p:spPr>
          <a:xfrm>
            <a:off x="164974" y="5393219"/>
            <a:ext cx="5985485" cy="646331"/>
          </a:xfrm>
          <a:prstGeom prst="rect">
            <a:avLst/>
          </a:prstGeom>
          <a:noFill/>
        </p:spPr>
        <p:txBody>
          <a:bodyPr wrap="none" rtlCol="0">
            <a:spAutoFit/>
          </a:bodyPr>
          <a:lstStyle/>
          <a:p>
            <a:r>
              <a:rPr lang="en-US" sz="3600" dirty="0" smtClean="0">
                <a:latin typeface="Calibri" panose="020F0502020204030204" pitchFamily="34" charset="0"/>
                <a:cs typeface="Calibri" panose="020F0502020204030204" pitchFamily="34" charset="0"/>
              </a:rPr>
              <a:t>Catholic Charities of Tennessee</a:t>
            </a:r>
            <a:endParaRPr lang="en-US" sz="3600" dirty="0">
              <a:latin typeface="Calibri" panose="020F0502020204030204" pitchFamily="34" charset="0"/>
              <a:cs typeface="Calibri" panose="020F0502020204030204" pitchFamily="34" charset="0"/>
            </a:endParaRPr>
          </a:p>
        </p:txBody>
      </p:sp>
      <p:cxnSp>
        <p:nvCxnSpPr>
          <p:cNvPr id="6" name="Straight Connector 5"/>
          <p:cNvCxnSpPr/>
          <p:nvPr/>
        </p:nvCxnSpPr>
        <p:spPr>
          <a:xfrm>
            <a:off x="211581" y="6006565"/>
            <a:ext cx="8659242" cy="47535"/>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0" t="10028" r="70705" b="39013"/>
          <a:stretch/>
        </p:blipFill>
        <p:spPr bwMode="auto">
          <a:xfrm>
            <a:off x="6754427" y="3663646"/>
            <a:ext cx="2059431" cy="222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094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8" t="53740" r="36581"/>
          <a:stretch/>
        </p:blipFill>
        <p:spPr bwMode="auto">
          <a:xfrm>
            <a:off x="622978" y="1863573"/>
            <a:ext cx="8421658" cy="462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6002" y="228600"/>
            <a:ext cx="8056308" cy="1569660"/>
          </a:xfrm>
          <a:prstGeom prst="rect">
            <a:avLst/>
          </a:prstGeom>
          <a:noFill/>
        </p:spPr>
        <p:txBody>
          <a:bodyPr wrap="none" rtlCol="0">
            <a:spAutoFit/>
          </a:bodyPr>
          <a:lstStyle/>
          <a:p>
            <a:r>
              <a:rPr lang="en-US" sz="3200" dirty="0" smtClean="0">
                <a:latin typeface="Calibri" panose="020F0502020204030204" pitchFamily="34" charset="0"/>
                <a:cs typeface="Calibri" panose="020F0502020204030204" pitchFamily="34" charset="0"/>
              </a:rPr>
              <a:t>‘The </a:t>
            </a:r>
            <a:r>
              <a:rPr lang="en-US" sz="3200" dirty="0" smtClean="0">
                <a:solidFill>
                  <a:srgbClr val="C00000"/>
                </a:solidFill>
                <a:latin typeface="Calibri" panose="020F0502020204030204" pitchFamily="34" charset="0"/>
                <a:cs typeface="Calibri" panose="020F0502020204030204" pitchFamily="34" charset="0"/>
              </a:rPr>
              <a:t>American Dream </a:t>
            </a:r>
            <a:r>
              <a:rPr lang="en-US" sz="3200" dirty="0" smtClean="0">
                <a:latin typeface="Calibri" panose="020F0502020204030204" pitchFamily="34" charset="0"/>
                <a:cs typeface="Calibri" panose="020F0502020204030204" pitchFamily="34" charset="0"/>
              </a:rPr>
              <a:t>is unraveling in the face</a:t>
            </a:r>
          </a:p>
          <a:p>
            <a:r>
              <a:rPr lang="en-US" sz="3200" dirty="0" smtClean="0">
                <a:latin typeface="Calibri" panose="020F0502020204030204" pitchFamily="34" charset="0"/>
                <a:cs typeface="Calibri" panose="020F0502020204030204" pitchFamily="34" charset="0"/>
              </a:rPr>
              <a:t>of unstable contract work, rolled-back benefits,</a:t>
            </a:r>
          </a:p>
          <a:p>
            <a:r>
              <a:rPr lang="en-US" sz="3200" dirty="0" smtClean="0">
                <a:latin typeface="Calibri" panose="020F0502020204030204" pitchFamily="34" charset="0"/>
                <a:cs typeface="Calibri" panose="020F0502020204030204" pitchFamily="34" charset="0"/>
              </a:rPr>
              <a:t>and grueling labor conditions.’</a:t>
            </a:r>
            <a:endParaRPr lang="en-US" sz="3200" dirty="0">
              <a:latin typeface="Calibri" panose="020F0502020204030204" pitchFamily="34" charset="0"/>
              <a:cs typeface="Calibri" panose="020F0502020204030204" pitchFamily="34"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25" t="9135" r="42420" b="84269"/>
          <a:stretch/>
        </p:blipFill>
        <p:spPr bwMode="auto">
          <a:xfrm>
            <a:off x="152399" y="4673938"/>
            <a:ext cx="4132643" cy="96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11</a:t>
            </a:r>
            <a:endParaRPr lang="en-US" dirty="0">
              <a:solidFill>
                <a:schemeClr val="tx1"/>
              </a:solidFill>
            </a:endParaRPr>
          </a:p>
        </p:txBody>
      </p:sp>
      <p:sp>
        <p:nvSpPr>
          <p:cNvPr id="5" name="TextBox 4"/>
          <p:cNvSpPr txBox="1"/>
          <p:nvPr/>
        </p:nvSpPr>
        <p:spPr>
          <a:xfrm>
            <a:off x="7086600" y="6444734"/>
            <a:ext cx="1888017" cy="369332"/>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February 26, 2018</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675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rrows pointing to cent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533119"/>
            <a:ext cx="4227002" cy="317025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1916861"/>
            <a:ext cx="1432828" cy="707886"/>
          </a:xfrm>
          <a:prstGeom prst="rect">
            <a:avLst/>
          </a:prstGeom>
          <a:noFill/>
        </p:spPr>
        <p:txBody>
          <a:bodyPr wrap="none" rtlCol="0">
            <a:spAutoFit/>
          </a:bodyPr>
          <a:lstStyle/>
          <a:p>
            <a:r>
              <a:rPr lang="en-US" sz="4000" b="1" dirty="0" smtClean="0">
                <a:solidFill>
                  <a:srgbClr val="0070C0"/>
                </a:solidFill>
                <a:latin typeface="Calibri" panose="020F0502020204030204" pitchFamily="34" charset="0"/>
                <a:cs typeface="Calibri" panose="020F0502020204030204" pitchFamily="34" charset="0"/>
              </a:rPr>
              <a:t>FOOD</a:t>
            </a:r>
            <a:endParaRPr lang="en-US" sz="4000" b="1" dirty="0">
              <a:solidFill>
                <a:srgbClr val="0070C0"/>
              </a:solidFill>
              <a:latin typeface="Calibri" panose="020F0502020204030204" pitchFamily="34" charset="0"/>
              <a:cs typeface="Calibri" panose="020F0502020204030204" pitchFamily="34" charset="0"/>
            </a:endParaRPr>
          </a:p>
        </p:txBody>
      </p:sp>
      <p:sp>
        <p:nvSpPr>
          <p:cNvPr id="4" name="TextBox 3"/>
          <p:cNvSpPr txBox="1"/>
          <p:nvPr/>
        </p:nvSpPr>
        <p:spPr>
          <a:xfrm>
            <a:off x="6490068" y="2841486"/>
            <a:ext cx="2376484" cy="707886"/>
          </a:xfrm>
          <a:prstGeom prst="rect">
            <a:avLst/>
          </a:prstGeom>
          <a:noFill/>
        </p:spPr>
        <p:txBody>
          <a:bodyPr wrap="none" rtlCol="0">
            <a:spAutoFit/>
          </a:bodyPr>
          <a:lstStyle/>
          <a:p>
            <a:r>
              <a:rPr lang="en-US" sz="4000" b="1" dirty="0" smtClean="0">
                <a:solidFill>
                  <a:srgbClr val="E622DD"/>
                </a:solidFill>
                <a:latin typeface="Calibri" panose="020F0502020204030204" pitchFamily="34" charset="0"/>
                <a:cs typeface="Calibri" panose="020F0502020204030204" pitchFamily="34" charset="0"/>
              </a:rPr>
              <a:t>CLOTHING</a:t>
            </a:r>
            <a:endParaRPr lang="en-US" sz="4000" b="1" dirty="0">
              <a:solidFill>
                <a:srgbClr val="E622DD"/>
              </a:solidFill>
              <a:latin typeface="Calibri" panose="020F0502020204030204" pitchFamily="34" charset="0"/>
              <a:cs typeface="Calibri" panose="020F0502020204030204" pitchFamily="34" charset="0"/>
            </a:endParaRPr>
          </a:p>
        </p:txBody>
      </p:sp>
      <p:sp>
        <p:nvSpPr>
          <p:cNvPr id="5" name="TextBox 4"/>
          <p:cNvSpPr txBox="1"/>
          <p:nvPr/>
        </p:nvSpPr>
        <p:spPr>
          <a:xfrm>
            <a:off x="152400" y="4352584"/>
            <a:ext cx="2233304" cy="707886"/>
          </a:xfrm>
          <a:prstGeom prst="rect">
            <a:avLst/>
          </a:prstGeom>
          <a:noFill/>
        </p:spPr>
        <p:txBody>
          <a:bodyPr wrap="none" rtlCol="0">
            <a:spAutoFit/>
          </a:bodyPr>
          <a:lstStyle/>
          <a:p>
            <a:r>
              <a:rPr lang="en-US" sz="4000" b="1" dirty="0" smtClean="0">
                <a:solidFill>
                  <a:srgbClr val="FF0000"/>
                </a:solidFill>
                <a:latin typeface="Calibri" panose="020F0502020204030204" pitchFamily="34" charset="0"/>
                <a:cs typeface="Calibri" panose="020F0502020204030204" pitchFamily="34" charset="0"/>
              </a:rPr>
              <a:t>HOUSING</a:t>
            </a:r>
            <a:endParaRPr lang="en-US" sz="4000" b="1" dirty="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3048000" y="5571786"/>
            <a:ext cx="4077911" cy="707886"/>
          </a:xfrm>
          <a:prstGeom prst="rect">
            <a:avLst/>
          </a:prstGeom>
          <a:noFill/>
        </p:spPr>
        <p:txBody>
          <a:bodyPr wrap="none" rtlCol="0">
            <a:spAutoFit/>
          </a:bodyPr>
          <a:lstStyle/>
          <a:p>
            <a:r>
              <a:rPr lang="en-US" sz="4000" b="1" dirty="0" smtClean="0">
                <a:solidFill>
                  <a:srgbClr val="92D050"/>
                </a:solidFill>
                <a:latin typeface="Calibri" panose="020F0502020204030204" pitchFamily="34" charset="0"/>
                <a:cs typeface="Calibri" panose="020F0502020204030204" pitchFamily="34" charset="0"/>
              </a:rPr>
              <a:t>TRANSPORTATION</a:t>
            </a:r>
            <a:endParaRPr lang="en-US" sz="4000" b="1" dirty="0">
              <a:solidFill>
                <a:srgbClr val="92D050"/>
              </a:solidFill>
              <a:latin typeface="Calibri" panose="020F0502020204030204" pitchFamily="34" charset="0"/>
              <a:cs typeface="Calibri" panose="020F0502020204030204" pitchFamily="34" charset="0"/>
            </a:endParaRPr>
          </a:p>
        </p:txBody>
      </p:sp>
      <p:sp>
        <p:nvSpPr>
          <p:cNvPr id="7" name="TextBox 6"/>
          <p:cNvSpPr txBox="1"/>
          <p:nvPr/>
        </p:nvSpPr>
        <p:spPr>
          <a:xfrm>
            <a:off x="6490068" y="3892858"/>
            <a:ext cx="2576346" cy="707886"/>
          </a:xfrm>
          <a:prstGeom prst="rect">
            <a:avLst/>
          </a:prstGeom>
          <a:noFill/>
        </p:spPr>
        <p:txBody>
          <a:bodyPr wrap="none" rtlCol="0">
            <a:spAutoFit/>
          </a:bodyPr>
          <a:lstStyle/>
          <a:p>
            <a:r>
              <a:rPr lang="en-US" sz="4000" b="1" dirty="0" smtClean="0">
                <a:solidFill>
                  <a:srgbClr val="0B4267"/>
                </a:solidFill>
                <a:latin typeface="Calibri" panose="020F0502020204030204" pitchFamily="34" charset="0"/>
                <a:cs typeface="Calibri" panose="020F0502020204030204" pitchFamily="34" charset="0"/>
              </a:rPr>
              <a:t>CHILDCARE</a:t>
            </a:r>
            <a:endParaRPr lang="en-US" sz="4000" b="1" dirty="0">
              <a:solidFill>
                <a:srgbClr val="0B4267"/>
              </a:solidFill>
              <a:latin typeface="Calibri" panose="020F0502020204030204" pitchFamily="34" charset="0"/>
              <a:cs typeface="Calibri" panose="020F0502020204030204" pitchFamily="34" charset="0"/>
            </a:endParaRPr>
          </a:p>
        </p:txBody>
      </p:sp>
      <p:sp>
        <p:nvSpPr>
          <p:cNvPr id="8" name="TextBox 7"/>
          <p:cNvSpPr txBox="1"/>
          <p:nvPr/>
        </p:nvSpPr>
        <p:spPr>
          <a:xfrm>
            <a:off x="3962400" y="1905000"/>
            <a:ext cx="3319724" cy="707886"/>
          </a:xfrm>
          <a:prstGeom prst="rect">
            <a:avLst/>
          </a:prstGeom>
          <a:noFill/>
        </p:spPr>
        <p:txBody>
          <a:bodyPr wrap="square" rtlCol="0">
            <a:spAutoFit/>
          </a:bodyPr>
          <a:lstStyle/>
          <a:p>
            <a:r>
              <a:rPr lang="en-US" sz="4000" b="1" dirty="0" smtClean="0">
                <a:solidFill>
                  <a:srgbClr val="FFC000"/>
                </a:solidFill>
                <a:latin typeface="Calibri" panose="020F0502020204030204" pitchFamily="34" charset="0"/>
                <a:cs typeface="Calibri" panose="020F0502020204030204" pitchFamily="34" charset="0"/>
              </a:rPr>
              <a:t>HEALTHCARE</a:t>
            </a:r>
            <a:endParaRPr lang="en-US" sz="4000" b="1" dirty="0">
              <a:solidFill>
                <a:srgbClr val="FFC000"/>
              </a:solidFill>
              <a:latin typeface="Calibri" panose="020F0502020204030204" pitchFamily="34" charset="0"/>
              <a:cs typeface="Calibri" panose="020F0502020204030204" pitchFamily="34" charset="0"/>
            </a:endParaRPr>
          </a:p>
        </p:txBody>
      </p:sp>
      <p:sp>
        <p:nvSpPr>
          <p:cNvPr id="2" name="TextBox 1"/>
          <p:cNvSpPr txBox="1"/>
          <p:nvPr/>
        </p:nvSpPr>
        <p:spPr>
          <a:xfrm>
            <a:off x="2374818" y="304800"/>
            <a:ext cx="4463273" cy="769441"/>
          </a:xfrm>
          <a:prstGeom prst="rect">
            <a:avLst/>
          </a:prstGeom>
          <a:noFill/>
        </p:spPr>
        <p:txBody>
          <a:bodyPr wrap="none" rtlCol="0">
            <a:spAutoFit/>
          </a:bodyPr>
          <a:lstStyle/>
          <a:p>
            <a:r>
              <a:rPr lang="en-US" sz="4400" dirty="0" smtClean="0">
                <a:latin typeface="Calibri" panose="020F0502020204030204" pitchFamily="34" charset="0"/>
                <a:cs typeface="Calibri" panose="020F0502020204030204" pitchFamily="34" charset="0"/>
              </a:rPr>
              <a:t>Making Ends Meet</a:t>
            </a:r>
            <a:endParaRPr lang="en-US" sz="4400" dirty="0">
              <a:latin typeface="Calibri" panose="020F0502020204030204" pitchFamily="34" charset="0"/>
              <a:cs typeface="Calibri" panose="020F0502020204030204" pitchFamily="34" charset="0"/>
            </a:endParaRPr>
          </a:p>
        </p:txBody>
      </p:sp>
      <p:sp>
        <p:nvSpPr>
          <p:cNvPr id="11"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12</a:t>
            </a:r>
            <a:endParaRPr lang="en-US" dirty="0">
              <a:solidFill>
                <a:schemeClr val="tx1"/>
              </a:solidFill>
            </a:endParaRPr>
          </a:p>
        </p:txBody>
      </p:sp>
    </p:spTree>
    <p:extLst>
      <p:ext uri="{BB962C8B-B14F-4D97-AF65-F5344CB8AC3E}">
        <p14:creationId xmlns:p14="http://schemas.microsoft.com/office/powerpoint/2010/main" val="2311474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1250" t="22809" r="30930" b="2862"/>
          <a:stretch/>
        </p:blipFill>
        <p:spPr bwMode="auto">
          <a:xfrm>
            <a:off x="3276600" y="152400"/>
            <a:ext cx="5734050" cy="64770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52400" y="162451"/>
            <a:ext cx="4724400" cy="2431435"/>
          </a:xfrm>
          <a:prstGeom prst="rect">
            <a:avLst/>
          </a:prstGeom>
        </p:spPr>
        <p:txBody>
          <a:bodyPr wrap="square">
            <a:spAutoFit/>
          </a:bodyPr>
          <a:lstStyle/>
          <a:p>
            <a:r>
              <a:rPr lang="en-US" sz="4000" dirty="0">
                <a:latin typeface="Calibri" panose="020F0502020204030204" pitchFamily="34" charset="0"/>
                <a:cs typeface="Calibri" panose="020F0502020204030204" pitchFamily="34" charset="0"/>
              </a:rPr>
              <a:t>Percent of Population below Poverty Level by Census Tract  </a:t>
            </a:r>
            <a:r>
              <a:rPr lang="en-US" sz="2800" b="1" dirty="0">
                <a:latin typeface="Calibri" panose="020F0502020204030204" pitchFamily="34" charset="0"/>
                <a:cs typeface="Calibri" panose="020F0502020204030204" pitchFamily="34" charset="0"/>
              </a:rPr>
              <a:t/>
            </a:r>
            <a:br>
              <a:rPr lang="en-US" sz="2800" b="1" dirty="0">
                <a:latin typeface="Calibri" panose="020F0502020204030204" pitchFamily="34" charset="0"/>
                <a:cs typeface="Calibri" panose="020F0502020204030204" pitchFamily="34" charset="0"/>
              </a:rPr>
            </a:br>
            <a:r>
              <a:rPr lang="en-US" sz="3200" dirty="0" smtClean="0">
                <a:solidFill>
                  <a:schemeClr val="tx1">
                    <a:lumMod val="50000"/>
                    <a:lumOff val="50000"/>
                  </a:schemeClr>
                </a:solidFill>
                <a:latin typeface="Calibri" panose="020F0502020204030204" pitchFamily="34" charset="0"/>
                <a:cs typeface="Calibri" panose="020F0502020204030204" pitchFamily="34" charset="0"/>
              </a:rPr>
              <a:t>Davidson County, 2017</a:t>
            </a:r>
            <a:endParaRPr lang="en-US" sz="32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5" name="Oval 4"/>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7"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13</a:t>
            </a:r>
            <a:endParaRPr lang="en-US" dirty="0">
              <a:solidFill>
                <a:schemeClr val="tx1"/>
              </a:solidFill>
            </a:endParaRPr>
          </a:p>
        </p:txBody>
      </p:sp>
    </p:spTree>
    <p:extLst>
      <p:ext uri="{BB962C8B-B14F-4D97-AF65-F5344CB8AC3E}">
        <p14:creationId xmlns:p14="http://schemas.microsoft.com/office/powerpoint/2010/main" val="3870242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400" y="2057400"/>
            <a:ext cx="8229600" cy="2456470"/>
          </a:xfrm>
        </p:spPr>
        <p:txBody>
          <a:bodyPr>
            <a:noAutofit/>
          </a:bodyPr>
          <a:lstStyle/>
          <a:p>
            <a:r>
              <a:rPr lang="en-US" sz="4800" dirty="0" smtClean="0">
                <a:latin typeface="Calibri" panose="020F0502020204030204" pitchFamily="34" charset="0"/>
                <a:cs typeface="Calibri" panose="020F0502020204030204" pitchFamily="34" charset="0"/>
              </a:rPr>
              <a:t>What has changed?</a:t>
            </a:r>
            <a:br>
              <a:rPr lang="en-US" sz="4800" dirty="0" smtClean="0">
                <a:latin typeface="Calibri" panose="020F0502020204030204" pitchFamily="34" charset="0"/>
                <a:cs typeface="Calibri" panose="020F0502020204030204" pitchFamily="34" charset="0"/>
              </a:rPr>
            </a:br>
            <a:r>
              <a:rPr lang="en-US" sz="4800" dirty="0" smtClean="0">
                <a:latin typeface="Calibri" panose="020F0502020204030204" pitchFamily="34" charset="0"/>
                <a:cs typeface="Calibri" panose="020F0502020204030204" pitchFamily="34" charset="0"/>
              </a:rPr>
              <a:t/>
            </a:r>
            <a:br>
              <a:rPr lang="en-US" sz="4800" dirty="0" smtClean="0">
                <a:latin typeface="Calibri" panose="020F0502020204030204" pitchFamily="34" charset="0"/>
                <a:cs typeface="Calibri" panose="020F0502020204030204" pitchFamily="34" charset="0"/>
              </a:rPr>
            </a:br>
            <a:r>
              <a:rPr lang="en-US" sz="4800" i="1" dirty="0" smtClean="0">
                <a:solidFill>
                  <a:schemeClr val="accent2">
                    <a:lumMod val="75000"/>
                  </a:schemeClr>
                </a:solidFill>
                <a:latin typeface="Calibri" panose="020F0502020204030204" pitchFamily="34" charset="0"/>
                <a:cs typeface="Calibri" panose="020F0502020204030204" pitchFamily="34" charset="0"/>
              </a:rPr>
              <a:t>Or</a:t>
            </a:r>
            <a:r>
              <a:rPr lang="en-US" sz="4800" dirty="0" smtClean="0">
                <a:solidFill>
                  <a:schemeClr val="accent2">
                    <a:lumMod val="75000"/>
                  </a:schemeClr>
                </a:solidFill>
                <a:latin typeface="Calibri" panose="020F0502020204030204" pitchFamily="34" charset="0"/>
                <a:cs typeface="Calibri" panose="020F0502020204030204" pitchFamily="34" charset="0"/>
              </a:rPr>
              <a:t> </a:t>
            </a:r>
            <a:br>
              <a:rPr lang="en-US" sz="4800" dirty="0" smtClean="0">
                <a:solidFill>
                  <a:schemeClr val="accent2">
                    <a:lumMod val="75000"/>
                  </a:schemeClr>
                </a:solidFill>
                <a:latin typeface="Calibri" panose="020F0502020204030204" pitchFamily="34" charset="0"/>
                <a:cs typeface="Calibri" panose="020F0502020204030204" pitchFamily="34" charset="0"/>
              </a:rPr>
            </a:br>
            <a:r>
              <a:rPr lang="en-US" sz="4800" dirty="0" smtClean="0">
                <a:solidFill>
                  <a:schemeClr val="accent2">
                    <a:lumMod val="75000"/>
                  </a:schemeClr>
                </a:solidFill>
                <a:latin typeface="Calibri" panose="020F0502020204030204" pitchFamily="34" charset="0"/>
                <a:cs typeface="Calibri" panose="020F0502020204030204" pitchFamily="34" charset="0"/>
              </a:rPr>
              <a:t>Why Poverty amidst Plenty</a:t>
            </a:r>
            <a:r>
              <a:rPr lang="en-US" sz="4400" dirty="0" smtClean="0">
                <a:solidFill>
                  <a:schemeClr val="accent2">
                    <a:lumMod val="75000"/>
                  </a:schemeClr>
                </a:solidFill>
                <a:latin typeface="Calibri" panose="020F0502020204030204" pitchFamily="34" charset="0"/>
                <a:cs typeface="Calibri" panose="020F0502020204030204" pitchFamily="34" charset="0"/>
              </a:rPr>
              <a:t>?</a:t>
            </a:r>
            <a:endParaRPr lang="en-US" sz="4400" dirty="0">
              <a:solidFill>
                <a:schemeClr val="accent2">
                  <a:lumMod val="75000"/>
                </a:schemeClr>
              </a:solidFill>
              <a:latin typeface="Calibri" panose="020F0502020204030204" pitchFamily="34" charset="0"/>
              <a:cs typeface="Calibri" panose="020F0502020204030204" pitchFamily="34" charset="0"/>
            </a:endParaRPr>
          </a:p>
        </p:txBody>
      </p:sp>
      <p:sp>
        <p:nvSpPr>
          <p:cNvPr id="5"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14</a:t>
            </a:r>
            <a:endParaRPr lang="en-US" dirty="0">
              <a:solidFill>
                <a:schemeClr val="tx1"/>
              </a:solidFill>
            </a:endParaRPr>
          </a:p>
        </p:txBody>
      </p:sp>
    </p:spTree>
    <p:extLst>
      <p:ext uri="{BB962C8B-B14F-4D97-AF65-F5344CB8AC3E}">
        <p14:creationId xmlns:p14="http://schemas.microsoft.com/office/powerpoint/2010/main" val="1500049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cdn.theatlantic.com/assets/media/img/2015/06/18/WEL_ThompsonWork_Phone-3/1920.jpg?14346510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416" y="228600"/>
            <a:ext cx="6324600" cy="6518950"/>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4028983"/>
            <a:ext cx="6019800" cy="2246769"/>
          </a:xfrm>
          <a:prstGeom prst="rect">
            <a:avLst/>
          </a:prstGeom>
          <a:solidFill>
            <a:schemeClr val="bg2">
              <a:lumMod val="90000"/>
            </a:schemeClr>
          </a:solidFill>
          <a:effectLst>
            <a:softEdge rad="63500"/>
          </a:effectLst>
        </p:spPr>
        <p:txBody>
          <a:bodyPr wrap="square">
            <a:spAutoFit/>
          </a:bodyPr>
          <a:lstStyle/>
          <a:p>
            <a:r>
              <a:rPr lang="en-US" sz="4400" b="1" dirty="0">
                <a:latin typeface="Times New Roman" panose="02020603050405020304" pitchFamily="18" charset="0"/>
                <a:cs typeface="Times New Roman" panose="02020603050405020304" pitchFamily="18" charset="0"/>
              </a:rPr>
              <a:t>A World Without Work</a:t>
            </a:r>
          </a:p>
          <a:p>
            <a:r>
              <a:rPr lang="en-US" sz="2400" b="1" dirty="0">
                <a:latin typeface="Times New Roman" panose="02020603050405020304" pitchFamily="18" charset="0"/>
                <a:cs typeface="Times New Roman" panose="02020603050405020304" pitchFamily="18" charset="0"/>
              </a:rPr>
              <a:t>For centuries, experts have predicted that machines would make workers obsolete. That moment may finally be arriving. Could that be a good thing?</a:t>
            </a:r>
          </a:p>
        </p:txBody>
      </p:sp>
      <p:sp>
        <p:nvSpPr>
          <p:cNvPr id="6" name="TextBox 5"/>
          <p:cNvSpPr txBox="1"/>
          <p:nvPr/>
        </p:nvSpPr>
        <p:spPr>
          <a:xfrm>
            <a:off x="914400" y="1828826"/>
            <a:ext cx="1345240" cy="461665"/>
          </a:xfrm>
          <a:prstGeom prst="rect">
            <a:avLst/>
          </a:prstGeom>
          <a:noFill/>
        </p:spPr>
        <p:txBody>
          <a:bodyPr wrap="none" rtlCol="0">
            <a:spAutoFit/>
          </a:bodyPr>
          <a:lstStyle/>
          <a:p>
            <a:r>
              <a:rPr lang="en-US" sz="2400" dirty="0" smtClean="0">
                <a:latin typeface="Calibri" panose="020F0502020204030204" pitchFamily="34" charset="0"/>
                <a:cs typeface="Calibri" panose="020F0502020204030204" pitchFamily="34" charset="0"/>
              </a:rPr>
              <a:t>July 2015</a:t>
            </a:r>
            <a:endParaRPr lang="en-US" sz="2400" dirty="0">
              <a:latin typeface="Calibri" panose="020F0502020204030204" pitchFamily="34" charset="0"/>
              <a:cs typeface="Calibri" panose="020F0502020204030204"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11045" t="40857" r="11045" b="15106"/>
          <a:stretch/>
        </p:blipFill>
        <p:spPr bwMode="auto">
          <a:xfrm>
            <a:off x="223421" y="672913"/>
            <a:ext cx="3424191" cy="1155887"/>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15</a:t>
            </a:r>
            <a:endParaRPr lang="en-US" dirty="0">
              <a:solidFill>
                <a:schemeClr val="tx1"/>
              </a:solidFill>
            </a:endParaRPr>
          </a:p>
        </p:txBody>
      </p:sp>
    </p:spTree>
    <p:extLst>
      <p:ext uri="{BB962C8B-B14F-4D97-AF65-F5344CB8AC3E}">
        <p14:creationId xmlns:p14="http://schemas.microsoft.com/office/powerpoint/2010/main" val="1186636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fortunedotcom.files.wordpress.com/2015/07/gettyimages-4738765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798260"/>
            <a:ext cx="6922238" cy="46061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78317"/>
            <a:ext cx="7162800" cy="1569660"/>
          </a:xfrm>
          <a:prstGeom prst="rect">
            <a:avLst/>
          </a:prstGeom>
        </p:spPr>
        <p:txBody>
          <a:bodyPr wrap="square">
            <a:spAutoFit/>
          </a:bodyPr>
          <a:lstStyle/>
          <a:p>
            <a:pPr algn="ctr"/>
            <a:r>
              <a:rPr lang="en-US" sz="4800" dirty="0" smtClean="0">
                <a:solidFill>
                  <a:schemeClr val="bg2">
                    <a:lumMod val="25000"/>
                  </a:schemeClr>
                </a:solidFill>
                <a:latin typeface="Calibri" panose="020F0502020204030204" pitchFamily="34" charset="0"/>
                <a:cs typeface="Calibri" panose="020F0502020204030204" pitchFamily="34" charset="0"/>
              </a:rPr>
              <a:t>‘Planning for the </a:t>
            </a:r>
            <a:r>
              <a:rPr lang="en-US" sz="4800" dirty="0" smtClean="0">
                <a:solidFill>
                  <a:schemeClr val="accent2">
                    <a:lumMod val="75000"/>
                  </a:schemeClr>
                </a:solidFill>
                <a:latin typeface="Calibri" panose="020F0502020204030204" pitchFamily="34" charset="0"/>
                <a:cs typeface="Calibri" panose="020F0502020204030204" pitchFamily="34" charset="0"/>
              </a:rPr>
              <a:t>No-Jobs</a:t>
            </a:r>
            <a:r>
              <a:rPr lang="en-US" sz="4800" dirty="0" smtClean="0">
                <a:solidFill>
                  <a:schemeClr val="bg2">
                    <a:lumMod val="25000"/>
                  </a:schemeClr>
                </a:solidFill>
                <a:latin typeface="Calibri" panose="020F0502020204030204" pitchFamily="34" charset="0"/>
                <a:cs typeface="Calibri" panose="020F0502020204030204" pitchFamily="34" charset="0"/>
              </a:rPr>
              <a:t>,</a:t>
            </a:r>
          </a:p>
          <a:p>
            <a:pPr algn="ctr"/>
            <a:r>
              <a:rPr lang="en-US" sz="4800" dirty="0" smtClean="0">
                <a:solidFill>
                  <a:schemeClr val="accent2">
                    <a:lumMod val="75000"/>
                  </a:schemeClr>
                </a:solidFill>
                <a:latin typeface="Calibri" panose="020F0502020204030204" pitchFamily="34" charset="0"/>
                <a:cs typeface="Calibri" panose="020F0502020204030204" pitchFamily="34" charset="0"/>
              </a:rPr>
              <a:t>Post-Work</a:t>
            </a:r>
            <a:r>
              <a:rPr lang="en-US" sz="4800" dirty="0" smtClean="0">
                <a:solidFill>
                  <a:schemeClr val="bg2">
                    <a:lumMod val="25000"/>
                  </a:schemeClr>
                </a:solidFill>
                <a:latin typeface="Calibri" panose="020F0502020204030204" pitchFamily="34" charset="0"/>
                <a:cs typeface="Calibri" panose="020F0502020204030204" pitchFamily="34" charset="0"/>
              </a:rPr>
              <a:t> Economy</a:t>
            </a:r>
            <a:r>
              <a:rPr lang="en-US" sz="4800" dirty="0" smtClean="0">
                <a:solidFill>
                  <a:schemeClr val="accent3">
                    <a:lumMod val="75000"/>
                  </a:schemeClr>
                </a:solidFill>
                <a:latin typeface="Calibri" panose="020F0502020204030204" pitchFamily="34" charset="0"/>
                <a:cs typeface="Calibri" panose="020F0502020204030204" pitchFamily="34" charset="0"/>
              </a:rPr>
              <a:t>’</a:t>
            </a:r>
            <a:endParaRPr lang="en-US" sz="4800" dirty="0">
              <a:solidFill>
                <a:schemeClr val="accent3">
                  <a:lumMod val="75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141514" y="3505200"/>
            <a:ext cx="2667000" cy="1077218"/>
          </a:xfrm>
          <a:prstGeom prst="rect">
            <a:avLst/>
          </a:prstGeom>
          <a:noFill/>
        </p:spPr>
        <p:txBody>
          <a:bodyPr wrap="square" rtlCol="0">
            <a:spAutoFit/>
          </a:bodyPr>
          <a:lstStyle/>
          <a:p>
            <a:pPr algn="ctr"/>
            <a:r>
              <a:rPr lang="en-US" sz="4000" b="1" dirty="0" smtClean="0">
                <a:latin typeface="Times New Roman" panose="02020603050405020304" pitchFamily="18" charset="0"/>
                <a:cs typeface="Times New Roman" panose="02020603050405020304" pitchFamily="18" charset="0"/>
              </a:rPr>
              <a:t>FORTUNE </a:t>
            </a: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December 2015</a:t>
            </a:r>
            <a:endParaRPr lang="en-US" sz="2400" b="1" dirty="0">
              <a:latin typeface="Times New Roman" panose="02020603050405020304" pitchFamily="18" charset="0"/>
              <a:cs typeface="Times New Roman" panose="02020603050405020304" pitchFamily="18" charset="0"/>
            </a:endParaRPr>
          </a:p>
        </p:txBody>
      </p: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16</a:t>
            </a:r>
            <a:endParaRPr lang="en-US" dirty="0">
              <a:solidFill>
                <a:schemeClr val="tx1"/>
              </a:solidFill>
            </a:endParaRPr>
          </a:p>
        </p:txBody>
      </p:sp>
    </p:spTree>
    <p:extLst>
      <p:ext uri="{BB962C8B-B14F-4D97-AF65-F5344CB8AC3E}">
        <p14:creationId xmlns:p14="http://schemas.microsoft.com/office/powerpoint/2010/main" val="2710157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0" y="103188"/>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p:cNvSpPr>
            <a:spLocks noChangeArrowheads="1"/>
          </p:cNvSpPr>
          <p:nvPr/>
        </p:nvSpPr>
        <p:spPr bwMode="auto">
          <a:xfrm>
            <a:off x="-4763" y="98425"/>
            <a:ext cx="9153526" cy="666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906461" y="857249"/>
            <a:ext cx="7888289" cy="5726113"/>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Rectangle 7"/>
          <p:cNvSpPr>
            <a:spLocks noChangeArrowheads="1"/>
          </p:cNvSpPr>
          <p:nvPr/>
        </p:nvSpPr>
        <p:spPr bwMode="auto">
          <a:xfrm>
            <a:off x="1553450" y="1333499"/>
            <a:ext cx="7428876" cy="447062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Line 8"/>
          <p:cNvSpPr>
            <a:spLocks noChangeShapeType="1"/>
          </p:cNvSpPr>
          <p:nvPr/>
        </p:nvSpPr>
        <p:spPr bwMode="auto">
          <a:xfrm>
            <a:off x="1114425" y="56689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p:cNvSpPr>
            <a:spLocks noChangeShapeType="1"/>
          </p:cNvSpPr>
          <p:nvPr/>
        </p:nvSpPr>
        <p:spPr bwMode="auto">
          <a:xfrm>
            <a:off x="1114425" y="47101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p:cNvSpPr>
            <a:spLocks noChangeShapeType="1"/>
          </p:cNvSpPr>
          <p:nvPr/>
        </p:nvSpPr>
        <p:spPr bwMode="auto">
          <a:xfrm>
            <a:off x="1114425" y="37449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1"/>
          <p:cNvSpPr>
            <a:spLocks noChangeShapeType="1"/>
          </p:cNvSpPr>
          <p:nvPr/>
        </p:nvSpPr>
        <p:spPr bwMode="auto">
          <a:xfrm>
            <a:off x="1114425" y="27797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2"/>
          <p:cNvSpPr>
            <a:spLocks noChangeShapeType="1"/>
          </p:cNvSpPr>
          <p:nvPr/>
        </p:nvSpPr>
        <p:spPr bwMode="auto">
          <a:xfrm>
            <a:off x="1114425" y="18208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3"/>
          <p:cNvSpPr>
            <a:spLocks noChangeShapeType="1"/>
          </p:cNvSpPr>
          <p:nvPr/>
        </p:nvSpPr>
        <p:spPr bwMode="auto">
          <a:xfrm>
            <a:off x="1114425" y="857250"/>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4"/>
          <p:cNvSpPr>
            <a:spLocks noChangeShapeType="1"/>
          </p:cNvSpPr>
          <p:nvPr/>
        </p:nvSpPr>
        <p:spPr bwMode="auto">
          <a:xfrm flipV="1">
            <a:off x="125730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5"/>
          <p:cNvSpPr>
            <a:spLocks noChangeShapeType="1"/>
          </p:cNvSpPr>
          <p:nvPr/>
        </p:nvSpPr>
        <p:spPr bwMode="auto">
          <a:xfrm flipV="1">
            <a:off x="2765425"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6"/>
          <p:cNvSpPr>
            <a:spLocks noChangeShapeType="1"/>
          </p:cNvSpPr>
          <p:nvPr/>
        </p:nvSpPr>
        <p:spPr bwMode="auto">
          <a:xfrm flipV="1">
            <a:off x="4271962"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7"/>
          <p:cNvSpPr>
            <a:spLocks noChangeShapeType="1"/>
          </p:cNvSpPr>
          <p:nvPr/>
        </p:nvSpPr>
        <p:spPr bwMode="auto">
          <a:xfrm flipV="1">
            <a:off x="5780088"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8"/>
          <p:cNvSpPr>
            <a:spLocks noChangeShapeType="1"/>
          </p:cNvSpPr>
          <p:nvPr/>
        </p:nvSpPr>
        <p:spPr bwMode="auto">
          <a:xfrm flipV="1">
            <a:off x="7288213"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9"/>
          <p:cNvSpPr>
            <a:spLocks noChangeShapeType="1"/>
          </p:cNvSpPr>
          <p:nvPr/>
        </p:nvSpPr>
        <p:spPr bwMode="auto">
          <a:xfrm flipV="1">
            <a:off x="879475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p:nvSpPr>
        <p:spPr bwMode="auto">
          <a:xfrm>
            <a:off x="1335087" y="1095375"/>
            <a:ext cx="7459663" cy="2600325"/>
          </a:xfrm>
          <a:custGeom>
            <a:avLst/>
            <a:gdLst>
              <a:gd name="T0" fmla="*/ 13 w 1346"/>
              <a:gd name="T1" fmla="*/ 0 h 469"/>
              <a:gd name="T2" fmla="*/ 40 w 1346"/>
              <a:gd name="T3" fmla="*/ 8 h 469"/>
              <a:gd name="T4" fmla="*/ 68 w 1346"/>
              <a:gd name="T5" fmla="*/ 10 h 469"/>
              <a:gd name="T6" fmla="*/ 95 w 1346"/>
              <a:gd name="T7" fmla="*/ 10 h 469"/>
              <a:gd name="T8" fmla="*/ 122 w 1346"/>
              <a:gd name="T9" fmla="*/ 13 h 469"/>
              <a:gd name="T10" fmla="*/ 149 w 1346"/>
              <a:gd name="T11" fmla="*/ 13 h 469"/>
              <a:gd name="T12" fmla="*/ 176 w 1346"/>
              <a:gd name="T13" fmla="*/ 15 h 469"/>
              <a:gd name="T14" fmla="*/ 204 w 1346"/>
              <a:gd name="T15" fmla="*/ 18 h 469"/>
              <a:gd name="T16" fmla="*/ 231 w 1346"/>
              <a:gd name="T17" fmla="*/ 18 h 469"/>
              <a:gd name="T18" fmla="*/ 258 w 1346"/>
              <a:gd name="T19" fmla="*/ 17 h 469"/>
              <a:gd name="T20" fmla="*/ 285 w 1346"/>
              <a:gd name="T21" fmla="*/ 16 h 469"/>
              <a:gd name="T22" fmla="*/ 312 w 1346"/>
              <a:gd name="T23" fmla="*/ 17 h 469"/>
              <a:gd name="T24" fmla="*/ 339 w 1346"/>
              <a:gd name="T25" fmla="*/ 17 h 469"/>
              <a:gd name="T26" fmla="*/ 367 w 1346"/>
              <a:gd name="T27" fmla="*/ 18 h 469"/>
              <a:gd name="T28" fmla="*/ 394 w 1346"/>
              <a:gd name="T29" fmla="*/ 19 h 469"/>
              <a:gd name="T30" fmla="*/ 421 w 1346"/>
              <a:gd name="T31" fmla="*/ 19 h 469"/>
              <a:gd name="T32" fmla="*/ 448 w 1346"/>
              <a:gd name="T33" fmla="*/ 19 h 469"/>
              <a:gd name="T34" fmla="*/ 475 w 1346"/>
              <a:gd name="T35" fmla="*/ 21 h 469"/>
              <a:gd name="T36" fmla="*/ 503 w 1346"/>
              <a:gd name="T37" fmla="*/ 21 h 469"/>
              <a:gd name="T38" fmla="*/ 530 w 1346"/>
              <a:gd name="T39" fmla="*/ 21 h 469"/>
              <a:gd name="T40" fmla="*/ 557 w 1346"/>
              <a:gd name="T41" fmla="*/ 21 h 469"/>
              <a:gd name="T42" fmla="*/ 584 w 1346"/>
              <a:gd name="T43" fmla="*/ 20 h 469"/>
              <a:gd name="T44" fmla="*/ 611 w 1346"/>
              <a:gd name="T45" fmla="*/ 19 h 469"/>
              <a:gd name="T46" fmla="*/ 639 w 1346"/>
              <a:gd name="T47" fmla="*/ 20 h 469"/>
              <a:gd name="T48" fmla="*/ 666 w 1346"/>
              <a:gd name="T49" fmla="*/ 21 h 469"/>
              <a:gd name="T50" fmla="*/ 693 w 1346"/>
              <a:gd name="T51" fmla="*/ 20 h 469"/>
              <a:gd name="T52" fmla="*/ 720 w 1346"/>
              <a:gd name="T53" fmla="*/ 21 h 469"/>
              <a:gd name="T54" fmla="*/ 747 w 1346"/>
              <a:gd name="T55" fmla="*/ 21 h 469"/>
              <a:gd name="T56" fmla="*/ 775 w 1346"/>
              <a:gd name="T57" fmla="*/ 17 h 469"/>
              <a:gd name="T58" fmla="*/ 802 w 1346"/>
              <a:gd name="T59" fmla="*/ 17 h 469"/>
              <a:gd name="T60" fmla="*/ 829 w 1346"/>
              <a:gd name="T61" fmla="*/ 14 h 469"/>
              <a:gd name="T62" fmla="*/ 856 w 1346"/>
              <a:gd name="T63" fmla="*/ 13 h 469"/>
              <a:gd name="T64" fmla="*/ 883 w 1346"/>
              <a:gd name="T65" fmla="*/ 12 h 469"/>
              <a:gd name="T66" fmla="*/ 910 w 1346"/>
              <a:gd name="T67" fmla="*/ 12 h 469"/>
              <a:gd name="T68" fmla="*/ 938 w 1346"/>
              <a:gd name="T69" fmla="*/ 16 h 469"/>
              <a:gd name="T70" fmla="*/ 965 w 1346"/>
              <a:gd name="T71" fmla="*/ 15 h 469"/>
              <a:gd name="T72" fmla="*/ 992 w 1346"/>
              <a:gd name="T73" fmla="*/ 18 h 469"/>
              <a:gd name="T74" fmla="*/ 1019 w 1346"/>
              <a:gd name="T75" fmla="*/ 20 h 469"/>
              <a:gd name="T76" fmla="*/ 1046 w 1346"/>
              <a:gd name="T77" fmla="*/ 24 h 469"/>
              <a:gd name="T78" fmla="*/ 1074 w 1346"/>
              <a:gd name="T79" fmla="*/ 28 h 469"/>
              <a:gd name="T80" fmla="*/ 1101 w 1346"/>
              <a:gd name="T81" fmla="*/ 27 h 469"/>
              <a:gd name="T82" fmla="*/ 1128 w 1346"/>
              <a:gd name="T83" fmla="*/ 32 h 469"/>
              <a:gd name="T84" fmla="*/ 1155 w 1346"/>
              <a:gd name="T85" fmla="*/ 43 h 469"/>
              <a:gd name="T86" fmla="*/ 1182 w 1346"/>
              <a:gd name="T87" fmla="*/ 48 h 469"/>
              <a:gd name="T88" fmla="*/ 1210 w 1346"/>
              <a:gd name="T89" fmla="*/ 64 h 469"/>
              <a:gd name="T90" fmla="*/ 1237 w 1346"/>
              <a:gd name="T91" fmla="*/ 67 h 469"/>
              <a:gd name="T92" fmla="*/ 1264 w 1346"/>
              <a:gd name="T93" fmla="*/ 75 h 469"/>
              <a:gd name="T94" fmla="*/ 1291 w 1346"/>
              <a:gd name="T95" fmla="*/ 114 h 469"/>
              <a:gd name="T96" fmla="*/ 1318 w 1346"/>
              <a:gd name="T97" fmla="*/ 205 h 469"/>
              <a:gd name="T98" fmla="*/ 1346 w 1346"/>
              <a:gd name="T9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469">
                <a:moveTo>
                  <a:pt x="0" y="4"/>
                </a:moveTo>
                <a:lnTo>
                  <a:pt x="13" y="0"/>
                </a:lnTo>
                <a:lnTo>
                  <a:pt x="27" y="2"/>
                </a:lnTo>
                <a:lnTo>
                  <a:pt x="40" y="8"/>
                </a:lnTo>
                <a:lnTo>
                  <a:pt x="54" y="10"/>
                </a:lnTo>
                <a:lnTo>
                  <a:pt x="68" y="10"/>
                </a:lnTo>
                <a:lnTo>
                  <a:pt x="81" y="11"/>
                </a:lnTo>
                <a:lnTo>
                  <a:pt x="95" y="10"/>
                </a:lnTo>
                <a:lnTo>
                  <a:pt x="108" y="12"/>
                </a:lnTo>
                <a:lnTo>
                  <a:pt x="122" y="13"/>
                </a:lnTo>
                <a:lnTo>
                  <a:pt x="136" y="12"/>
                </a:lnTo>
                <a:lnTo>
                  <a:pt x="149" y="13"/>
                </a:lnTo>
                <a:lnTo>
                  <a:pt x="163" y="12"/>
                </a:lnTo>
                <a:lnTo>
                  <a:pt x="176" y="15"/>
                </a:lnTo>
                <a:lnTo>
                  <a:pt x="190" y="14"/>
                </a:lnTo>
                <a:lnTo>
                  <a:pt x="204" y="18"/>
                </a:lnTo>
                <a:lnTo>
                  <a:pt x="217" y="17"/>
                </a:lnTo>
                <a:lnTo>
                  <a:pt x="231" y="18"/>
                </a:lnTo>
                <a:lnTo>
                  <a:pt x="244" y="19"/>
                </a:lnTo>
                <a:lnTo>
                  <a:pt x="258" y="17"/>
                </a:lnTo>
                <a:lnTo>
                  <a:pt x="271" y="16"/>
                </a:lnTo>
                <a:lnTo>
                  <a:pt x="285" y="16"/>
                </a:lnTo>
                <a:lnTo>
                  <a:pt x="299" y="16"/>
                </a:lnTo>
                <a:lnTo>
                  <a:pt x="312" y="17"/>
                </a:lnTo>
                <a:lnTo>
                  <a:pt x="326" y="18"/>
                </a:lnTo>
                <a:lnTo>
                  <a:pt x="339" y="17"/>
                </a:lnTo>
                <a:lnTo>
                  <a:pt x="353" y="17"/>
                </a:lnTo>
                <a:lnTo>
                  <a:pt x="367" y="18"/>
                </a:lnTo>
                <a:lnTo>
                  <a:pt x="380" y="19"/>
                </a:lnTo>
                <a:lnTo>
                  <a:pt x="394" y="19"/>
                </a:lnTo>
                <a:lnTo>
                  <a:pt x="407" y="18"/>
                </a:lnTo>
                <a:lnTo>
                  <a:pt x="421" y="19"/>
                </a:lnTo>
                <a:lnTo>
                  <a:pt x="435" y="19"/>
                </a:lnTo>
                <a:lnTo>
                  <a:pt x="448" y="19"/>
                </a:lnTo>
                <a:lnTo>
                  <a:pt x="462" y="20"/>
                </a:lnTo>
                <a:lnTo>
                  <a:pt x="475" y="21"/>
                </a:lnTo>
                <a:lnTo>
                  <a:pt x="489" y="21"/>
                </a:lnTo>
                <a:lnTo>
                  <a:pt x="503" y="21"/>
                </a:lnTo>
                <a:lnTo>
                  <a:pt x="516" y="19"/>
                </a:lnTo>
                <a:lnTo>
                  <a:pt x="530" y="21"/>
                </a:lnTo>
                <a:lnTo>
                  <a:pt x="543" y="21"/>
                </a:lnTo>
                <a:lnTo>
                  <a:pt x="557" y="21"/>
                </a:lnTo>
                <a:lnTo>
                  <a:pt x="571" y="19"/>
                </a:lnTo>
                <a:lnTo>
                  <a:pt x="584" y="20"/>
                </a:lnTo>
                <a:lnTo>
                  <a:pt x="598" y="20"/>
                </a:lnTo>
                <a:lnTo>
                  <a:pt x="611" y="19"/>
                </a:lnTo>
                <a:lnTo>
                  <a:pt x="625" y="21"/>
                </a:lnTo>
                <a:lnTo>
                  <a:pt x="639" y="20"/>
                </a:lnTo>
                <a:lnTo>
                  <a:pt x="652" y="22"/>
                </a:lnTo>
                <a:lnTo>
                  <a:pt x="666" y="21"/>
                </a:lnTo>
                <a:lnTo>
                  <a:pt x="679" y="19"/>
                </a:lnTo>
                <a:lnTo>
                  <a:pt x="693" y="20"/>
                </a:lnTo>
                <a:lnTo>
                  <a:pt x="707" y="21"/>
                </a:lnTo>
                <a:lnTo>
                  <a:pt x="720" y="21"/>
                </a:lnTo>
                <a:lnTo>
                  <a:pt x="734" y="21"/>
                </a:lnTo>
                <a:lnTo>
                  <a:pt x="747" y="21"/>
                </a:lnTo>
                <a:lnTo>
                  <a:pt x="761" y="21"/>
                </a:lnTo>
                <a:lnTo>
                  <a:pt x="775" y="17"/>
                </a:lnTo>
                <a:lnTo>
                  <a:pt x="788" y="17"/>
                </a:lnTo>
                <a:lnTo>
                  <a:pt x="802" y="17"/>
                </a:lnTo>
                <a:lnTo>
                  <a:pt x="815" y="15"/>
                </a:lnTo>
                <a:lnTo>
                  <a:pt x="829" y="14"/>
                </a:lnTo>
                <a:lnTo>
                  <a:pt x="842" y="13"/>
                </a:lnTo>
                <a:lnTo>
                  <a:pt x="856" y="13"/>
                </a:lnTo>
                <a:lnTo>
                  <a:pt x="870" y="12"/>
                </a:lnTo>
                <a:lnTo>
                  <a:pt x="883" y="12"/>
                </a:lnTo>
                <a:lnTo>
                  <a:pt x="897" y="14"/>
                </a:lnTo>
                <a:lnTo>
                  <a:pt x="910" y="12"/>
                </a:lnTo>
                <a:lnTo>
                  <a:pt x="924" y="14"/>
                </a:lnTo>
                <a:lnTo>
                  <a:pt x="938" y="16"/>
                </a:lnTo>
                <a:lnTo>
                  <a:pt x="951" y="16"/>
                </a:lnTo>
                <a:lnTo>
                  <a:pt x="965" y="15"/>
                </a:lnTo>
                <a:lnTo>
                  <a:pt x="978" y="17"/>
                </a:lnTo>
                <a:lnTo>
                  <a:pt x="992" y="18"/>
                </a:lnTo>
                <a:lnTo>
                  <a:pt x="1006" y="20"/>
                </a:lnTo>
                <a:lnTo>
                  <a:pt x="1019" y="20"/>
                </a:lnTo>
                <a:lnTo>
                  <a:pt x="1033" y="23"/>
                </a:lnTo>
                <a:lnTo>
                  <a:pt x="1046" y="24"/>
                </a:lnTo>
                <a:lnTo>
                  <a:pt x="1060" y="24"/>
                </a:lnTo>
                <a:lnTo>
                  <a:pt x="1074" y="28"/>
                </a:lnTo>
                <a:lnTo>
                  <a:pt x="1087" y="28"/>
                </a:lnTo>
                <a:lnTo>
                  <a:pt x="1101" y="27"/>
                </a:lnTo>
                <a:lnTo>
                  <a:pt x="1114" y="28"/>
                </a:lnTo>
                <a:lnTo>
                  <a:pt x="1128" y="32"/>
                </a:lnTo>
                <a:lnTo>
                  <a:pt x="1142" y="40"/>
                </a:lnTo>
                <a:lnTo>
                  <a:pt x="1155" y="43"/>
                </a:lnTo>
                <a:lnTo>
                  <a:pt x="1169" y="45"/>
                </a:lnTo>
                <a:lnTo>
                  <a:pt x="1182" y="48"/>
                </a:lnTo>
                <a:lnTo>
                  <a:pt x="1196" y="54"/>
                </a:lnTo>
                <a:lnTo>
                  <a:pt x="1210" y="64"/>
                </a:lnTo>
                <a:lnTo>
                  <a:pt x="1223" y="67"/>
                </a:lnTo>
                <a:lnTo>
                  <a:pt x="1237" y="67"/>
                </a:lnTo>
                <a:lnTo>
                  <a:pt x="1250" y="70"/>
                </a:lnTo>
                <a:lnTo>
                  <a:pt x="1264" y="75"/>
                </a:lnTo>
                <a:lnTo>
                  <a:pt x="1278" y="96"/>
                </a:lnTo>
                <a:lnTo>
                  <a:pt x="1291" y="114"/>
                </a:lnTo>
                <a:lnTo>
                  <a:pt x="1305" y="151"/>
                </a:lnTo>
                <a:lnTo>
                  <a:pt x="1318" y="205"/>
                </a:lnTo>
                <a:lnTo>
                  <a:pt x="1332" y="319"/>
                </a:lnTo>
                <a:lnTo>
                  <a:pt x="1346" y="469"/>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1335087" y="1344613"/>
            <a:ext cx="7459663" cy="3603625"/>
          </a:xfrm>
          <a:custGeom>
            <a:avLst/>
            <a:gdLst>
              <a:gd name="T0" fmla="*/ 13 w 1346"/>
              <a:gd name="T1" fmla="*/ 2 h 650"/>
              <a:gd name="T2" fmla="*/ 40 w 1346"/>
              <a:gd name="T3" fmla="*/ 5 h 650"/>
              <a:gd name="T4" fmla="*/ 68 w 1346"/>
              <a:gd name="T5" fmla="*/ 8 h 650"/>
              <a:gd name="T6" fmla="*/ 95 w 1346"/>
              <a:gd name="T7" fmla="*/ 13 h 650"/>
              <a:gd name="T8" fmla="*/ 122 w 1346"/>
              <a:gd name="T9" fmla="*/ 19 h 650"/>
              <a:gd name="T10" fmla="*/ 149 w 1346"/>
              <a:gd name="T11" fmla="*/ 20 h 650"/>
              <a:gd name="T12" fmla="*/ 176 w 1346"/>
              <a:gd name="T13" fmla="*/ 23 h 650"/>
              <a:gd name="T14" fmla="*/ 204 w 1346"/>
              <a:gd name="T15" fmla="*/ 31 h 650"/>
              <a:gd name="T16" fmla="*/ 231 w 1346"/>
              <a:gd name="T17" fmla="*/ 34 h 650"/>
              <a:gd name="T18" fmla="*/ 258 w 1346"/>
              <a:gd name="T19" fmla="*/ 39 h 650"/>
              <a:gd name="T20" fmla="*/ 285 w 1346"/>
              <a:gd name="T21" fmla="*/ 41 h 650"/>
              <a:gd name="T22" fmla="*/ 312 w 1346"/>
              <a:gd name="T23" fmla="*/ 43 h 650"/>
              <a:gd name="T24" fmla="*/ 339 w 1346"/>
              <a:gd name="T25" fmla="*/ 48 h 650"/>
              <a:gd name="T26" fmla="*/ 367 w 1346"/>
              <a:gd name="T27" fmla="*/ 50 h 650"/>
              <a:gd name="T28" fmla="*/ 394 w 1346"/>
              <a:gd name="T29" fmla="*/ 56 h 650"/>
              <a:gd name="T30" fmla="*/ 421 w 1346"/>
              <a:gd name="T31" fmla="*/ 56 h 650"/>
              <a:gd name="T32" fmla="*/ 448 w 1346"/>
              <a:gd name="T33" fmla="*/ 58 h 650"/>
              <a:gd name="T34" fmla="*/ 475 w 1346"/>
              <a:gd name="T35" fmla="*/ 62 h 650"/>
              <a:gd name="T36" fmla="*/ 503 w 1346"/>
              <a:gd name="T37" fmla="*/ 63 h 650"/>
              <a:gd name="T38" fmla="*/ 530 w 1346"/>
              <a:gd name="T39" fmla="*/ 65 h 650"/>
              <a:gd name="T40" fmla="*/ 557 w 1346"/>
              <a:gd name="T41" fmla="*/ 71 h 650"/>
              <a:gd name="T42" fmla="*/ 584 w 1346"/>
              <a:gd name="T43" fmla="*/ 71 h 650"/>
              <a:gd name="T44" fmla="*/ 611 w 1346"/>
              <a:gd name="T45" fmla="*/ 69 h 650"/>
              <a:gd name="T46" fmla="*/ 639 w 1346"/>
              <a:gd name="T47" fmla="*/ 74 h 650"/>
              <a:gd name="T48" fmla="*/ 666 w 1346"/>
              <a:gd name="T49" fmla="*/ 75 h 650"/>
              <a:gd name="T50" fmla="*/ 693 w 1346"/>
              <a:gd name="T51" fmla="*/ 85 h 650"/>
              <a:gd name="T52" fmla="*/ 720 w 1346"/>
              <a:gd name="T53" fmla="*/ 92 h 650"/>
              <a:gd name="T54" fmla="*/ 747 w 1346"/>
              <a:gd name="T55" fmla="*/ 96 h 650"/>
              <a:gd name="T56" fmla="*/ 775 w 1346"/>
              <a:gd name="T57" fmla="*/ 102 h 650"/>
              <a:gd name="T58" fmla="*/ 802 w 1346"/>
              <a:gd name="T59" fmla="*/ 104 h 650"/>
              <a:gd name="T60" fmla="*/ 829 w 1346"/>
              <a:gd name="T61" fmla="*/ 98 h 650"/>
              <a:gd name="T62" fmla="*/ 856 w 1346"/>
              <a:gd name="T63" fmla="*/ 106 h 650"/>
              <a:gd name="T64" fmla="*/ 883 w 1346"/>
              <a:gd name="T65" fmla="*/ 109 h 650"/>
              <a:gd name="T66" fmla="*/ 910 w 1346"/>
              <a:gd name="T67" fmla="*/ 113 h 650"/>
              <a:gd name="T68" fmla="*/ 938 w 1346"/>
              <a:gd name="T69" fmla="*/ 116 h 650"/>
              <a:gd name="T70" fmla="*/ 965 w 1346"/>
              <a:gd name="T71" fmla="*/ 123 h 650"/>
              <a:gd name="T72" fmla="*/ 992 w 1346"/>
              <a:gd name="T73" fmla="*/ 123 h 650"/>
              <a:gd name="T74" fmla="*/ 1019 w 1346"/>
              <a:gd name="T75" fmla="*/ 123 h 650"/>
              <a:gd name="T76" fmla="*/ 1046 w 1346"/>
              <a:gd name="T77" fmla="*/ 140 h 650"/>
              <a:gd name="T78" fmla="*/ 1074 w 1346"/>
              <a:gd name="T79" fmla="*/ 148 h 650"/>
              <a:gd name="T80" fmla="*/ 1101 w 1346"/>
              <a:gd name="T81" fmla="*/ 157 h 650"/>
              <a:gd name="T82" fmla="*/ 1128 w 1346"/>
              <a:gd name="T83" fmla="*/ 162 h 650"/>
              <a:gd name="T84" fmla="*/ 1155 w 1346"/>
              <a:gd name="T85" fmla="*/ 178 h 650"/>
              <a:gd name="T86" fmla="*/ 1182 w 1346"/>
              <a:gd name="T87" fmla="*/ 202 h 650"/>
              <a:gd name="T88" fmla="*/ 1210 w 1346"/>
              <a:gd name="T89" fmla="*/ 217 h 650"/>
              <a:gd name="T90" fmla="*/ 1237 w 1346"/>
              <a:gd name="T91" fmla="*/ 241 h 650"/>
              <a:gd name="T92" fmla="*/ 1264 w 1346"/>
              <a:gd name="T93" fmla="*/ 267 h 650"/>
              <a:gd name="T94" fmla="*/ 1291 w 1346"/>
              <a:gd name="T95" fmla="*/ 321 h 650"/>
              <a:gd name="T96" fmla="*/ 1318 w 1346"/>
              <a:gd name="T97" fmla="*/ 424 h 650"/>
              <a:gd name="T98" fmla="*/ 1346 w 1346"/>
              <a:gd name="T99"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50">
                <a:moveTo>
                  <a:pt x="0" y="0"/>
                </a:moveTo>
                <a:lnTo>
                  <a:pt x="13" y="2"/>
                </a:lnTo>
                <a:lnTo>
                  <a:pt x="27" y="5"/>
                </a:lnTo>
                <a:lnTo>
                  <a:pt x="40" y="5"/>
                </a:lnTo>
                <a:lnTo>
                  <a:pt x="54" y="6"/>
                </a:lnTo>
                <a:lnTo>
                  <a:pt x="68" y="8"/>
                </a:lnTo>
                <a:lnTo>
                  <a:pt x="81" y="11"/>
                </a:lnTo>
                <a:lnTo>
                  <a:pt x="95" y="13"/>
                </a:lnTo>
                <a:lnTo>
                  <a:pt x="108" y="19"/>
                </a:lnTo>
                <a:lnTo>
                  <a:pt x="122" y="19"/>
                </a:lnTo>
                <a:lnTo>
                  <a:pt x="136" y="19"/>
                </a:lnTo>
                <a:lnTo>
                  <a:pt x="149" y="20"/>
                </a:lnTo>
                <a:lnTo>
                  <a:pt x="163" y="20"/>
                </a:lnTo>
                <a:lnTo>
                  <a:pt x="176" y="23"/>
                </a:lnTo>
                <a:lnTo>
                  <a:pt x="190" y="26"/>
                </a:lnTo>
                <a:lnTo>
                  <a:pt x="204" y="31"/>
                </a:lnTo>
                <a:lnTo>
                  <a:pt x="217" y="31"/>
                </a:lnTo>
                <a:lnTo>
                  <a:pt x="231" y="34"/>
                </a:lnTo>
                <a:lnTo>
                  <a:pt x="244" y="39"/>
                </a:lnTo>
                <a:lnTo>
                  <a:pt x="258" y="39"/>
                </a:lnTo>
                <a:lnTo>
                  <a:pt x="271" y="41"/>
                </a:lnTo>
                <a:lnTo>
                  <a:pt x="285" y="41"/>
                </a:lnTo>
                <a:lnTo>
                  <a:pt x="299" y="40"/>
                </a:lnTo>
                <a:lnTo>
                  <a:pt x="312" y="43"/>
                </a:lnTo>
                <a:lnTo>
                  <a:pt x="326" y="45"/>
                </a:lnTo>
                <a:lnTo>
                  <a:pt x="339" y="48"/>
                </a:lnTo>
                <a:lnTo>
                  <a:pt x="353" y="50"/>
                </a:lnTo>
                <a:lnTo>
                  <a:pt x="367" y="50"/>
                </a:lnTo>
                <a:lnTo>
                  <a:pt x="380" y="52"/>
                </a:lnTo>
                <a:lnTo>
                  <a:pt x="394" y="56"/>
                </a:lnTo>
                <a:lnTo>
                  <a:pt x="407" y="56"/>
                </a:lnTo>
                <a:lnTo>
                  <a:pt x="421" y="56"/>
                </a:lnTo>
                <a:lnTo>
                  <a:pt x="435" y="54"/>
                </a:lnTo>
                <a:lnTo>
                  <a:pt x="448" y="58"/>
                </a:lnTo>
                <a:lnTo>
                  <a:pt x="462" y="62"/>
                </a:lnTo>
                <a:lnTo>
                  <a:pt x="475" y="62"/>
                </a:lnTo>
                <a:lnTo>
                  <a:pt x="489" y="63"/>
                </a:lnTo>
                <a:lnTo>
                  <a:pt x="503" y="63"/>
                </a:lnTo>
                <a:lnTo>
                  <a:pt x="516" y="63"/>
                </a:lnTo>
                <a:lnTo>
                  <a:pt x="530" y="65"/>
                </a:lnTo>
                <a:lnTo>
                  <a:pt x="543" y="68"/>
                </a:lnTo>
                <a:lnTo>
                  <a:pt x="557" y="71"/>
                </a:lnTo>
                <a:lnTo>
                  <a:pt x="571" y="68"/>
                </a:lnTo>
                <a:lnTo>
                  <a:pt x="584" y="71"/>
                </a:lnTo>
                <a:lnTo>
                  <a:pt x="598" y="70"/>
                </a:lnTo>
                <a:lnTo>
                  <a:pt x="611" y="69"/>
                </a:lnTo>
                <a:lnTo>
                  <a:pt x="625" y="75"/>
                </a:lnTo>
                <a:lnTo>
                  <a:pt x="639" y="74"/>
                </a:lnTo>
                <a:lnTo>
                  <a:pt x="652" y="76"/>
                </a:lnTo>
                <a:lnTo>
                  <a:pt x="666" y="75"/>
                </a:lnTo>
                <a:lnTo>
                  <a:pt x="679" y="75"/>
                </a:lnTo>
                <a:lnTo>
                  <a:pt x="693" y="85"/>
                </a:lnTo>
                <a:lnTo>
                  <a:pt x="707" y="89"/>
                </a:lnTo>
                <a:lnTo>
                  <a:pt x="720" y="92"/>
                </a:lnTo>
                <a:lnTo>
                  <a:pt x="734" y="91"/>
                </a:lnTo>
                <a:lnTo>
                  <a:pt x="747" y="96"/>
                </a:lnTo>
                <a:lnTo>
                  <a:pt x="761" y="100"/>
                </a:lnTo>
                <a:lnTo>
                  <a:pt x="775" y="102"/>
                </a:lnTo>
                <a:lnTo>
                  <a:pt x="788" y="100"/>
                </a:lnTo>
                <a:lnTo>
                  <a:pt x="802" y="104"/>
                </a:lnTo>
                <a:lnTo>
                  <a:pt x="815" y="98"/>
                </a:lnTo>
                <a:lnTo>
                  <a:pt x="829" y="98"/>
                </a:lnTo>
                <a:lnTo>
                  <a:pt x="842" y="98"/>
                </a:lnTo>
                <a:lnTo>
                  <a:pt x="856" y="106"/>
                </a:lnTo>
                <a:lnTo>
                  <a:pt x="870" y="106"/>
                </a:lnTo>
                <a:lnTo>
                  <a:pt x="883" y="109"/>
                </a:lnTo>
                <a:lnTo>
                  <a:pt x="897" y="115"/>
                </a:lnTo>
                <a:lnTo>
                  <a:pt x="910" y="113"/>
                </a:lnTo>
                <a:lnTo>
                  <a:pt x="924" y="118"/>
                </a:lnTo>
                <a:lnTo>
                  <a:pt x="938" y="116"/>
                </a:lnTo>
                <a:lnTo>
                  <a:pt x="951" y="122"/>
                </a:lnTo>
                <a:lnTo>
                  <a:pt x="965" y="123"/>
                </a:lnTo>
                <a:lnTo>
                  <a:pt x="978" y="121"/>
                </a:lnTo>
                <a:lnTo>
                  <a:pt x="992" y="123"/>
                </a:lnTo>
                <a:lnTo>
                  <a:pt x="1006" y="124"/>
                </a:lnTo>
                <a:lnTo>
                  <a:pt x="1019" y="123"/>
                </a:lnTo>
                <a:lnTo>
                  <a:pt x="1033" y="127"/>
                </a:lnTo>
                <a:lnTo>
                  <a:pt x="1046" y="140"/>
                </a:lnTo>
                <a:lnTo>
                  <a:pt x="1060" y="141"/>
                </a:lnTo>
                <a:lnTo>
                  <a:pt x="1074" y="148"/>
                </a:lnTo>
                <a:lnTo>
                  <a:pt x="1087" y="156"/>
                </a:lnTo>
                <a:lnTo>
                  <a:pt x="1101" y="157"/>
                </a:lnTo>
                <a:lnTo>
                  <a:pt x="1114" y="157"/>
                </a:lnTo>
                <a:lnTo>
                  <a:pt x="1128" y="162"/>
                </a:lnTo>
                <a:lnTo>
                  <a:pt x="1142" y="171"/>
                </a:lnTo>
                <a:lnTo>
                  <a:pt x="1155" y="178"/>
                </a:lnTo>
                <a:lnTo>
                  <a:pt x="1169" y="185"/>
                </a:lnTo>
                <a:lnTo>
                  <a:pt x="1182" y="202"/>
                </a:lnTo>
                <a:lnTo>
                  <a:pt x="1196" y="206"/>
                </a:lnTo>
                <a:lnTo>
                  <a:pt x="1210" y="217"/>
                </a:lnTo>
                <a:lnTo>
                  <a:pt x="1223" y="226"/>
                </a:lnTo>
                <a:lnTo>
                  <a:pt x="1237" y="241"/>
                </a:lnTo>
                <a:lnTo>
                  <a:pt x="1250" y="255"/>
                </a:lnTo>
                <a:lnTo>
                  <a:pt x="1264" y="267"/>
                </a:lnTo>
                <a:lnTo>
                  <a:pt x="1278" y="288"/>
                </a:lnTo>
                <a:lnTo>
                  <a:pt x="1291" y="321"/>
                </a:lnTo>
                <a:lnTo>
                  <a:pt x="1305" y="361"/>
                </a:lnTo>
                <a:lnTo>
                  <a:pt x="1318" y="424"/>
                </a:lnTo>
                <a:lnTo>
                  <a:pt x="1332" y="499"/>
                </a:lnTo>
                <a:lnTo>
                  <a:pt x="1346" y="65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1335087" y="1527175"/>
            <a:ext cx="7459663" cy="3797300"/>
          </a:xfrm>
          <a:custGeom>
            <a:avLst/>
            <a:gdLst>
              <a:gd name="T0" fmla="*/ 13 w 1346"/>
              <a:gd name="T1" fmla="*/ 15 h 685"/>
              <a:gd name="T2" fmla="*/ 40 w 1346"/>
              <a:gd name="T3" fmla="*/ 28 h 685"/>
              <a:gd name="T4" fmla="*/ 68 w 1346"/>
              <a:gd name="T5" fmla="*/ 40 h 685"/>
              <a:gd name="T6" fmla="*/ 95 w 1346"/>
              <a:gd name="T7" fmla="*/ 57 h 685"/>
              <a:gd name="T8" fmla="*/ 122 w 1346"/>
              <a:gd name="T9" fmla="*/ 75 h 685"/>
              <a:gd name="T10" fmla="*/ 149 w 1346"/>
              <a:gd name="T11" fmla="*/ 91 h 685"/>
              <a:gd name="T12" fmla="*/ 176 w 1346"/>
              <a:gd name="T13" fmla="*/ 103 h 685"/>
              <a:gd name="T14" fmla="*/ 204 w 1346"/>
              <a:gd name="T15" fmla="*/ 118 h 685"/>
              <a:gd name="T16" fmla="*/ 231 w 1346"/>
              <a:gd name="T17" fmla="*/ 128 h 685"/>
              <a:gd name="T18" fmla="*/ 258 w 1346"/>
              <a:gd name="T19" fmla="*/ 139 h 685"/>
              <a:gd name="T20" fmla="*/ 285 w 1346"/>
              <a:gd name="T21" fmla="*/ 143 h 685"/>
              <a:gd name="T22" fmla="*/ 312 w 1346"/>
              <a:gd name="T23" fmla="*/ 158 h 685"/>
              <a:gd name="T24" fmla="*/ 339 w 1346"/>
              <a:gd name="T25" fmla="*/ 165 h 685"/>
              <a:gd name="T26" fmla="*/ 367 w 1346"/>
              <a:gd name="T27" fmla="*/ 172 h 685"/>
              <a:gd name="T28" fmla="*/ 394 w 1346"/>
              <a:gd name="T29" fmla="*/ 169 h 685"/>
              <a:gd name="T30" fmla="*/ 421 w 1346"/>
              <a:gd name="T31" fmla="*/ 171 h 685"/>
              <a:gd name="T32" fmla="*/ 448 w 1346"/>
              <a:gd name="T33" fmla="*/ 179 h 685"/>
              <a:gd name="T34" fmla="*/ 475 w 1346"/>
              <a:gd name="T35" fmla="*/ 178 h 685"/>
              <a:gd name="T36" fmla="*/ 503 w 1346"/>
              <a:gd name="T37" fmla="*/ 193 h 685"/>
              <a:gd name="T38" fmla="*/ 530 w 1346"/>
              <a:gd name="T39" fmla="*/ 189 h 685"/>
              <a:gd name="T40" fmla="*/ 557 w 1346"/>
              <a:gd name="T41" fmla="*/ 188 h 685"/>
              <a:gd name="T42" fmla="*/ 584 w 1346"/>
              <a:gd name="T43" fmla="*/ 191 h 685"/>
              <a:gd name="T44" fmla="*/ 611 w 1346"/>
              <a:gd name="T45" fmla="*/ 203 h 685"/>
              <a:gd name="T46" fmla="*/ 639 w 1346"/>
              <a:gd name="T47" fmla="*/ 206 h 685"/>
              <a:gd name="T48" fmla="*/ 666 w 1346"/>
              <a:gd name="T49" fmla="*/ 205 h 685"/>
              <a:gd name="T50" fmla="*/ 693 w 1346"/>
              <a:gd name="T51" fmla="*/ 210 h 685"/>
              <a:gd name="T52" fmla="*/ 720 w 1346"/>
              <a:gd name="T53" fmla="*/ 215 h 685"/>
              <a:gd name="T54" fmla="*/ 747 w 1346"/>
              <a:gd name="T55" fmla="*/ 213 h 685"/>
              <a:gd name="T56" fmla="*/ 775 w 1346"/>
              <a:gd name="T57" fmla="*/ 213 h 685"/>
              <a:gd name="T58" fmla="*/ 802 w 1346"/>
              <a:gd name="T59" fmla="*/ 214 h 685"/>
              <a:gd name="T60" fmla="*/ 829 w 1346"/>
              <a:gd name="T61" fmla="*/ 221 h 685"/>
              <a:gd name="T62" fmla="*/ 856 w 1346"/>
              <a:gd name="T63" fmla="*/ 224 h 685"/>
              <a:gd name="T64" fmla="*/ 883 w 1346"/>
              <a:gd name="T65" fmla="*/ 231 h 685"/>
              <a:gd name="T66" fmla="*/ 910 w 1346"/>
              <a:gd name="T67" fmla="*/ 232 h 685"/>
              <a:gd name="T68" fmla="*/ 938 w 1346"/>
              <a:gd name="T69" fmla="*/ 237 h 685"/>
              <a:gd name="T70" fmla="*/ 965 w 1346"/>
              <a:gd name="T71" fmla="*/ 237 h 685"/>
              <a:gd name="T72" fmla="*/ 992 w 1346"/>
              <a:gd name="T73" fmla="*/ 247 h 685"/>
              <a:gd name="T74" fmla="*/ 1019 w 1346"/>
              <a:gd name="T75" fmla="*/ 268 h 685"/>
              <a:gd name="T76" fmla="*/ 1046 w 1346"/>
              <a:gd name="T77" fmla="*/ 269 h 685"/>
              <a:gd name="T78" fmla="*/ 1074 w 1346"/>
              <a:gd name="T79" fmla="*/ 280 h 685"/>
              <a:gd name="T80" fmla="*/ 1101 w 1346"/>
              <a:gd name="T81" fmla="*/ 292 h 685"/>
              <a:gd name="T82" fmla="*/ 1128 w 1346"/>
              <a:gd name="T83" fmla="*/ 301 h 685"/>
              <a:gd name="T84" fmla="*/ 1155 w 1346"/>
              <a:gd name="T85" fmla="*/ 325 h 685"/>
              <a:gd name="T86" fmla="*/ 1182 w 1346"/>
              <a:gd name="T87" fmla="*/ 336 h 685"/>
              <a:gd name="T88" fmla="*/ 1210 w 1346"/>
              <a:gd name="T89" fmla="*/ 371 h 685"/>
              <a:gd name="T90" fmla="*/ 1237 w 1346"/>
              <a:gd name="T91" fmla="*/ 384 h 685"/>
              <a:gd name="T92" fmla="*/ 1264 w 1346"/>
              <a:gd name="T93" fmla="*/ 414 h 685"/>
              <a:gd name="T94" fmla="*/ 1291 w 1346"/>
              <a:gd name="T95" fmla="*/ 444 h 685"/>
              <a:gd name="T96" fmla="*/ 1318 w 1346"/>
              <a:gd name="T97" fmla="*/ 513 h 685"/>
              <a:gd name="T98" fmla="*/ 1346 w 1346"/>
              <a:gd name="T99" fmla="*/ 6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85">
                <a:moveTo>
                  <a:pt x="0" y="0"/>
                </a:moveTo>
                <a:lnTo>
                  <a:pt x="13" y="15"/>
                </a:lnTo>
                <a:lnTo>
                  <a:pt x="27" y="23"/>
                </a:lnTo>
                <a:lnTo>
                  <a:pt x="40" y="28"/>
                </a:lnTo>
                <a:lnTo>
                  <a:pt x="54" y="34"/>
                </a:lnTo>
                <a:lnTo>
                  <a:pt x="68" y="40"/>
                </a:lnTo>
                <a:lnTo>
                  <a:pt x="81" y="49"/>
                </a:lnTo>
                <a:lnTo>
                  <a:pt x="95" y="57"/>
                </a:lnTo>
                <a:lnTo>
                  <a:pt x="108" y="63"/>
                </a:lnTo>
                <a:lnTo>
                  <a:pt x="122" y="75"/>
                </a:lnTo>
                <a:lnTo>
                  <a:pt x="136" y="85"/>
                </a:lnTo>
                <a:lnTo>
                  <a:pt x="149" y="91"/>
                </a:lnTo>
                <a:lnTo>
                  <a:pt x="163" y="98"/>
                </a:lnTo>
                <a:lnTo>
                  <a:pt x="176" y="103"/>
                </a:lnTo>
                <a:lnTo>
                  <a:pt x="190" y="109"/>
                </a:lnTo>
                <a:lnTo>
                  <a:pt x="204" y="118"/>
                </a:lnTo>
                <a:lnTo>
                  <a:pt x="217" y="121"/>
                </a:lnTo>
                <a:lnTo>
                  <a:pt x="231" y="128"/>
                </a:lnTo>
                <a:lnTo>
                  <a:pt x="244" y="135"/>
                </a:lnTo>
                <a:lnTo>
                  <a:pt x="258" y="139"/>
                </a:lnTo>
                <a:lnTo>
                  <a:pt x="271" y="141"/>
                </a:lnTo>
                <a:lnTo>
                  <a:pt x="285" y="143"/>
                </a:lnTo>
                <a:lnTo>
                  <a:pt x="299" y="150"/>
                </a:lnTo>
                <a:lnTo>
                  <a:pt x="312" y="158"/>
                </a:lnTo>
                <a:lnTo>
                  <a:pt x="326" y="162"/>
                </a:lnTo>
                <a:lnTo>
                  <a:pt x="339" y="165"/>
                </a:lnTo>
                <a:lnTo>
                  <a:pt x="353" y="166"/>
                </a:lnTo>
                <a:lnTo>
                  <a:pt x="367" y="172"/>
                </a:lnTo>
                <a:lnTo>
                  <a:pt x="380" y="168"/>
                </a:lnTo>
                <a:lnTo>
                  <a:pt x="394" y="169"/>
                </a:lnTo>
                <a:lnTo>
                  <a:pt x="407" y="171"/>
                </a:lnTo>
                <a:lnTo>
                  <a:pt x="421" y="171"/>
                </a:lnTo>
                <a:lnTo>
                  <a:pt x="435" y="172"/>
                </a:lnTo>
                <a:lnTo>
                  <a:pt x="448" y="179"/>
                </a:lnTo>
                <a:lnTo>
                  <a:pt x="462" y="180"/>
                </a:lnTo>
                <a:lnTo>
                  <a:pt x="475" y="178"/>
                </a:lnTo>
                <a:lnTo>
                  <a:pt x="489" y="186"/>
                </a:lnTo>
                <a:lnTo>
                  <a:pt x="503" y="193"/>
                </a:lnTo>
                <a:lnTo>
                  <a:pt x="516" y="189"/>
                </a:lnTo>
                <a:lnTo>
                  <a:pt x="530" y="189"/>
                </a:lnTo>
                <a:lnTo>
                  <a:pt x="543" y="191"/>
                </a:lnTo>
                <a:lnTo>
                  <a:pt x="557" y="188"/>
                </a:lnTo>
                <a:lnTo>
                  <a:pt x="571" y="189"/>
                </a:lnTo>
                <a:lnTo>
                  <a:pt x="584" y="191"/>
                </a:lnTo>
                <a:lnTo>
                  <a:pt x="598" y="200"/>
                </a:lnTo>
                <a:lnTo>
                  <a:pt x="611" y="203"/>
                </a:lnTo>
                <a:lnTo>
                  <a:pt x="625" y="204"/>
                </a:lnTo>
                <a:lnTo>
                  <a:pt x="639" y="206"/>
                </a:lnTo>
                <a:lnTo>
                  <a:pt x="652" y="206"/>
                </a:lnTo>
                <a:lnTo>
                  <a:pt x="666" y="205"/>
                </a:lnTo>
                <a:lnTo>
                  <a:pt x="679" y="208"/>
                </a:lnTo>
                <a:lnTo>
                  <a:pt x="693" y="210"/>
                </a:lnTo>
                <a:lnTo>
                  <a:pt x="707" y="213"/>
                </a:lnTo>
                <a:lnTo>
                  <a:pt x="720" y="215"/>
                </a:lnTo>
                <a:lnTo>
                  <a:pt x="734" y="216"/>
                </a:lnTo>
                <a:lnTo>
                  <a:pt x="747" y="213"/>
                </a:lnTo>
                <a:lnTo>
                  <a:pt x="761" y="210"/>
                </a:lnTo>
                <a:lnTo>
                  <a:pt x="775" y="213"/>
                </a:lnTo>
                <a:lnTo>
                  <a:pt x="788" y="211"/>
                </a:lnTo>
                <a:lnTo>
                  <a:pt x="802" y="214"/>
                </a:lnTo>
                <a:lnTo>
                  <a:pt x="815" y="215"/>
                </a:lnTo>
                <a:lnTo>
                  <a:pt x="829" y="221"/>
                </a:lnTo>
                <a:lnTo>
                  <a:pt x="842" y="221"/>
                </a:lnTo>
                <a:lnTo>
                  <a:pt x="856" y="224"/>
                </a:lnTo>
                <a:lnTo>
                  <a:pt x="870" y="229"/>
                </a:lnTo>
                <a:lnTo>
                  <a:pt x="883" y="231"/>
                </a:lnTo>
                <a:lnTo>
                  <a:pt x="897" y="235"/>
                </a:lnTo>
                <a:lnTo>
                  <a:pt x="910" y="232"/>
                </a:lnTo>
                <a:lnTo>
                  <a:pt x="924" y="237"/>
                </a:lnTo>
                <a:lnTo>
                  <a:pt x="938" y="237"/>
                </a:lnTo>
                <a:lnTo>
                  <a:pt x="951" y="238"/>
                </a:lnTo>
                <a:lnTo>
                  <a:pt x="965" y="237"/>
                </a:lnTo>
                <a:lnTo>
                  <a:pt x="978" y="242"/>
                </a:lnTo>
                <a:lnTo>
                  <a:pt x="992" y="247"/>
                </a:lnTo>
                <a:lnTo>
                  <a:pt x="1006" y="253"/>
                </a:lnTo>
                <a:lnTo>
                  <a:pt x="1019" y="268"/>
                </a:lnTo>
                <a:lnTo>
                  <a:pt x="1033" y="268"/>
                </a:lnTo>
                <a:lnTo>
                  <a:pt x="1046" y="269"/>
                </a:lnTo>
                <a:lnTo>
                  <a:pt x="1060" y="270"/>
                </a:lnTo>
                <a:lnTo>
                  <a:pt x="1074" y="280"/>
                </a:lnTo>
                <a:lnTo>
                  <a:pt x="1087" y="288"/>
                </a:lnTo>
                <a:lnTo>
                  <a:pt x="1101" y="292"/>
                </a:lnTo>
                <a:lnTo>
                  <a:pt x="1114" y="300"/>
                </a:lnTo>
                <a:lnTo>
                  <a:pt x="1128" y="301"/>
                </a:lnTo>
                <a:lnTo>
                  <a:pt x="1142" y="318"/>
                </a:lnTo>
                <a:lnTo>
                  <a:pt x="1155" y="325"/>
                </a:lnTo>
                <a:lnTo>
                  <a:pt x="1169" y="332"/>
                </a:lnTo>
                <a:lnTo>
                  <a:pt x="1182" y="336"/>
                </a:lnTo>
                <a:lnTo>
                  <a:pt x="1196" y="352"/>
                </a:lnTo>
                <a:lnTo>
                  <a:pt x="1210" y="371"/>
                </a:lnTo>
                <a:lnTo>
                  <a:pt x="1223" y="371"/>
                </a:lnTo>
                <a:lnTo>
                  <a:pt x="1237" y="384"/>
                </a:lnTo>
                <a:lnTo>
                  <a:pt x="1250" y="397"/>
                </a:lnTo>
                <a:lnTo>
                  <a:pt x="1264" y="414"/>
                </a:lnTo>
                <a:lnTo>
                  <a:pt x="1278" y="424"/>
                </a:lnTo>
                <a:lnTo>
                  <a:pt x="1291" y="444"/>
                </a:lnTo>
                <a:lnTo>
                  <a:pt x="1305" y="477"/>
                </a:lnTo>
                <a:lnTo>
                  <a:pt x="1318" y="513"/>
                </a:lnTo>
                <a:lnTo>
                  <a:pt x="1332" y="570"/>
                </a:lnTo>
                <a:lnTo>
                  <a:pt x="1346" y="685"/>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p:nvSpPr>
        <p:spPr bwMode="auto">
          <a:xfrm>
            <a:off x="1335087" y="1333500"/>
            <a:ext cx="7459663" cy="3570288"/>
          </a:xfrm>
          <a:custGeom>
            <a:avLst/>
            <a:gdLst>
              <a:gd name="T0" fmla="*/ 13 w 1346"/>
              <a:gd name="T1" fmla="*/ 11 h 644"/>
              <a:gd name="T2" fmla="*/ 40 w 1346"/>
              <a:gd name="T3" fmla="*/ 18 h 644"/>
              <a:gd name="T4" fmla="*/ 68 w 1346"/>
              <a:gd name="T5" fmla="*/ 36 h 644"/>
              <a:gd name="T6" fmla="*/ 95 w 1346"/>
              <a:gd name="T7" fmla="*/ 62 h 644"/>
              <a:gd name="T8" fmla="*/ 122 w 1346"/>
              <a:gd name="T9" fmla="*/ 86 h 644"/>
              <a:gd name="T10" fmla="*/ 149 w 1346"/>
              <a:gd name="T11" fmla="*/ 103 h 644"/>
              <a:gd name="T12" fmla="*/ 176 w 1346"/>
              <a:gd name="T13" fmla="*/ 127 h 644"/>
              <a:gd name="T14" fmla="*/ 204 w 1346"/>
              <a:gd name="T15" fmla="*/ 151 h 644"/>
              <a:gd name="T16" fmla="*/ 231 w 1346"/>
              <a:gd name="T17" fmla="*/ 163 h 644"/>
              <a:gd name="T18" fmla="*/ 258 w 1346"/>
              <a:gd name="T19" fmla="*/ 172 h 644"/>
              <a:gd name="T20" fmla="*/ 285 w 1346"/>
              <a:gd name="T21" fmla="*/ 193 h 644"/>
              <a:gd name="T22" fmla="*/ 312 w 1346"/>
              <a:gd name="T23" fmla="*/ 202 h 644"/>
              <a:gd name="T24" fmla="*/ 339 w 1346"/>
              <a:gd name="T25" fmla="*/ 209 h 644"/>
              <a:gd name="T26" fmla="*/ 367 w 1346"/>
              <a:gd name="T27" fmla="*/ 224 h 644"/>
              <a:gd name="T28" fmla="*/ 394 w 1346"/>
              <a:gd name="T29" fmla="*/ 221 h 644"/>
              <a:gd name="T30" fmla="*/ 421 w 1346"/>
              <a:gd name="T31" fmla="*/ 227 h 644"/>
              <a:gd name="T32" fmla="*/ 448 w 1346"/>
              <a:gd name="T33" fmla="*/ 232 h 644"/>
              <a:gd name="T34" fmla="*/ 475 w 1346"/>
              <a:gd name="T35" fmla="*/ 238 h 644"/>
              <a:gd name="T36" fmla="*/ 503 w 1346"/>
              <a:gd name="T37" fmla="*/ 238 h 644"/>
              <a:gd name="T38" fmla="*/ 530 w 1346"/>
              <a:gd name="T39" fmla="*/ 243 h 644"/>
              <a:gd name="T40" fmla="*/ 557 w 1346"/>
              <a:gd name="T41" fmla="*/ 257 h 644"/>
              <a:gd name="T42" fmla="*/ 584 w 1346"/>
              <a:gd name="T43" fmla="*/ 263 h 644"/>
              <a:gd name="T44" fmla="*/ 611 w 1346"/>
              <a:gd name="T45" fmla="*/ 265 h 644"/>
              <a:gd name="T46" fmla="*/ 639 w 1346"/>
              <a:gd name="T47" fmla="*/ 271 h 644"/>
              <a:gd name="T48" fmla="*/ 666 w 1346"/>
              <a:gd name="T49" fmla="*/ 275 h 644"/>
              <a:gd name="T50" fmla="*/ 693 w 1346"/>
              <a:gd name="T51" fmla="*/ 287 h 644"/>
              <a:gd name="T52" fmla="*/ 720 w 1346"/>
              <a:gd name="T53" fmla="*/ 292 h 644"/>
              <a:gd name="T54" fmla="*/ 747 w 1346"/>
              <a:gd name="T55" fmla="*/ 294 h 644"/>
              <a:gd name="T56" fmla="*/ 775 w 1346"/>
              <a:gd name="T57" fmla="*/ 293 h 644"/>
              <a:gd name="T58" fmla="*/ 802 w 1346"/>
              <a:gd name="T59" fmla="*/ 296 h 644"/>
              <a:gd name="T60" fmla="*/ 829 w 1346"/>
              <a:gd name="T61" fmla="*/ 300 h 644"/>
              <a:gd name="T62" fmla="*/ 856 w 1346"/>
              <a:gd name="T63" fmla="*/ 302 h 644"/>
              <a:gd name="T64" fmla="*/ 883 w 1346"/>
              <a:gd name="T65" fmla="*/ 305 h 644"/>
              <a:gd name="T66" fmla="*/ 910 w 1346"/>
              <a:gd name="T67" fmla="*/ 304 h 644"/>
              <a:gd name="T68" fmla="*/ 938 w 1346"/>
              <a:gd name="T69" fmla="*/ 308 h 644"/>
              <a:gd name="T70" fmla="*/ 965 w 1346"/>
              <a:gd name="T71" fmla="*/ 323 h 644"/>
              <a:gd name="T72" fmla="*/ 992 w 1346"/>
              <a:gd name="T73" fmla="*/ 333 h 644"/>
              <a:gd name="T74" fmla="*/ 1019 w 1346"/>
              <a:gd name="T75" fmla="*/ 333 h 644"/>
              <a:gd name="T76" fmla="*/ 1046 w 1346"/>
              <a:gd name="T77" fmla="*/ 338 h 644"/>
              <a:gd name="T78" fmla="*/ 1074 w 1346"/>
              <a:gd name="T79" fmla="*/ 363 h 644"/>
              <a:gd name="T80" fmla="*/ 1101 w 1346"/>
              <a:gd name="T81" fmla="*/ 367 h 644"/>
              <a:gd name="T82" fmla="*/ 1128 w 1346"/>
              <a:gd name="T83" fmla="*/ 374 h 644"/>
              <a:gd name="T84" fmla="*/ 1155 w 1346"/>
              <a:gd name="T85" fmla="*/ 390 h 644"/>
              <a:gd name="T86" fmla="*/ 1182 w 1346"/>
              <a:gd name="T87" fmla="*/ 398 h 644"/>
              <a:gd name="T88" fmla="*/ 1210 w 1346"/>
              <a:gd name="T89" fmla="*/ 409 h 644"/>
              <a:gd name="T90" fmla="*/ 1237 w 1346"/>
              <a:gd name="T91" fmla="*/ 431 h 644"/>
              <a:gd name="T92" fmla="*/ 1264 w 1346"/>
              <a:gd name="T93" fmla="*/ 463 h 644"/>
              <a:gd name="T94" fmla="*/ 1291 w 1346"/>
              <a:gd name="T95" fmla="*/ 485 h 644"/>
              <a:gd name="T96" fmla="*/ 1318 w 1346"/>
              <a:gd name="T97" fmla="*/ 537 h 644"/>
              <a:gd name="T98" fmla="*/ 1346 w 1346"/>
              <a:gd name="T99" fmla="*/ 64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44">
                <a:moveTo>
                  <a:pt x="0" y="0"/>
                </a:moveTo>
                <a:lnTo>
                  <a:pt x="13" y="11"/>
                </a:lnTo>
                <a:lnTo>
                  <a:pt x="27" y="15"/>
                </a:lnTo>
                <a:lnTo>
                  <a:pt x="40" y="18"/>
                </a:lnTo>
                <a:lnTo>
                  <a:pt x="54" y="25"/>
                </a:lnTo>
                <a:lnTo>
                  <a:pt x="68" y="36"/>
                </a:lnTo>
                <a:lnTo>
                  <a:pt x="81" y="50"/>
                </a:lnTo>
                <a:lnTo>
                  <a:pt x="95" y="62"/>
                </a:lnTo>
                <a:lnTo>
                  <a:pt x="108" y="75"/>
                </a:lnTo>
                <a:lnTo>
                  <a:pt x="122" y="86"/>
                </a:lnTo>
                <a:lnTo>
                  <a:pt x="136" y="94"/>
                </a:lnTo>
                <a:lnTo>
                  <a:pt x="149" y="103"/>
                </a:lnTo>
                <a:lnTo>
                  <a:pt x="163" y="113"/>
                </a:lnTo>
                <a:lnTo>
                  <a:pt x="176" y="127"/>
                </a:lnTo>
                <a:lnTo>
                  <a:pt x="190" y="139"/>
                </a:lnTo>
                <a:lnTo>
                  <a:pt x="204" y="151"/>
                </a:lnTo>
                <a:lnTo>
                  <a:pt x="217" y="156"/>
                </a:lnTo>
                <a:lnTo>
                  <a:pt x="231" y="163"/>
                </a:lnTo>
                <a:lnTo>
                  <a:pt x="244" y="170"/>
                </a:lnTo>
                <a:lnTo>
                  <a:pt x="258" y="172"/>
                </a:lnTo>
                <a:lnTo>
                  <a:pt x="271" y="195"/>
                </a:lnTo>
                <a:lnTo>
                  <a:pt x="285" y="193"/>
                </a:lnTo>
                <a:lnTo>
                  <a:pt x="299" y="196"/>
                </a:lnTo>
                <a:lnTo>
                  <a:pt x="312" y="202"/>
                </a:lnTo>
                <a:lnTo>
                  <a:pt x="326" y="203"/>
                </a:lnTo>
                <a:lnTo>
                  <a:pt x="339" y="209"/>
                </a:lnTo>
                <a:lnTo>
                  <a:pt x="353" y="217"/>
                </a:lnTo>
                <a:lnTo>
                  <a:pt x="367" y="224"/>
                </a:lnTo>
                <a:lnTo>
                  <a:pt x="380" y="224"/>
                </a:lnTo>
                <a:lnTo>
                  <a:pt x="394" y="221"/>
                </a:lnTo>
                <a:lnTo>
                  <a:pt x="407" y="223"/>
                </a:lnTo>
                <a:lnTo>
                  <a:pt x="421" y="227"/>
                </a:lnTo>
                <a:lnTo>
                  <a:pt x="435" y="229"/>
                </a:lnTo>
                <a:lnTo>
                  <a:pt x="448" y="232"/>
                </a:lnTo>
                <a:lnTo>
                  <a:pt x="462" y="236"/>
                </a:lnTo>
                <a:lnTo>
                  <a:pt x="475" y="238"/>
                </a:lnTo>
                <a:lnTo>
                  <a:pt x="489" y="237"/>
                </a:lnTo>
                <a:lnTo>
                  <a:pt x="503" y="238"/>
                </a:lnTo>
                <a:lnTo>
                  <a:pt x="516" y="239"/>
                </a:lnTo>
                <a:lnTo>
                  <a:pt x="530" y="243"/>
                </a:lnTo>
                <a:lnTo>
                  <a:pt x="543" y="254"/>
                </a:lnTo>
                <a:lnTo>
                  <a:pt x="557" y="257"/>
                </a:lnTo>
                <a:lnTo>
                  <a:pt x="571" y="258"/>
                </a:lnTo>
                <a:lnTo>
                  <a:pt x="584" y="263"/>
                </a:lnTo>
                <a:lnTo>
                  <a:pt x="598" y="265"/>
                </a:lnTo>
                <a:lnTo>
                  <a:pt x="611" y="265"/>
                </a:lnTo>
                <a:lnTo>
                  <a:pt x="625" y="266"/>
                </a:lnTo>
                <a:lnTo>
                  <a:pt x="639" y="271"/>
                </a:lnTo>
                <a:lnTo>
                  <a:pt x="652" y="272"/>
                </a:lnTo>
                <a:lnTo>
                  <a:pt x="666" y="275"/>
                </a:lnTo>
                <a:lnTo>
                  <a:pt x="679" y="282"/>
                </a:lnTo>
                <a:lnTo>
                  <a:pt x="693" y="287"/>
                </a:lnTo>
                <a:lnTo>
                  <a:pt x="707" y="292"/>
                </a:lnTo>
                <a:lnTo>
                  <a:pt x="720" y="292"/>
                </a:lnTo>
                <a:lnTo>
                  <a:pt x="734" y="292"/>
                </a:lnTo>
                <a:lnTo>
                  <a:pt x="747" y="294"/>
                </a:lnTo>
                <a:lnTo>
                  <a:pt x="761" y="293"/>
                </a:lnTo>
                <a:lnTo>
                  <a:pt x="775" y="293"/>
                </a:lnTo>
                <a:lnTo>
                  <a:pt x="788" y="293"/>
                </a:lnTo>
                <a:lnTo>
                  <a:pt x="802" y="296"/>
                </a:lnTo>
                <a:lnTo>
                  <a:pt x="815" y="304"/>
                </a:lnTo>
                <a:lnTo>
                  <a:pt x="829" y="300"/>
                </a:lnTo>
                <a:lnTo>
                  <a:pt x="842" y="301"/>
                </a:lnTo>
                <a:lnTo>
                  <a:pt x="856" y="302"/>
                </a:lnTo>
                <a:lnTo>
                  <a:pt x="870" y="304"/>
                </a:lnTo>
                <a:lnTo>
                  <a:pt x="883" y="305"/>
                </a:lnTo>
                <a:lnTo>
                  <a:pt x="897" y="307"/>
                </a:lnTo>
                <a:lnTo>
                  <a:pt x="910" y="304"/>
                </a:lnTo>
                <a:lnTo>
                  <a:pt x="924" y="307"/>
                </a:lnTo>
                <a:lnTo>
                  <a:pt x="938" y="308"/>
                </a:lnTo>
                <a:lnTo>
                  <a:pt x="951" y="321"/>
                </a:lnTo>
                <a:lnTo>
                  <a:pt x="965" y="323"/>
                </a:lnTo>
                <a:lnTo>
                  <a:pt x="978" y="329"/>
                </a:lnTo>
                <a:lnTo>
                  <a:pt x="992" y="333"/>
                </a:lnTo>
                <a:lnTo>
                  <a:pt x="1006" y="332"/>
                </a:lnTo>
                <a:lnTo>
                  <a:pt x="1019" y="333"/>
                </a:lnTo>
                <a:lnTo>
                  <a:pt x="1033" y="331"/>
                </a:lnTo>
                <a:lnTo>
                  <a:pt x="1046" y="338"/>
                </a:lnTo>
                <a:lnTo>
                  <a:pt x="1060" y="354"/>
                </a:lnTo>
                <a:lnTo>
                  <a:pt x="1074" y="363"/>
                </a:lnTo>
                <a:lnTo>
                  <a:pt x="1087" y="366"/>
                </a:lnTo>
                <a:lnTo>
                  <a:pt x="1101" y="367"/>
                </a:lnTo>
                <a:lnTo>
                  <a:pt x="1114" y="372"/>
                </a:lnTo>
                <a:lnTo>
                  <a:pt x="1128" y="374"/>
                </a:lnTo>
                <a:lnTo>
                  <a:pt x="1142" y="385"/>
                </a:lnTo>
                <a:lnTo>
                  <a:pt x="1155" y="390"/>
                </a:lnTo>
                <a:lnTo>
                  <a:pt x="1169" y="394"/>
                </a:lnTo>
                <a:lnTo>
                  <a:pt x="1182" y="398"/>
                </a:lnTo>
                <a:lnTo>
                  <a:pt x="1196" y="402"/>
                </a:lnTo>
                <a:lnTo>
                  <a:pt x="1210" y="409"/>
                </a:lnTo>
                <a:lnTo>
                  <a:pt x="1223" y="423"/>
                </a:lnTo>
                <a:lnTo>
                  <a:pt x="1237" y="431"/>
                </a:lnTo>
                <a:lnTo>
                  <a:pt x="1250" y="443"/>
                </a:lnTo>
                <a:lnTo>
                  <a:pt x="1264" y="463"/>
                </a:lnTo>
                <a:lnTo>
                  <a:pt x="1278" y="472"/>
                </a:lnTo>
                <a:lnTo>
                  <a:pt x="1291" y="485"/>
                </a:lnTo>
                <a:lnTo>
                  <a:pt x="1305" y="510"/>
                </a:lnTo>
                <a:lnTo>
                  <a:pt x="1318" y="537"/>
                </a:lnTo>
                <a:lnTo>
                  <a:pt x="1332" y="591"/>
                </a:lnTo>
                <a:lnTo>
                  <a:pt x="1346" y="644"/>
                </a:lnTo>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1335087" y="1831975"/>
            <a:ext cx="7459663" cy="3432175"/>
          </a:xfrm>
          <a:custGeom>
            <a:avLst/>
            <a:gdLst>
              <a:gd name="T0" fmla="*/ 13 w 1346"/>
              <a:gd name="T1" fmla="*/ 1 h 619"/>
              <a:gd name="T2" fmla="*/ 40 w 1346"/>
              <a:gd name="T3" fmla="*/ 3 h 619"/>
              <a:gd name="T4" fmla="*/ 68 w 1346"/>
              <a:gd name="T5" fmla="*/ 20 h 619"/>
              <a:gd name="T6" fmla="*/ 95 w 1346"/>
              <a:gd name="T7" fmla="*/ 52 h 619"/>
              <a:gd name="T8" fmla="*/ 122 w 1346"/>
              <a:gd name="T9" fmla="*/ 85 h 619"/>
              <a:gd name="T10" fmla="*/ 149 w 1346"/>
              <a:gd name="T11" fmla="*/ 113 h 619"/>
              <a:gd name="T12" fmla="*/ 176 w 1346"/>
              <a:gd name="T13" fmla="*/ 140 h 619"/>
              <a:gd name="T14" fmla="*/ 204 w 1346"/>
              <a:gd name="T15" fmla="*/ 173 h 619"/>
              <a:gd name="T16" fmla="*/ 231 w 1346"/>
              <a:gd name="T17" fmla="*/ 185 h 619"/>
              <a:gd name="T18" fmla="*/ 258 w 1346"/>
              <a:gd name="T19" fmla="*/ 201 h 619"/>
              <a:gd name="T20" fmla="*/ 285 w 1346"/>
              <a:gd name="T21" fmla="*/ 219 h 619"/>
              <a:gd name="T22" fmla="*/ 312 w 1346"/>
              <a:gd name="T23" fmla="*/ 224 h 619"/>
              <a:gd name="T24" fmla="*/ 339 w 1346"/>
              <a:gd name="T25" fmla="*/ 233 h 619"/>
              <a:gd name="T26" fmla="*/ 367 w 1346"/>
              <a:gd name="T27" fmla="*/ 252 h 619"/>
              <a:gd name="T28" fmla="*/ 394 w 1346"/>
              <a:gd name="T29" fmla="*/ 260 h 619"/>
              <a:gd name="T30" fmla="*/ 421 w 1346"/>
              <a:gd name="T31" fmla="*/ 258 h 619"/>
              <a:gd name="T32" fmla="*/ 448 w 1346"/>
              <a:gd name="T33" fmla="*/ 267 h 619"/>
              <a:gd name="T34" fmla="*/ 475 w 1346"/>
              <a:gd name="T35" fmla="*/ 271 h 619"/>
              <a:gd name="T36" fmla="*/ 503 w 1346"/>
              <a:gd name="T37" fmla="*/ 273 h 619"/>
              <a:gd name="T38" fmla="*/ 530 w 1346"/>
              <a:gd name="T39" fmla="*/ 287 h 619"/>
              <a:gd name="T40" fmla="*/ 557 w 1346"/>
              <a:gd name="T41" fmla="*/ 287 h 619"/>
              <a:gd name="T42" fmla="*/ 584 w 1346"/>
              <a:gd name="T43" fmla="*/ 290 h 619"/>
              <a:gd name="T44" fmla="*/ 611 w 1346"/>
              <a:gd name="T45" fmla="*/ 297 h 619"/>
              <a:gd name="T46" fmla="*/ 639 w 1346"/>
              <a:gd name="T47" fmla="*/ 302 h 619"/>
              <a:gd name="T48" fmla="*/ 666 w 1346"/>
              <a:gd name="T49" fmla="*/ 300 h 619"/>
              <a:gd name="T50" fmla="*/ 693 w 1346"/>
              <a:gd name="T51" fmla="*/ 304 h 619"/>
              <a:gd name="T52" fmla="*/ 720 w 1346"/>
              <a:gd name="T53" fmla="*/ 320 h 619"/>
              <a:gd name="T54" fmla="*/ 747 w 1346"/>
              <a:gd name="T55" fmla="*/ 325 h 619"/>
              <a:gd name="T56" fmla="*/ 775 w 1346"/>
              <a:gd name="T57" fmla="*/ 325 h 619"/>
              <a:gd name="T58" fmla="*/ 802 w 1346"/>
              <a:gd name="T59" fmla="*/ 328 h 619"/>
              <a:gd name="T60" fmla="*/ 829 w 1346"/>
              <a:gd name="T61" fmla="*/ 328 h 619"/>
              <a:gd name="T62" fmla="*/ 856 w 1346"/>
              <a:gd name="T63" fmla="*/ 327 h 619"/>
              <a:gd name="T64" fmla="*/ 883 w 1346"/>
              <a:gd name="T65" fmla="*/ 330 h 619"/>
              <a:gd name="T66" fmla="*/ 910 w 1346"/>
              <a:gd name="T67" fmla="*/ 343 h 619"/>
              <a:gd name="T68" fmla="*/ 938 w 1346"/>
              <a:gd name="T69" fmla="*/ 344 h 619"/>
              <a:gd name="T70" fmla="*/ 965 w 1346"/>
              <a:gd name="T71" fmla="*/ 344 h 619"/>
              <a:gd name="T72" fmla="*/ 992 w 1346"/>
              <a:gd name="T73" fmla="*/ 350 h 619"/>
              <a:gd name="T74" fmla="*/ 1019 w 1346"/>
              <a:gd name="T75" fmla="*/ 351 h 619"/>
              <a:gd name="T76" fmla="*/ 1046 w 1346"/>
              <a:gd name="T77" fmla="*/ 352 h 619"/>
              <a:gd name="T78" fmla="*/ 1074 w 1346"/>
              <a:gd name="T79" fmla="*/ 366 h 619"/>
              <a:gd name="T80" fmla="*/ 1101 w 1346"/>
              <a:gd name="T81" fmla="*/ 373 h 619"/>
              <a:gd name="T82" fmla="*/ 1128 w 1346"/>
              <a:gd name="T83" fmla="*/ 382 h 619"/>
              <a:gd name="T84" fmla="*/ 1155 w 1346"/>
              <a:gd name="T85" fmla="*/ 391 h 619"/>
              <a:gd name="T86" fmla="*/ 1182 w 1346"/>
              <a:gd name="T87" fmla="*/ 393 h 619"/>
              <a:gd name="T88" fmla="*/ 1210 w 1346"/>
              <a:gd name="T89" fmla="*/ 406 h 619"/>
              <a:gd name="T90" fmla="*/ 1237 w 1346"/>
              <a:gd name="T91" fmla="*/ 418 h 619"/>
              <a:gd name="T92" fmla="*/ 1264 w 1346"/>
              <a:gd name="T93" fmla="*/ 435 h 619"/>
              <a:gd name="T94" fmla="*/ 1291 w 1346"/>
              <a:gd name="T95" fmla="*/ 460 h 619"/>
              <a:gd name="T96" fmla="*/ 1318 w 1346"/>
              <a:gd name="T97" fmla="*/ 513 h 619"/>
              <a:gd name="T98" fmla="*/ 1346 w 1346"/>
              <a:gd name="T9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19">
                <a:moveTo>
                  <a:pt x="0" y="5"/>
                </a:moveTo>
                <a:lnTo>
                  <a:pt x="13" y="1"/>
                </a:lnTo>
                <a:lnTo>
                  <a:pt x="27" y="0"/>
                </a:lnTo>
                <a:lnTo>
                  <a:pt x="40" y="3"/>
                </a:lnTo>
                <a:lnTo>
                  <a:pt x="54" y="8"/>
                </a:lnTo>
                <a:lnTo>
                  <a:pt x="68" y="20"/>
                </a:lnTo>
                <a:lnTo>
                  <a:pt x="81" y="37"/>
                </a:lnTo>
                <a:lnTo>
                  <a:pt x="95" y="52"/>
                </a:lnTo>
                <a:lnTo>
                  <a:pt x="108" y="75"/>
                </a:lnTo>
                <a:lnTo>
                  <a:pt x="122" y="85"/>
                </a:lnTo>
                <a:lnTo>
                  <a:pt x="136" y="106"/>
                </a:lnTo>
                <a:lnTo>
                  <a:pt x="149" y="113"/>
                </a:lnTo>
                <a:lnTo>
                  <a:pt x="163" y="121"/>
                </a:lnTo>
                <a:lnTo>
                  <a:pt x="176" y="140"/>
                </a:lnTo>
                <a:lnTo>
                  <a:pt x="190" y="152"/>
                </a:lnTo>
                <a:lnTo>
                  <a:pt x="204" y="173"/>
                </a:lnTo>
                <a:lnTo>
                  <a:pt x="217" y="177"/>
                </a:lnTo>
                <a:lnTo>
                  <a:pt x="231" y="185"/>
                </a:lnTo>
                <a:lnTo>
                  <a:pt x="244" y="191"/>
                </a:lnTo>
                <a:lnTo>
                  <a:pt x="258" y="201"/>
                </a:lnTo>
                <a:lnTo>
                  <a:pt x="271" y="222"/>
                </a:lnTo>
                <a:lnTo>
                  <a:pt x="285" y="219"/>
                </a:lnTo>
                <a:lnTo>
                  <a:pt x="299" y="219"/>
                </a:lnTo>
                <a:lnTo>
                  <a:pt x="312" y="224"/>
                </a:lnTo>
                <a:lnTo>
                  <a:pt x="326" y="227"/>
                </a:lnTo>
                <a:lnTo>
                  <a:pt x="339" y="233"/>
                </a:lnTo>
                <a:lnTo>
                  <a:pt x="353" y="248"/>
                </a:lnTo>
                <a:lnTo>
                  <a:pt x="367" y="252"/>
                </a:lnTo>
                <a:lnTo>
                  <a:pt x="380" y="254"/>
                </a:lnTo>
                <a:lnTo>
                  <a:pt x="394" y="260"/>
                </a:lnTo>
                <a:lnTo>
                  <a:pt x="407" y="257"/>
                </a:lnTo>
                <a:lnTo>
                  <a:pt x="421" y="258"/>
                </a:lnTo>
                <a:lnTo>
                  <a:pt x="435" y="264"/>
                </a:lnTo>
                <a:lnTo>
                  <a:pt x="448" y="267"/>
                </a:lnTo>
                <a:lnTo>
                  <a:pt x="462" y="269"/>
                </a:lnTo>
                <a:lnTo>
                  <a:pt x="475" y="271"/>
                </a:lnTo>
                <a:lnTo>
                  <a:pt x="489" y="271"/>
                </a:lnTo>
                <a:lnTo>
                  <a:pt x="503" y="273"/>
                </a:lnTo>
                <a:lnTo>
                  <a:pt x="516" y="273"/>
                </a:lnTo>
                <a:lnTo>
                  <a:pt x="530" y="287"/>
                </a:lnTo>
                <a:lnTo>
                  <a:pt x="543" y="289"/>
                </a:lnTo>
                <a:lnTo>
                  <a:pt x="557" y="287"/>
                </a:lnTo>
                <a:lnTo>
                  <a:pt x="571" y="288"/>
                </a:lnTo>
                <a:lnTo>
                  <a:pt x="584" y="290"/>
                </a:lnTo>
                <a:lnTo>
                  <a:pt x="598" y="285"/>
                </a:lnTo>
                <a:lnTo>
                  <a:pt x="611" y="297"/>
                </a:lnTo>
                <a:lnTo>
                  <a:pt x="625" y="299"/>
                </a:lnTo>
                <a:lnTo>
                  <a:pt x="639" y="302"/>
                </a:lnTo>
                <a:lnTo>
                  <a:pt x="652" y="298"/>
                </a:lnTo>
                <a:lnTo>
                  <a:pt x="666" y="300"/>
                </a:lnTo>
                <a:lnTo>
                  <a:pt x="679" y="301"/>
                </a:lnTo>
                <a:lnTo>
                  <a:pt x="693" y="304"/>
                </a:lnTo>
                <a:lnTo>
                  <a:pt x="707" y="307"/>
                </a:lnTo>
                <a:lnTo>
                  <a:pt x="720" y="320"/>
                </a:lnTo>
                <a:lnTo>
                  <a:pt x="734" y="321"/>
                </a:lnTo>
                <a:lnTo>
                  <a:pt x="747" y="325"/>
                </a:lnTo>
                <a:lnTo>
                  <a:pt x="761" y="322"/>
                </a:lnTo>
                <a:lnTo>
                  <a:pt x="775" y="325"/>
                </a:lnTo>
                <a:lnTo>
                  <a:pt x="788" y="327"/>
                </a:lnTo>
                <a:lnTo>
                  <a:pt x="802" y="328"/>
                </a:lnTo>
                <a:lnTo>
                  <a:pt x="815" y="328"/>
                </a:lnTo>
                <a:lnTo>
                  <a:pt x="829" y="328"/>
                </a:lnTo>
                <a:lnTo>
                  <a:pt x="842" y="327"/>
                </a:lnTo>
                <a:lnTo>
                  <a:pt x="856" y="327"/>
                </a:lnTo>
                <a:lnTo>
                  <a:pt x="870" y="328"/>
                </a:lnTo>
                <a:lnTo>
                  <a:pt x="883" y="330"/>
                </a:lnTo>
                <a:lnTo>
                  <a:pt x="897" y="335"/>
                </a:lnTo>
                <a:lnTo>
                  <a:pt x="910" y="343"/>
                </a:lnTo>
                <a:lnTo>
                  <a:pt x="924" y="345"/>
                </a:lnTo>
                <a:lnTo>
                  <a:pt x="938" y="344"/>
                </a:lnTo>
                <a:lnTo>
                  <a:pt x="951" y="348"/>
                </a:lnTo>
                <a:lnTo>
                  <a:pt x="965" y="344"/>
                </a:lnTo>
                <a:lnTo>
                  <a:pt x="978" y="348"/>
                </a:lnTo>
                <a:lnTo>
                  <a:pt x="992" y="350"/>
                </a:lnTo>
                <a:lnTo>
                  <a:pt x="1006" y="348"/>
                </a:lnTo>
                <a:lnTo>
                  <a:pt x="1019" y="351"/>
                </a:lnTo>
                <a:lnTo>
                  <a:pt x="1033" y="349"/>
                </a:lnTo>
                <a:lnTo>
                  <a:pt x="1046" y="352"/>
                </a:lnTo>
                <a:lnTo>
                  <a:pt x="1060" y="359"/>
                </a:lnTo>
                <a:lnTo>
                  <a:pt x="1074" y="366"/>
                </a:lnTo>
                <a:lnTo>
                  <a:pt x="1087" y="369"/>
                </a:lnTo>
                <a:lnTo>
                  <a:pt x="1101" y="373"/>
                </a:lnTo>
                <a:lnTo>
                  <a:pt x="1114" y="381"/>
                </a:lnTo>
                <a:lnTo>
                  <a:pt x="1128" y="382"/>
                </a:lnTo>
                <a:lnTo>
                  <a:pt x="1142" y="387"/>
                </a:lnTo>
                <a:lnTo>
                  <a:pt x="1155" y="391"/>
                </a:lnTo>
                <a:lnTo>
                  <a:pt x="1169" y="393"/>
                </a:lnTo>
                <a:lnTo>
                  <a:pt x="1182" y="393"/>
                </a:lnTo>
                <a:lnTo>
                  <a:pt x="1196" y="401"/>
                </a:lnTo>
                <a:lnTo>
                  <a:pt x="1210" y="406"/>
                </a:lnTo>
                <a:lnTo>
                  <a:pt x="1223" y="416"/>
                </a:lnTo>
                <a:lnTo>
                  <a:pt x="1237" y="418"/>
                </a:lnTo>
                <a:lnTo>
                  <a:pt x="1250" y="424"/>
                </a:lnTo>
                <a:lnTo>
                  <a:pt x="1264" y="435"/>
                </a:lnTo>
                <a:lnTo>
                  <a:pt x="1278" y="448"/>
                </a:lnTo>
                <a:lnTo>
                  <a:pt x="1291" y="460"/>
                </a:lnTo>
                <a:lnTo>
                  <a:pt x="1305" y="485"/>
                </a:lnTo>
                <a:lnTo>
                  <a:pt x="1318" y="513"/>
                </a:lnTo>
                <a:lnTo>
                  <a:pt x="1332" y="559"/>
                </a:lnTo>
                <a:lnTo>
                  <a:pt x="1346" y="619"/>
                </a:lnTo>
              </a:path>
            </a:pathLst>
          </a:custGeom>
          <a:noFill/>
          <a:ln w="22225">
            <a:solidFill>
              <a:srgbClr val="6E8E8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p:cNvSpPr>
            <a:spLocks noChangeArrowheads="1"/>
          </p:cNvSpPr>
          <p:nvPr/>
        </p:nvSpPr>
        <p:spPr bwMode="auto">
          <a:xfrm>
            <a:off x="7331075" y="9794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1940</a:t>
            </a:r>
            <a:endParaRPr kumimoji="0" lang="en-US" altLang="en-US" sz="1800" b="1" i="0" u="none" strike="noStrike" cap="none" normalizeH="0" baseline="0">
              <a:ln>
                <a:noFill/>
              </a:ln>
              <a:solidFill>
                <a:schemeClr val="tx1"/>
              </a:solidFill>
              <a:effectLst/>
              <a:latin typeface="Arial" panose="020B0604020202020204" pitchFamily="34" charset="0"/>
            </a:endParaRPr>
          </a:p>
        </p:txBody>
      </p:sp>
      <p:sp>
        <p:nvSpPr>
          <p:cNvPr id="26" name="Rectangle 26"/>
          <p:cNvSpPr>
            <a:spLocks noChangeArrowheads="1"/>
          </p:cNvSpPr>
          <p:nvPr/>
        </p:nvSpPr>
        <p:spPr bwMode="auto">
          <a:xfrm>
            <a:off x="7331075" y="18938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1950</a:t>
            </a:r>
            <a:endParaRPr kumimoji="0" lang="en-US" altLang="en-US" sz="1800" b="1" i="0" u="none" strike="noStrike" cap="none" normalizeH="0" baseline="0">
              <a:ln>
                <a:noFill/>
              </a:ln>
              <a:solidFill>
                <a:schemeClr val="tx1"/>
              </a:solidFill>
              <a:effectLst/>
              <a:latin typeface="Arial" panose="020B0604020202020204" pitchFamily="34" charset="0"/>
            </a:endParaRPr>
          </a:p>
        </p:txBody>
      </p:sp>
      <p:sp>
        <p:nvSpPr>
          <p:cNvPr id="27" name="Rectangle 27"/>
          <p:cNvSpPr>
            <a:spLocks noChangeArrowheads="1"/>
          </p:cNvSpPr>
          <p:nvPr/>
        </p:nvSpPr>
        <p:spPr bwMode="auto">
          <a:xfrm>
            <a:off x="7331075" y="28082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1960</a:t>
            </a:r>
            <a:endParaRPr kumimoji="0" lang="en-US" altLang="en-US" sz="1800" b="1" i="0" u="none" strike="noStrike" cap="none" normalizeH="0" baseline="0">
              <a:ln>
                <a:noFill/>
              </a:ln>
              <a:solidFill>
                <a:schemeClr val="tx1"/>
              </a:solidFill>
              <a:effectLst/>
              <a:latin typeface="Arial" panose="020B0604020202020204" pitchFamily="34" charset="0"/>
            </a:endParaRPr>
          </a:p>
        </p:txBody>
      </p:sp>
      <p:sp>
        <p:nvSpPr>
          <p:cNvPr id="28" name="Rectangle 28"/>
          <p:cNvSpPr>
            <a:spLocks noChangeArrowheads="1"/>
          </p:cNvSpPr>
          <p:nvPr/>
        </p:nvSpPr>
        <p:spPr bwMode="auto">
          <a:xfrm>
            <a:off x="7331075" y="3529013"/>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1970</a:t>
            </a:r>
            <a:endParaRPr kumimoji="0" lang="en-US" altLang="en-US" sz="1800" b="1" i="0" u="none" strike="noStrike" cap="none" normalizeH="0" baseline="0">
              <a:ln>
                <a:noFill/>
              </a:ln>
              <a:solidFill>
                <a:schemeClr val="tx1"/>
              </a:solidFill>
              <a:effectLst/>
              <a:latin typeface="Arial" panose="020B0604020202020204" pitchFamily="34" charset="0"/>
            </a:endParaRPr>
          </a:p>
        </p:txBody>
      </p:sp>
      <p:sp>
        <p:nvSpPr>
          <p:cNvPr id="29" name="Rectangle 29"/>
          <p:cNvSpPr>
            <a:spLocks noChangeArrowheads="1"/>
          </p:cNvSpPr>
          <p:nvPr/>
        </p:nvSpPr>
        <p:spPr bwMode="auto">
          <a:xfrm>
            <a:off x="7331075" y="4060825"/>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1980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0" name="Line 30"/>
          <p:cNvSpPr>
            <a:spLocks noChangeShapeType="1"/>
          </p:cNvSpPr>
          <p:nvPr/>
        </p:nvSpPr>
        <p:spPr bwMode="auto">
          <a:xfrm flipH="1" flipV="1">
            <a:off x="1098550" y="979488"/>
            <a:ext cx="15875" cy="48387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31"/>
          <p:cNvSpPr>
            <a:spLocks noChangeShapeType="1"/>
          </p:cNvSpPr>
          <p:nvPr/>
        </p:nvSpPr>
        <p:spPr bwMode="auto">
          <a:xfrm flipH="1">
            <a:off x="1019175" y="56689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32"/>
          <p:cNvSpPr>
            <a:spLocks noChangeArrowheads="1"/>
          </p:cNvSpPr>
          <p:nvPr/>
        </p:nvSpPr>
        <p:spPr bwMode="auto">
          <a:xfrm>
            <a:off x="847725" y="5551488"/>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Line 33"/>
          <p:cNvSpPr>
            <a:spLocks noChangeShapeType="1"/>
          </p:cNvSpPr>
          <p:nvPr/>
        </p:nvSpPr>
        <p:spPr bwMode="auto">
          <a:xfrm flipH="1">
            <a:off x="1019175" y="47101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p:cNvSpPr>
            <a:spLocks noChangeArrowheads="1"/>
          </p:cNvSpPr>
          <p:nvPr/>
        </p:nvSpPr>
        <p:spPr bwMode="auto">
          <a:xfrm>
            <a:off x="720725" y="458787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Line 35"/>
          <p:cNvSpPr>
            <a:spLocks noChangeShapeType="1"/>
          </p:cNvSpPr>
          <p:nvPr/>
        </p:nvSpPr>
        <p:spPr bwMode="auto">
          <a:xfrm flipH="1">
            <a:off x="1019175" y="37449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6"/>
          <p:cNvSpPr>
            <a:spLocks noChangeArrowheads="1"/>
          </p:cNvSpPr>
          <p:nvPr/>
        </p:nvSpPr>
        <p:spPr bwMode="auto">
          <a:xfrm>
            <a:off x="720725" y="36290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Line 37"/>
          <p:cNvSpPr>
            <a:spLocks noChangeShapeType="1"/>
          </p:cNvSpPr>
          <p:nvPr/>
        </p:nvSpPr>
        <p:spPr bwMode="auto">
          <a:xfrm flipH="1">
            <a:off x="1019175" y="27797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p:cNvSpPr>
            <a:spLocks noChangeArrowheads="1"/>
          </p:cNvSpPr>
          <p:nvPr/>
        </p:nvSpPr>
        <p:spPr bwMode="auto">
          <a:xfrm>
            <a:off x="720725" y="26638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Line 39"/>
          <p:cNvSpPr>
            <a:spLocks noChangeShapeType="1"/>
          </p:cNvSpPr>
          <p:nvPr/>
        </p:nvSpPr>
        <p:spPr bwMode="auto">
          <a:xfrm flipH="1">
            <a:off x="1019175" y="18208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40"/>
          <p:cNvSpPr>
            <a:spLocks noChangeArrowheads="1"/>
          </p:cNvSpPr>
          <p:nvPr/>
        </p:nvSpPr>
        <p:spPr bwMode="auto">
          <a:xfrm>
            <a:off x="720725" y="1700213"/>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Line 41"/>
          <p:cNvSpPr>
            <a:spLocks noChangeShapeType="1"/>
          </p:cNvSpPr>
          <p:nvPr/>
        </p:nvSpPr>
        <p:spPr bwMode="auto">
          <a:xfrm flipH="1">
            <a:off x="1011237" y="979488"/>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2"/>
          <p:cNvSpPr>
            <a:spLocks noChangeArrowheads="1"/>
          </p:cNvSpPr>
          <p:nvPr/>
        </p:nvSpPr>
        <p:spPr bwMode="auto">
          <a:xfrm>
            <a:off x="593725" y="928687"/>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Line 44"/>
          <p:cNvSpPr>
            <a:spLocks noChangeShapeType="1"/>
          </p:cNvSpPr>
          <p:nvPr/>
        </p:nvSpPr>
        <p:spPr bwMode="auto">
          <a:xfrm>
            <a:off x="1114425" y="5818188"/>
            <a:ext cx="78247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5"/>
          <p:cNvSpPr>
            <a:spLocks noChangeShapeType="1"/>
          </p:cNvSpPr>
          <p:nvPr/>
        </p:nvSpPr>
        <p:spPr bwMode="auto">
          <a:xfrm>
            <a:off x="125730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6"/>
          <p:cNvSpPr>
            <a:spLocks noChangeArrowheads="1"/>
          </p:cNvSpPr>
          <p:nvPr/>
        </p:nvSpPr>
        <p:spPr bwMode="auto">
          <a:xfrm>
            <a:off x="1196975" y="5956300"/>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Line 47"/>
          <p:cNvSpPr>
            <a:spLocks noChangeShapeType="1"/>
          </p:cNvSpPr>
          <p:nvPr/>
        </p:nvSpPr>
        <p:spPr bwMode="auto">
          <a:xfrm>
            <a:off x="2765425"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8"/>
          <p:cNvSpPr>
            <a:spLocks noChangeArrowheads="1"/>
          </p:cNvSpPr>
          <p:nvPr/>
        </p:nvSpPr>
        <p:spPr bwMode="auto">
          <a:xfrm>
            <a:off x="26384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Line 49"/>
          <p:cNvSpPr>
            <a:spLocks noChangeShapeType="1"/>
          </p:cNvSpPr>
          <p:nvPr/>
        </p:nvSpPr>
        <p:spPr bwMode="auto">
          <a:xfrm>
            <a:off x="4271962"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50"/>
          <p:cNvSpPr>
            <a:spLocks noChangeArrowheads="1"/>
          </p:cNvSpPr>
          <p:nvPr/>
        </p:nvSpPr>
        <p:spPr bwMode="auto">
          <a:xfrm>
            <a:off x="4144962"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Line 51"/>
          <p:cNvSpPr>
            <a:spLocks noChangeShapeType="1"/>
          </p:cNvSpPr>
          <p:nvPr/>
        </p:nvSpPr>
        <p:spPr bwMode="auto">
          <a:xfrm>
            <a:off x="5780088"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52"/>
          <p:cNvSpPr>
            <a:spLocks noChangeArrowheads="1"/>
          </p:cNvSpPr>
          <p:nvPr/>
        </p:nvSpPr>
        <p:spPr bwMode="auto">
          <a:xfrm>
            <a:off x="5653088"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Line 53"/>
          <p:cNvSpPr>
            <a:spLocks noChangeShapeType="1"/>
          </p:cNvSpPr>
          <p:nvPr/>
        </p:nvSpPr>
        <p:spPr bwMode="auto">
          <a:xfrm>
            <a:off x="7288213"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54"/>
          <p:cNvSpPr>
            <a:spLocks noChangeArrowheads="1"/>
          </p:cNvSpPr>
          <p:nvPr/>
        </p:nvSpPr>
        <p:spPr bwMode="auto">
          <a:xfrm>
            <a:off x="71596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Line 55"/>
          <p:cNvSpPr>
            <a:spLocks noChangeShapeType="1"/>
          </p:cNvSpPr>
          <p:nvPr/>
        </p:nvSpPr>
        <p:spPr bwMode="auto">
          <a:xfrm>
            <a:off x="879475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56"/>
          <p:cNvSpPr>
            <a:spLocks noChangeArrowheads="1"/>
          </p:cNvSpPr>
          <p:nvPr/>
        </p:nvSpPr>
        <p:spPr bwMode="auto">
          <a:xfrm>
            <a:off x="8605838" y="5956300"/>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7"/>
          <p:cNvSpPr>
            <a:spLocks noChangeArrowheads="1"/>
          </p:cNvSpPr>
          <p:nvPr/>
        </p:nvSpPr>
        <p:spPr bwMode="auto">
          <a:xfrm>
            <a:off x="2051050" y="6249988"/>
            <a:ext cx="628967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Parent Income Percentile (conditional on positive income)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8"/>
          <p:cNvSpPr>
            <a:spLocks noChangeArrowheads="1"/>
          </p:cNvSpPr>
          <p:nvPr/>
        </p:nvSpPr>
        <p:spPr bwMode="auto">
          <a:xfrm>
            <a:off x="4981575" y="303213"/>
            <a:ext cx="2381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TextBox 63"/>
          <p:cNvSpPr txBox="1"/>
          <p:nvPr/>
        </p:nvSpPr>
        <p:spPr>
          <a:xfrm>
            <a:off x="152400" y="39470"/>
            <a:ext cx="8915400" cy="1015663"/>
          </a:xfrm>
          <a:prstGeom prst="rect">
            <a:avLst/>
          </a:prstGeom>
          <a:noFill/>
        </p:spPr>
        <p:txBody>
          <a:bodyPr wrap="square" rtlCol="0">
            <a:spAutoFit/>
          </a:bodyPr>
          <a:lstStyle/>
          <a:p>
            <a:pPr algn="ctr" defTabSz="457200" fontAlgn="base">
              <a:spcBef>
                <a:spcPct val="0"/>
              </a:spcBef>
              <a:spcAft>
                <a:spcPct val="0"/>
              </a:spcAft>
            </a:pPr>
            <a:r>
              <a:rPr lang="en-US" sz="3200" dirty="0">
                <a:latin typeface="Calibri" panose="020F0502020204030204" pitchFamily="34" charset="0"/>
                <a:cs typeface="Calibri" panose="020F0502020204030204" pitchFamily="34" charset="0"/>
              </a:rPr>
              <a:t>Percent of Children Earning More than their Parents</a:t>
            </a:r>
          </a:p>
          <a:p>
            <a:pPr algn="ctr" defTabSz="457200" fontAlgn="base">
              <a:spcBef>
                <a:spcPct val="0"/>
              </a:spcBef>
              <a:spcAft>
                <a:spcPct val="0"/>
              </a:spcAft>
            </a:pPr>
            <a:r>
              <a:rPr lang="en-US" sz="2800" dirty="0">
                <a:solidFill>
                  <a:schemeClr val="bg2">
                    <a:lumMod val="25000"/>
                  </a:schemeClr>
                </a:solidFill>
                <a:latin typeface="Calibri" panose="020F0502020204030204" pitchFamily="34" charset="0"/>
                <a:cs typeface="Calibri" panose="020F0502020204030204" pitchFamily="34" charset="0"/>
              </a:rPr>
              <a:t>By Parent Income Percentile</a:t>
            </a:r>
          </a:p>
        </p:txBody>
      </p:sp>
      <p:sp>
        <p:nvSpPr>
          <p:cNvPr id="59" name="Rectangle 9109"/>
          <p:cNvSpPr>
            <a:spLocks noChangeArrowheads="1"/>
          </p:cNvSpPr>
          <p:nvPr/>
        </p:nvSpPr>
        <p:spPr bwMode="auto">
          <a:xfrm rot="16200000">
            <a:off x="-1993252" y="3277153"/>
            <a:ext cx="4872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Pct. of Children Earning more </a:t>
            </a:r>
            <a:r>
              <a:rPr kumimoji="0" lang="en-US" altLang="en-US" sz="1600" b="0" i="0" u="none" strike="noStrike" cap="none" normalizeH="0" baseline="0" dirty="0">
                <a:ln>
                  <a:noFill/>
                </a:ln>
                <a:solidFill>
                  <a:srgbClr val="000000"/>
                </a:solidFill>
                <a:effectLst/>
                <a:latin typeface="Arial" panose="020B0604020202020204" pitchFamily="34" charset="0"/>
              </a:rPr>
              <a:t>than</a:t>
            </a:r>
            <a:r>
              <a:rPr kumimoji="0" lang="en-US" altLang="en-US" sz="1800" b="0" i="0" u="none" strike="noStrike" cap="none" normalizeH="0" baseline="0" dirty="0">
                <a:ln>
                  <a:noFill/>
                </a:ln>
                <a:solidFill>
                  <a:srgbClr val="000000"/>
                </a:solidFill>
                <a:effectLst/>
                <a:latin typeface="Arial" panose="020B0604020202020204" pitchFamily="34" charset="0"/>
              </a:rPr>
              <a:t> their Parents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p:cNvSpPr txBox="1"/>
          <p:nvPr/>
        </p:nvSpPr>
        <p:spPr>
          <a:xfrm>
            <a:off x="498960" y="6517451"/>
            <a:ext cx="1672253"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Source: Opportunity Insights</a:t>
            </a:r>
            <a:endParaRPr lang="en-US" sz="1000" dirty="0">
              <a:latin typeface="Calibri" panose="020F0502020204030204" pitchFamily="34" charset="0"/>
              <a:cs typeface="Calibri" panose="020F0502020204030204" pitchFamily="34" charset="0"/>
            </a:endParaRPr>
          </a:p>
        </p:txBody>
      </p:sp>
      <p:sp>
        <p:nvSpPr>
          <p:cNvPr id="61"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17</a:t>
            </a:r>
            <a:endParaRPr lang="en-US" dirty="0">
              <a:solidFill>
                <a:schemeClr val="tx1"/>
              </a:solidFill>
            </a:endParaRPr>
          </a:p>
        </p:txBody>
      </p:sp>
    </p:spTree>
    <p:extLst>
      <p:ext uri="{BB962C8B-B14F-4D97-AF65-F5344CB8AC3E}">
        <p14:creationId xmlns:p14="http://schemas.microsoft.com/office/powerpoint/2010/main" val="1145132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 t="20247" r="35422" b="26608"/>
          <a:stretch/>
        </p:blipFill>
        <p:spPr bwMode="auto">
          <a:xfrm>
            <a:off x="114294" y="1447800"/>
            <a:ext cx="8863693" cy="4765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294" y="228600"/>
            <a:ext cx="8921032" cy="110799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The Geography of Upward Mobility</a:t>
            </a:r>
            <a:br>
              <a:rPr lang="en-US" sz="4000" dirty="0" smtClean="0">
                <a:latin typeface="Calibri" panose="020F0502020204030204" pitchFamily="34" charset="0"/>
                <a:cs typeface="Calibri" panose="020F0502020204030204" pitchFamily="34" charset="0"/>
              </a:rPr>
            </a:br>
            <a:r>
              <a:rPr lang="en-US" sz="2600" dirty="0" smtClean="0">
                <a:solidFill>
                  <a:schemeClr val="tx1">
                    <a:lumMod val="65000"/>
                    <a:lumOff val="35000"/>
                  </a:schemeClr>
                </a:solidFill>
                <a:latin typeface="Calibri" panose="020F0502020204030204" pitchFamily="34" charset="0"/>
                <a:cs typeface="Calibri" panose="020F0502020204030204" pitchFamily="34" charset="0"/>
              </a:rPr>
              <a:t>Chances of Reaching the Top Fifth Starting from the Bottom Fifth</a:t>
            </a:r>
            <a:endParaRPr lang="en-US" sz="2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3400" y="6491643"/>
            <a:ext cx="1394934"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Source: Urban Institute</a:t>
            </a:r>
            <a:endParaRPr lang="en-US" sz="1000" dirty="0">
              <a:latin typeface="Calibri" panose="020F0502020204030204" pitchFamily="34" charset="0"/>
              <a:cs typeface="Calibri" panose="020F0502020204030204" pitchFamily="34" charset="0"/>
            </a:endParaRPr>
          </a:p>
        </p:txBody>
      </p: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18</a:t>
            </a:r>
            <a:endParaRPr lang="en-US" dirty="0">
              <a:solidFill>
                <a:schemeClr val="tx1"/>
              </a:solidFill>
            </a:endParaRPr>
          </a:p>
        </p:txBody>
      </p:sp>
    </p:spTree>
    <p:extLst>
      <p:ext uri="{BB962C8B-B14F-4D97-AF65-F5344CB8AC3E}">
        <p14:creationId xmlns:p14="http://schemas.microsoft.com/office/powerpoint/2010/main" val="1920130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lc="http://schemas.openxmlformats.org/drawingml/2006/lockedCanvas" xmlns:arto="http://schemas.microsoft.com/office/word/2006/arto"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5="http://schemas.microsoft.com/office/word/2012/wordml" xmlns:w16cid="http://schemas.microsoft.com/office/word/2016/wordml/cid"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8AC5ABD-510D-45C4-8169-7EE19C6920D7}"/>
              </a:ext>
            </a:extLst>
          </p:cNvPr>
          <p:cNvGraphicFramePr/>
          <p:nvPr>
            <p:extLst>
              <p:ext uri="{D42A27DB-BD31-4B8C-83A1-F6EECF244321}">
                <p14:modId xmlns:p14="http://schemas.microsoft.com/office/powerpoint/2010/main" val="1621464951"/>
              </p:ext>
            </p:extLst>
          </p:nvPr>
        </p:nvGraphicFramePr>
        <p:xfrm>
          <a:off x="228600" y="2257074"/>
          <a:ext cx="8686800" cy="406752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52400" y="933635"/>
            <a:ext cx="8839200" cy="1323439"/>
          </a:xfrm>
          <a:prstGeom prst="rect">
            <a:avLst/>
          </a:prstGeom>
        </p:spPr>
        <p:txBody>
          <a:bodyPr wrap="square">
            <a:spAutoFit/>
          </a:bodyPr>
          <a:lstStyle/>
          <a:p>
            <a:pPr algn="ctr"/>
            <a:r>
              <a:rPr lang="en-US" sz="2800" dirty="0" smtClean="0">
                <a:latin typeface="Calibri" panose="020F0502020204030204" pitchFamily="34" charset="0"/>
                <a:cs typeface="Calibri" panose="020F0502020204030204" pitchFamily="34" charset="0"/>
              </a:rPr>
              <a:t>High School Education, Bachelor’s Degree or Higher </a:t>
            </a:r>
          </a:p>
          <a:p>
            <a:pPr algn="ctr"/>
            <a:r>
              <a:rPr lang="en-US" sz="2800" dirty="0" smtClean="0">
                <a:latin typeface="Calibri" panose="020F0502020204030204" pitchFamily="34" charset="0"/>
                <a:cs typeface="Calibri" panose="020F0502020204030204" pitchFamily="34" charset="0"/>
              </a:rPr>
              <a:t>by Race and Ethnicity</a:t>
            </a: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2400" dirty="0" smtClean="0">
                <a:solidFill>
                  <a:schemeClr val="tx1">
                    <a:lumMod val="65000"/>
                    <a:lumOff val="35000"/>
                  </a:schemeClr>
                </a:solidFill>
                <a:latin typeface="Calibri" panose="020F0502020204030204" pitchFamily="34" charset="0"/>
                <a:cs typeface="Calibri" panose="020F0502020204030204" pitchFamily="34" charset="0"/>
              </a:rPr>
              <a:t>Davidson </a:t>
            </a:r>
            <a:r>
              <a:rPr lang="en-US" sz="2400" dirty="0">
                <a:solidFill>
                  <a:schemeClr val="tx1">
                    <a:lumMod val="65000"/>
                    <a:lumOff val="35000"/>
                  </a:schemeClr>
                </a:solidFill>
                <a:latin typeface="Calibri" panose="020F0502020204030204" pitchFamily="34" charset="0"/>
                <a:cs typeface="Calibri" panose="020F0502020204030204" pitchFamily="34" charset="0"/>
              </a:rPr>
              <a:t>County, 2017</a:t>
            </a:r>
          </a:p>
        </p:txBody>
      </p:sp>
      <p:sp>
        <p:nvSpPr>
          <p:cNvPr id="4" name="Oval 3"/>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erlin Sans FB" panose="020E0602020502020306" pitchFamily="34" charset="0"/>
              </a:rPr>
              <a:t>CNE</a:t>
            </a:r>
          </a:p>
        </p:txBody>
      </p:sp>
      <p:sp>
        <p:nvSpPr>
          <p:cNvPr id="5" name="TextBox 4"/>
          <p:cNvSpPr txBox="1"/>
          <p:nvPr/>
        </p:nvSpPr>
        <p:spPr>
          <a:xfrm>
            <a:off x="212448" y="152400"/>
            <a:ext cx="6035307"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Education disparities matter</a:t>
            </a:r>
            <a:endParaRPr lang="en-US" sz="4000" dirty="0">
              <a:latin typeface="Calibri" panose="020F0502020204030204" pitchFamily="34" charset="0"/>
              <a:cs typeface="Calibri" panose="020F0502020204030204" pitchFamily="34" charset="0"/>
            </a:endParaRPr>
          </a:p>
        </p:txBody>
      </p:sp>
      <p:cxnSp>
        <p:nvCxnSpPr>
          <p:cNvPr id="7" name="Straight Connector 6"/>
          <p:cNvCxnSpPr/>
          <p:nvPr/>
        </p:nvCxnSpPr>
        <p:spPr>
          <a:xfrm>
            <a:off x="247959" y="841051"/>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19</a:t>
            </a:r>
            <a:endParaRPr lang="en-US" dirty="0">
              <a:solidFill>
                <a:schemeClr val="tx1"/>
              </a:solidFill>
            </a:endParaRPr>
          </a:p>
        </p:txBody>
      </p:sp>
    </p:spTree>
    <p:extLst>
      <p:ext uri="{BB962C8B-B14F-4D97-AF65-F5344CB8AC3E}">
        <p14:creationId xmlns:p14="http://schemas.microsoft.com/office/powerpoint/2010/main" val="42268112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472" y="228600"/>
            <a:ext cx="8763938"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Education (</a:t>
            </a:r>
            <a:r>
              <a:rPr lang="en-US" sz="4000" dirty="0" smtClean="0">
                <a:solidFill>
                  <a:srgbClr val="C00000"/>
                </a:solidFill>
                <a:latin typeface="Calibri" panose="020F0502020204030204" pitchFamily="34" charset="0"/>
                <a:cs typeface="Calibri" panose="020F0502020204030204" pitchFamily="34" charset="0"/>
              </a:rPr>
              <a:t>alone</a:t>
            </a:r>
            <a:r>
              <a:rPr lang="en-US" sz="4000" dirty="0" smtClean="0">
                <a:latin typeface="Calibri" panose="020F0502020204030204" pitchFamily="34" charset="0"/>
                <a:cs typeface="Calibri" panose="020F0502020204030204" pitchFamily="34" charset="0"/>
              </a:rPr>
              <a:t>) will not reduce poverty</a:t>
            </a:r>
            <a:endParaRPr lang="en-US" sz="4000" dirty="0">
              <a:latin typeface="Calibri" panose="020F0502020204030204" pitchFamily="34" charset="0"/>
              <a:cs typeface="Calibri" panose="020F0502020204030204" pitchFamily="34" charset="0"/>
            </a:endParaRPr>
          </a:p>
        </p:txBody>
      </p:sp>
      <p:sp>
        <p:nvSpPr>
          <p:cNvPr id="3" name="TextBox 2"/>
          <p:cNvSpPr txBox="1"/>
          <p:nvPr/>
        </p:nvSpPr>
        <p:spPr>
          <a:xfrm>
            <a:off x="897946" y="990600"/>
            <a:ext cx="6793205" cy="523220"/>
          </a:xfrm>
          <a:prstGeom prst="rect">
            <a:avLst/>
          </a:prstGeom>
          <a:noFill/>
        </p:spPr>
        <p:txBody>
          <a:bodyPr wrap="none" rtlCol="0">
            <a:spAutoFit/>
          </a:bodyPr>
          <a:lstStyle/>
          <a:p>
            <a:pPr algn="ctr"/>
            <a:r>
              <a:rPr lang="en-US" sz="2800" dirty="0" smtClean="0">
                <a:latin typeface="Calibri" panose="020F0502020204030204" pitchFamily="34" charset="0"/>
                <a:cs typeface="Calibri" panose="020F0502020204030204" pitchFamily="34" charset="0"/>
              </a:rPr>
              <a:t>Poverty Rate of Adults Age 25+ by Education</a:t>
            </a:r>
          </a:p>
        </p:txBody>
      </p:sp>
      <p:sp>
        <p:nvSpPr>
          <p:cNvPr id="5" name="Rectangle 4"/>
          <p:cNvSpPr/>
          <p:nvPr/>
        </p:nvSpPr>
        <p:spPr>
          <a:xfrm>
            <a:off x="381000" y="6518006"/>
            <a:ext cx="2992515" cy="246221"/>
          </a:xfrm>
          <a:prstGeom prst="rect">
            <a:avLst/>
          </a:prstGeom>
        </p:spPr>
        <p:txBody>
          <a:bodyPr wrap="square">
            <a:spAutoFit/>
          </a:bodyPr>
          <a:lstStyle/>
          <a:p>
            <a:r>
              <a:rPr lang="en-US" sz="1000" dirty="0">
                <a:latin typeface="Calibri" panose="020F0502020204030204" pitchFamily="34" charset="0"/>
                <a:cs typeface="Calibri" panose="020F0502020204030204" pitchFamily="34" charset="0"/>
              </a:rPr>
              <a:t>Source: </a:t>
            </a:r>
            <a:r>
              <a:rPr lang="en-US" sz="1000" dirty="0" smtClean="0">
                <a:latin typeface="Calibri" panose="020F0502020204030204" pitchFamily="34" charset="0"/>
                <a:cs typeface="Calibri" panose="020F0502020204030204" pitchFamily="34" charset="0"/>
              </a:rPr>
              <a:t>US Department of Health and Human Services</a:t>
            </a:r>
            <a:endParaRPr lang="en-US" sz="1000" dirty="0">
              <a:latin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42" t="26201" r="26165" b="2337"/>
          <a:stretch/>
        </p:blipFill>
        <p:spPr bwMode="auto">
          <a:xfrm>
            <a:off x="827232" y="1474656"/>
            <a:ext cx="7249967" cy="5032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381000" y="936486"/>
            <a:ext cx="83058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20</a:t>
            </a:r>
            <a:endParaRPr lang="en-US" dirty="0">
              <a:solidFill>
                <a:schemeClr val="tx1"/>
              </a:solidFill>
            </a:endParaRPr>
          </a:p>
        </p:txBody>
      </p:sp>
    </p:spTree>
    <p:extLst>
      <p:ext uri="{BB962C8B-B14F-4D97-AF65-F5344CB8AC3E}">
        <p14:creationId xmlns:p14="http://schemas.microsoft.com/office/powerpoint/2010/main" val="1411019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9100" y="1524000"/>
            <a:ext cx="8229600" cy="1470025"/>
          </a:xfrm>
        </p:spPr>
        <p:txBody>
          <a:bodyPr>
            <a:normAutofit/>
          </a:bodyPr>
          <a:lstStyle/>
          <a:p>
            <a:r>
              <a:rPr lang="en-US" sz="6000" dirty="0" smtClean="0">
                <a:solidFill>
                  <a:schemeClr val="bg1"/>
                </a:solidFill>
                <a:latin typeface="Calibri" panose="020F0502020204030204" pitchFamily="34" charset="0"/>
                <a:cs typeface="Calibri" panose="020F0502020204030204" pitchFamily="34" charset="0"/>
              </a:rPr>
              <a:t>Welcome</a:t>
            </a:r>
            <a:endParaRPr lang="en-US" sz="6000"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179032" y="4866382"/>
            <a:ext cx="7092070" cy="1077218"/>
          </a:xfrm>
          <a:prstGeom prst="rect">
            <a:avLst/>
          </a:prstGeom>
          <a:noFill/>
        </p:spPr>
        <p:txBody>
          <a:bodyPr wrap="none" rtlCol="0">
            <a:spAutoFit/>
          </a:bodyPr>
          <a:lstStyle/>
          <a:p>
            <a:r>
              <a:rPr lang="en-US" sz="3600" dirty="0" smtClean="0">
                <a:latin typeface="Calibri" panose="020F0502020204030204" pitchFamily="34" charset="0"/>
                <a:cs typeface="Calibri" panose="020F0502020204030204" pitchFamily="34" charset="0"/>
              </a:rPr>
              <a:t>Renee Pratt</a:t>
            </a:r>
            <a:br>
              <a:rPr lang="en-US" sz="36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Executive Director, Metropolitan Social Services</a:t>
            </a:r>
            <a:endParaRPr lang="en-US" sz="2800" dirty="0">
              <a:latin typeface="Calibri" panose="020F0502020204030204" pitchFamily="34" charset="0"/>
              <a:cs typeface="Calibri" panose="020F0502020204030204" pitchFamily="34" charset="0"/>
            </a:endParaRPr>
          </a:p>
        </p:txBody>
      </p:sp>
      <p:cxnSp>
        <p:nvCxnSpPr>
          <p:cNvPr id="6" name="Straight Connector 5"/>
          <p:cNvCxnSpPr/>
          <p:nvPr/>
        </p:nvCxnSpPr>
        <p:spPr>
          <a:xfrm>
            <a:off x="304800" y="5943600"/>
            <a:ext cx="8458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294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15175"/>
            <a:ext cx="8229600" cy="707886"/>
          </a:xfrm>
          <a:prstGeom prst="rect">
            <a:avLst/>
          </a:prstGeom>
          <a:noFill/>
        </p:spPr>
        <p:txBody>
          <a:bodyPr wrap="square" rtlCol="0">
            <a:spAutoFit/>
          </a:bodyPr>
          <a:lstStyle/>
          <a:p>
            <a:pPr algn="ctr"/>
            <a:r>
              <a:rPr lang="en-US" sz="4000" dirty="0" smtClean="0">
                <a:latin typeface="Calibri" panose="020F0502020204030204" pitchFamily="34" charset="0"/>
                <a:cs typeface="Calibri" panose="020F0502020204030204" pitchFamily="34" charset="0"/>
              </a:rPr>
              <a:t>Jobs (</a:t>
            </a:r>
            <a:r>
              <a:rPr lang="en-US" sz="4000" dirty="0" smtClean="0">
                <a:solidFill>
                  <a:srgbClr val="C00000"/>
                </a:solidFill>
                <a:latin typeface="Calibri" panose="020F0502020204030204" pitchFamily="34" charset="0"/>
                <a:cs typeface="Calibri" panose="020F0502020204030204" pitchFamily="34" charset="0"/>
              </a:rPr>
              <a:t>alone</a:t>
            </a:r>
            <a:r>
              <a:rPr lang="en-US" sz="4000" dirty="0" smtClean="0">
                <a:latin typeface="Calibri" panose="020F0502020204030204" pitchFamily="34" charset="0"/>
                <a:cs typeface="Calibri" panose="020F0502020204030204" pitchFamily="34" charset="0"/>
              </a:rPr>
              <a:t>) will not reduce poverty</a:t>
            </a:r>
            <a:endParaRPr lang="en-US" sz="4000" dirty="0">
              <a:latin typeface="Calibri" panose="020F0502020204030204" pitchFamily="34" charset="0"/>
              <a:cs typeface="Calibri" panose="020F050202020403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59" t="21647" r="57767" b="28760"/>
          <a:stretch/>
        </p:blipFill>
        <p:spPr bwMode="auto">
          <a:xfrm>
            <a:off x="1828800" y="1151832"/>
            <a:ext cx="5838222" cy="5308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762000" y="923061"/>
            <a:ext cx="745365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21</a:t>
            </a:r>
            <a:endParaRPr lang="en-US" dirty="0">
              <a:solidFill>
                <a:schemeClr val="tx1"/>
              </a:solidFill>
            </a:endParaRPr>
          </a:p>
        </p:txBody>
      </p:sp>
      <p:sp>
        <p:nvSpPr>
          <p:cNvPr id="4" name="TextBox 3"/>
          <p:cNvSpPr txBox="1"/>
          <p:nvPr/>
        </p:nvSpPr>
        <p:spPr>
          <a:xfrm>
            <a:off x="82994" y="3130118"/>
            <a:ext cx="1702582" cy="646331"/>
          </a:xfrm>
          <a:prstGeom prst="rect">
            <a:avLst/>
          </a:prstGeom>
          <a:noFill/>
        </p:spPr>
        <p:txBody>
          <a:bodyPr wrap="none" rtlCol="0">
            <a:spAutoFit/>
          </a:bodyPr>
          <a:lstStyle/>
          <a:p>
            <a:pPr algn="ctr"/>
            <a:r>
              <a:rPr lang="en-US" dirty="0" smtClean="0">
                <a:solidFill>
                  <a:schemeClr val="accent3">
                    <a:lumMod val="75000"/>
                  </a:schemeClr>
                </a:solidFill>
                <a:latin typeface="Calibri" panose="020F0502020204030204" pitchFamily="34" charset="0"/>
                <a:cs typeface="Calibri" panose="020F0502020204030204" pitchFamily="34" charset="0"/>
              </a:rPr>
              <a:t>Unemployment </a:t>
            </a:r>
            <a:br>
              <a:rPr lang="en-US" dirty="0" smtClean="0">
                <a:solidFill>
                  <a:schemeClr val="accent3">
                    <a:lumMod val="75000"/>
                  </a:schemeClr>
                </a:solidFill>
                <a:latin typeface="Calibri" panose="020F0502020204030204" pitchFamily="34" charset="0"/>
                <a:cs typeface="Calibri" panose="020F0502020204030204" pitchFamily="34" charset="0"/>
              </a:rPr>
            </a:br>
            <a:r>
              <a:rPr lang="en-US" dirty="0" smtClean="0">
                <a:solidFill>
                  <a:schemeClr val="accent3">
                    <a:lumMod val="75000"/>
                  </a:schemeClr>
                </a:solidFill>
                <a:latin typeface="Calibri" panose="020F0502020204030204" pitchFamily="34" charset="0"/>
                <a:cs typeface="Calibri" panose="020F0502020204030204" pitchFamily="34" charset="0"/>
              </a:rPr>
              <a:t>Rate</a:t>
            </a:r>
            <a:endParaRPr lang="en-US" dirty="0">
              <a:solidFill>
                <a:schemeClr val="accent3">
                  <a:lumMod val="7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7767730" y="3147367"/>
            <a:ext cx="1128322" cy="646331"/>
          </a:xfrm>
          <a:prstGeom prst="rect">
            <a:avLst/>
          </a:prstGeom>
          <a:noFill/>
        </p:spPr>
        <p:txBody>
          <a:bodyPr wrap="none" rtlCol="0">
            <a:spAutoFit/>
          </a:bodyPr>
          <a:lstStyle/>
          <a:p>
            <a:pPr algn="ctr"/>
            <a:r>
              <a:rPr lang="en-US" dirty="0" smtClean="0">
                <a:solidFill>
                  <a:schemeClr val="accent2">
                    <a:lumMod val="75000"/>
                  </a:schemeClr>
                </a:solidFill>
                <a:latin typeface="Calibri" panose="020F0502020204030204" pitchFamily="34" charset="0"/>
                <a:cs typeface="Calibri" panose="020F0502020204030204" pitchFamily="34" charset="0"/>
              </a:rPr>
              <a:t>Percent in</a:t>
            </a:r>
          </a:p>
          <a:p>
            <a:pPr algn="ctr"/>
            <a:r>
              <a:rPr lang="en-US" dirty="0" smtClean="0">
                <a:solidFill>
                  <a:schemeClr val="accent2">
                    <a:lumMod val="75000"/>
                  </a:schemeClr>
                </a:solidFill>
                <a:latin typeface="Calibri" panose="020F0502020204030204" pitchFamily="34" charset="0"/>
                <a:cs typeface="Calibri" panose="020F0502020204030204" pitchFamily="34" charset="0"/>
              </a:rPr>
              <a:t>Poverty</a:t>
            </a:r>
            <a:endParaRPr lang="en-US"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533400" y="6553200"/>
            <a:ext cx="5599610"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Source: Jobs, joblessness, and the new American poverty.  </a:t>
            </a:r>
            <a:r>
              <a:rPr lang="en-US" sz="1000" i="1" dirty="0" smtClean="0">
                <a:latin typeface="Calibri" panose="020F0502020204030204" pitchFamily="34" charset="0"/>
                <a:cs typeface="Calibri" panose="020F0502020204030204" pitchFamily="34" charset="0"/>
              </a:rPr>
              <a:t>Pathways</a:t>
            </a:r>
            <a:r>
              <a:rPr lang="en-US" sz="1000" dirty="0" smtClean="0">
                <a:latin typeface="Calibri" panose="020F0502020204030204" pitchFamily="34" charset="0"/>
                <a:cs typeface="Calibri" panose="020F0502020204030204" pitchFamily="34" charset="0"/>
              </a:rPr>
              <a:t>, Stanford University, Summer 2014</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39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1000" y="1524000"/>
            <a:ext cx="8229600" cy="1470025"/>
          </a:xfrm>
        </p:spPr>
        <p:txBody>
          <a:bodyPr>
            <a:normAutofit/>
          </a:bodyPr>
          <a:lstStyle/>
          <a:p>
            <a:r>
              <a:rPr lang="en-US" sz="5400" dirty="0" smtClean="0">
                <a:latin typeface="Calibri" panose="020F0502020204030204" pitchFamily="34" charset="0"/>
                <a:cs typeface="Calibri" panose="020F0502020204030204" pitchFamily="34" charset="0"/>
              </a:rPr>
              <a:t>Looking Forward</a:t>
            </a:r>
            <a:endParaRPr lang="en-US" sz="5400" dirty="0">
              <a:latin typeface="Calibri" panose="020F0502020204030204" pitchFamily="34" charset="0"/>
              <a:cs typeface="Calibri" panose="020F0502020204030204" pitchFamily="34" charset="0"/>
            </a:endParaRPr>
          </a:p>
        </p:txBody>
      </p:sp>
      <p:sp>
        <p:nvSpPr>
          <p:cNvPr id="5" name="Slide Number Placeholder 3"/>
          <p:cNvSpPr txBox="1">
            <a:spLocks/>
          </p:cNvSpPr>
          <p:nvPr/>
        </p:nvSpPr>
        <p:spPr>
          <a:xfrm>
            <a:off x="146304" y="6400800"/>
            <a:ext cx="234696" cy="2667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22</a:t>
            </a:r>
            <a:endParaRPr lang="en-US" dirty="0">
              <a:solidFill>
                <a:schemeClr val="tx1"/>
              </a:solidFill>
            </a:endParaRPr>
          </a:p>
        </p:txBody>
      </p:sp>
    </p:spTree>
    <p:extLst>
      <p:ext uri="{BB962C8B-B14F-4D97-AF65-F5344CB8AC3E}">
        <p14:creationId xmlns:p14="http://schemas.microsoft.com/office/powerpoint/2010/main" val="3116699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970" y="1524000"/>
            <a:ext cx="5837713" cy="4347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95" t="15375" r="6793" b="7328"/>
          <a:stretch/>
        </p:blipFill>
        <p:spPr bwMode="auto">
          <a:xfrm>
            <a:off x="150815" y="1523999"/>
            <a:ext cx="5808025" cy="4323621"/>
          </a:xfrm>
          <a:prstGeom prst="rect">
            <a:avLst/>
          </a:prstGeom>
          <a:noFill/>
          <a:ln>
            <a:noFill/>
          </a:ln>
          <a:effectLst>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0815" y="291921"/>
            <a:ext cx="7540077" cy="769441"/>
          </a:xfrm>
          <a:prstGeom prst="rect">
            <a:avLst/>
          </a:prstGeom>
          <a:noFill/>
        </p:spPr>
        <p:txBody>
          <a:bodyPr wrap="none" rtlCol="0">
            <a:spAutoFit/>
          </a:bodyPr>
          <a:lstStyle/>
          <a:p>
            <a:r>
              <a:rPr lang="en-US" sz="4400" dirty="0" smtClean="0">
                <a:latin typeface="Calibri" panose="020F0502020204030204" pitchFamily="34" charset="0"/>
                <a:cs typeface="Calibri" panose="020F0502020204030204" pitchFamily="34" charset="0"/>
              </a:rPr>
              <a:t>US Population – Past and Future</a:t>
            </a:r>
            <a:endParaRPr lang="en-US" sz="4400" dirty="0">
              <a:latin typeface="Calibri" panose="020F0502020204030204" pitchFamily="34" charset="0"/>
              <a:cs typeface="Calibri" panose="020F0502020204030204" pitchFamily="34" charset="0"/>
            </a:endParaRPr>
          </a:p>
        </p:txBody>
      </p:sp>
      <p:sp>
        <p:nvSpPr>
          <p:cNvPr id="4" name="TextBox 3"/>
          <p:cNvSpPr txBox="1"/>
          <p:nvPr/>
        </p:nvSpPr>
        <p:spPr>
          <a:xfrm>
            <a:off x="6096000" y="1343127"/>
            <a:ext cx="2818016" cy="4708981"/>
          </a:xfrm>
          <a:prstGeom prst="rect">
            <a:avLst/>
          </a:prstGeom>
          <a:noFill/>
        </p:spPr>
        <p:txBody>
          <a:bodyPr wrap="none" rtlCol="0">
            <a:spAutoFit/>
          </a:bodyPr>
          <a:lstStyle/>
          <a:p>
            <a:r>
              <a:rPr lang="en-US" sz="3000" b="1" dirty="0" smtClean="0">
                <a:latin typeface="Calibri" panose="020F0502020204030204" pitchFamily="34" charset="0"/>
                <a:cs typeface="Calibri" panose="020F0502020204030204" pitchFamily="34" charset="0"/>
              </a:rPr>
              <a:t>Today</a:t>
            </a:r>
          </a:p>
          <a:p>
            <a:r>
              <a:rPr lang="en-US" sz="3000" i="1" dirty="0" smtClean="0">
                <a:latin typeface="Calibri" panose="020F0502020204030204" pitchFamily="34" charset="0"/>
                <a:cs typeface="Calibri" panose="020F0502020204030204" pitchFamily="34" charset="0"/>
              </a:rPr>
              <a:t>Age 60 and over</a:t>
            </a:r>
          </a:p>
          <a:p>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r>
              <a:rPr lang="en-US" sz="3000" b="1" dirty="0" smtClean="0">
                <a:solidFill>
                  <a:srgbClr val="408E8C"/>
                </a:solidFill>
                <a:latin typeface="Calibri" panose="020F0502020204030204" pitchFamily="34" charset="0"/>
                <a:cs typeface="Calibri" panose="020F0502020204030204" pitchFamily="34" charset="0"/>
              </a:rPr>
              <a:t>6.7 million </a:t>
            </a:r>
            <a:r>
              <a:rPr lang="en-US" sz="3000" dirty="0" smtClean="0">
                <a:solidFill>
                  <a:srgbClr val="408E8C"/>
                </a:solidFill>
                <a:latin typeface="Calibri" panose="020F0502020204030204" pitchFamily="34" charset="0"/>
                <a:cs typeface="Calibri" panose="020F0502020204030204" pitchFamily="34" charset="0"/>
              </a:rPr>
              <a:t/>
            </a:r>
            <a:br>
              <a:rPr lang="en-US" sz="3000" dirty="0" smtClean="0">
                <a:solidFill>
                  <a:srgbClr val="408E8C"/>
                </a:solidFill>
                <a:latin typeface="Calibri" panose="020F0502020204030204" pitchFamily="34" charset="0"/>
                <a:cs typeface="Calibri" panose="020F0502020204030204" pitchFamily="34" charset="0"/>
              </a:rPr>
            </a:br>
            <a:r>
              <a:rPr lang="en-US" sz="3000" dirty="0" smtClean="0">
                <a:solidFill>
                  <a:srgbClr val="408E8C"/>
                </a:solidFill>
                <a:latin typeface="Calibri" panose="020F0502020204030204" pitchFamily="34" charset="0"/>
                <a:cs typeface="Calibri" panose="020F0502020204030204" pitchFamily="34" charset="0"/>
              </a:rPr>
              <a:t>in poverty</a:t>
            </a:r>
          </a:p>
          <a:p>
            <a:r>
              <a:rPr lang="en-US" sz="3000" dirty="0" smtClean="0">
                <a:solidFill>
                  <a:srgbClr val="408E8C"/>
                </a:solidFill>
                <a:latin typeface="Calibri" panose="020F0502020204030204" pitchFamily="34" charset="0"/>
                <a:cs typeface="Calibri" panose="020F0502020204030204" pitchFamily="34" charset="0"/>
              </a:rPr>
              <a:t>U.S.</a:t>
            </a:r>
          </a:p>
          <a:p>
            <a:endParaRPr lang="en-US" sz="3000" dirty="0">
              <a:latin typeface="Calibri" panose="020F0502020204030204" pitchFamily="34" charset="0"/>
              <a:cs typeface="Calibri" panose="020F0502020204030204" pitchFamily="34" charset="0"/>
            </a:endParaRPr>
          </a:p>
          <a:p>
            <a:r>
              <a:rPr lang="en-US" sz="3000" b="1" dirty="0" smtClean="0">
                <a:solidFill>
                  <a:schemeClr val="accent2">
                    <a:lumMod val="75000"/>
                  </a:schemeClr>
                </a:solidFill>
                <a:latin typeface="Calibri" panose="020F0502020204030204" pitchFamily="34" charset="0"/>
                <a:cs typeface="Calibri" panose="020F0502020204030204" pitchFamily="34" charset="0"/>
              </a:rPr>
              <a:t>10,625</a:t>
            </a:r>
            <a:r>
              <a:rPr lang="en-US" sz="3000" dirty="0" smtClean="0">
                <a:solidFill>
                  <a:schemeClr val="accent2">
                    <a:lumMod val="75000"/>
                  </a:schemeClr>
                </a:solidFill>
                <a:latin typeface="Calibri" panose="020F0502020204030204" pitchFamily="34" charset="0"/>
                <a:cs typeface="Calibri" panose="020F0502020204030204" pitchFamily="34" charset="0"/>
              </a:rPr>
              <a:t/>
            </a:r>
            <a:br>
              <a:rPr lang="en-US" sz="3000" dirty="0" smtClean="0">
                <a:solidFill>
                  <a:schemeClr val="accent2">
                    <a:lumMod val="75000"/>
                  </a:schemeClr>
                </a:solidFill>
                <a:latin typeface="Calibri" panose="020F0502020204030204" pitchFamily="34" charset="0"/>
                <a:cs typeface="Calibri" panose="020F0502020204030204" pitchFamily="34" charset="0"/>
              </a:rPr>
            </a:br>
            <a:r>
              <a:rPr lang="en-US" sz="3000" dirty="0" smtClean="0">
                <a:solidFill>
                  <a:schemeClr val="accent2">
                    <a:lumMod val="75000"/>
                  </a:schemeClr>
                </a:solidFill>
                <a:latin typeface="Calibri" panose="020F0502020204030204" pitchFamily="34" charset="0"/>
                <a:cs typeface="Calibri" panose="020F0502020204030204" pitchFamily="34" charset="0"/>
              </a:rPr>
              <a:t>in poverty</a:t>
            </a:r>
          </a:p>
          <a:p>
            <a:r>
              <a:rPr lang="en-US" sz="3000" dirty="0" smtClean="0">
                <a:solidFill>
                  <a:schemeClr val="accent2">
                    <a:lumMod val="75000"/>
                  </a:schemeClr>
                </a:solidFill>
                <a:latin typeface="Calibri" panose="020F0502020204030204" pitchFamily="34" charset="0"/>
                <a:cs typeface="Calibri" panose="020F0502020204030204" pitchFamily="34" charset="0"/>
              </a:rPr>
              <a:t>Davidson County</a:t>
            </a:r>
            <a:endParaRPr lang="en-US" sz="3000" dirty="0">
              <a:solidFill>
                <a:schemeClr val="accent2">
                  <a:lumMod val="75000"/>
                </a:schemeClr>
              </a:solidFill>
              <a:latin typeface="Calibri" panose="020F0502020204030204" pitchFamily="34" charset="0"/>
              <a:cs typeface="Calibri" panose="020F0502020204030204" pitchFamily="34" charset="0"/>
            </a:endParaRPr>
          </a:p>
        </p:txBody>
      </p: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23</a:t>
            </a:r>
            <a:endParaRPr lang="en-US" dirty="0">
              <a:solidFill>
                <a:schemeClr val="tx1"/>
              </a:solidFill>
            </a:endParaRPr>
          </a:p>
        </p:txBody>
      </p:sp>
      <p:sp>
        <p:nvSpPr>
          <p:cNvPr id="5" name="TextBox 4"/>
          <p:cNvSpPr txBox="1"/>
          <p:nvPr/>
        </p:nvSpPr>
        <p:spPr>
          <a:xfrm>
            <a:off x="533400" y="6522224"/>
            <a:ext cx="1545616"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Source: US Census Bureau</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7526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895600"/>
            <a:ext cx="6239785" cy="1938992"/>
          </a:xfrm>
          <a:prstGeom prst="rect">
            <a:avLst/>
          </a:prstGeom>
          <a:noFill/>
          <a:ln>
            <a:noFill/>
          </a:ln>
        </p:spPr>
        <p:txBody>
          <a:bodyPr wrap="none" rtlCol="0">
            <a:spAutoFit/>
          </a:bodyPr>
          <a:lstStyle/>
          <a:p>
            <a:pPr marL="571500" indent="-571500">
              <a:buFont typeface="Arial" panose="020B0604020202020204" pitchFamily="34" charset="0"/>
              <a:buChar char="•"/>
            </a:pPr>
            <a:r>
              <a:rPr lang="en-US" sz="4000" dirty="0" smtClean="0">
                <a:latin typeface="Calibri" panose="020F0502020204030204" pitchFamily="34" charset="0"/>
                <a:cs typeface="Calibri" panose="020F0502020204030204" pitchFamily="34" charset="0"/>
              </a:rPr>
              <a:t>The Working Poor</a:t>
            </a:r>
          </a:p>
          <a:p>
            <a:pPr marL="571500" indent="-571500">
              <a:buFont typeface="Arial" panose="020B0604020202020204" pitchFamily="34" charset="0"/>
              <a:buChar char="•"/>
            </a:pPr>
            <a:r>
              <a:rPr lang="en-US" sz="4000" dirty="0" smtClean="0">
                <a:latin typeface="Calibri" panose="020F0502020204030204" pitchFamily="34" charset="0"/>
                <a:cs typeface="Calibri" panose="020F0502020204030204" pitchFamily="34" charset="0"/>
              </a:rPr>
              <a:t>Single-parent Households</a:t>
            </a:r>
          </a:p>
          <a:p>
            <a:pPr marL="571500" indent="-571500">
              <a:buFont typeface="Arial" panose="020B0604020202020204" pitchFamily="34" charset="0"/>
              <a:buChar char="•"/>
            </a:pPr>
            <a:r>
              <a:rPr lang="en-US" sz="4000" dirty="0" smtClean="0">
                <a:latin typeface="Calibri" panose="020F0502020204030204" pitchFamily="34" charset="0"/>
                <a:cs typeface="Calibri" panose="020F0502020204030204" pitchFamily="34" charset="0"/>
              </a:rPr>
              <a:t>The Formerly Incarcerated</a:t>
            </a:r>
            <a:endParaRPr lang="en-US" sz="4000" dirty="0">
              <a:latin typeface="Calibri" panose="020F0502020204030204" pitchFamily="34" charset="0"/>
              <a:cs typeface="Calibri" panose="020F0502020204030204" pitchFamily="34" charset="0"/>
            </a:endParaRPr>
          </a:p>
        </p:txBody>
      </p:sp>
      <p:sp>
        <p:nvSpPr>
          <p:cNvPr id="3" name="TextBox 2"/>
          <p:cNvSpPr txBox="1"/>
          <p:nvPr/>
        </p:nvSpPr>
        <p:spPr>
          <a:xfrm>
            <a:off x="314960" y="304800"/>
            <a:ext cx="5316905" cy="1323439"/>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The Focus on Those with</a:t>
            </a:r>
          </a:p>
          <a:p>
            <a:r>
              <a:rPr lang="en-US" sz="4000" dirty="0" smtClean="0">
                <a:solidFill>
                  <a:srgbClr val="C00000"/>
                </a:solidFill>
                <a:latin typeface="Calibri" panose="020F0502020204030204" pitchFamily="34" charset="0"/>
                <a:cs typeface="Calibri" panose="020F0502020204030204" pitchFamily="34" charset="0"/>
              </a:rPr>
              <a:t>Financial Struggles </a:t>
            </a:r>
            <a:endParaRPr lang="en-US" sz="4000" dirty="0">
              <a:solidFill>
                <a:srgbClr val="C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24</a:t>
            </a:r>
            <a:endParaRPr lang="en-US" dirty="0">
              <a:solidFill>
                <a:schemeClr val="tx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66" r="12670"/>
          <a:stretch/>
        </p:blipFill>
        <p:spPr bwMode="auto">
          <a:xfrm>
            <a:off x="5538709" y="966518"/>
            <a:ext cx="3457470" cy="246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23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3574953" cy="707886"/>
          </a:xfrm>
          <a:prstGeom prst="rect">
            <a:avLst/>
          </a:prstGeom>
          <a:noFill/>
        </p:spPr>
        <p:txBody>
          <a:bodyPr wrap="none" rtlCol="0">
            <a:spAutoFit/>
          </a:bodyPr>
          <a:lstStyle/>
          <a:p>
            <a:r>
              <a:rPr lang="en-US" sz="4000" dirty="0" smtClean="0">
                <a:solidFill>
                  <a:srgbClr val="C00000"/>
                </a:solidFill>
                <a:latin typeface="Calibri" panose="020F0502020204030204" pitchFamily="34" charset="0"/>
                <a:cs typeface="Calibri" panose="020F0502020204030204" pitchFamily="34" charset="0"/>
              </a:rPr>
              <a:t>On the Horizon?</a:t>
            </a:r>
            <a:endParaRPr lang="en-US" sz="4000" dirty="0">
              <a:solidFill>
                <a:srgbClr val="C00000"/>
              </a:solidFill>
              <a:latin typeface="Calibri" panose="020F0502020204030204" pitchFamily="34" charset="0"/>
              <a:cs typeface="Calibri" panose="020F0502020204030204" pitchFamily="34" charset="0"/>
            </a:endParaRPr>
          </a:p>
        </p:txBody>
      </p: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schemeClr val="tx1"/>
                </a:solidFill>
              </a:rPr>
              <a:t>25</a:t>
            </a:r>
            <a:endParaRPr lang="en-US" dirty="0">
              <a:solidFill>
                <a:schemeClr val="tx1"/>
              </a:solidFill>
            </a:endParaRPr>
          </a:p>
        </p:txBody>
      </p:sp>
      <p:sp>
        <p:nvSpPr>
          <p:cNvPr id="2" name="Rectangle 1"/>
          <p:cNvSpPr/>
          <p:nvPr/>
        </p:nvSpPr>
        <p:spPr>
          <a:xfrm>
            <a:off x="320041" y="1350569"/>
            <a:ext cx="8256398" cy="2862322"/>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"It is absolutely obvious that a big chunk of </a:t>
            </a:r>
            <a:r>
              <a:rPr lang="en-US" sz="3600" dirty="0" smtClean="0">
                <a:latin typeface="Calibri" panose="020F0502020204030204" pitchFamily="34" charset="0"/>
                <a:cs typeface="Calibri" panose="020F0502020204030204" pitchFamily="34" charset="0"/>
              </a:rPr>
              <a:t>people </a:t>
            </a:r>
            <a:r>
              <a:rPr lang="en-US" sz="3600" dirty="0">
                <a:latin typeface="Calibri" panose="020F0502020204030204" pitchFamily="34" charset="0"/>
                <a:cs typeface="Calibri" panose="020F0502020204030204" pitchFamily="34" charset="0"/>
              </a:rPr>
              <a:t>have been left </a:t>
            </a:r>
            <a:r>
              <a:rPr lang="en-US" sz="3600" dirty="0" smtClean="0">
                <a:latin typeface="Calibri" panose="020F0502020204030204" pitchFamily="34" charset="0"/>
                <a:cs typeface="Calibri" panose="020F0502020204030204" pitchFamily="34" charset="0"/>
              </a:rPr>
              <a:t>behind" </a:t>
            </a:r>
            <a:br>
              <a:rPr lang="en-US" sz="3600" dirty="0" smtClean="0">
                <a:latin typeface="Calibri" panose="020F0502020204030204" pitchFamily="34" charset="0"/>
                <a:cs typeface="Calibri" panose="020F0502020204030204" pitchFamily="34" charset="0"/>
              </a:rPr>
            </a:br>
            <a:endParaRPr lang="en-US" sz="3600" dirty="0" smtClean="0">
              <a:latin typeface="Calibri" panose="020F0502020204030204" pitchFamily="34" charset="0"/>
              <a:cs typeface="Calibri" panose="020F0502020204030204" pitchFamily="34" charset="0"/>
            </a:endParaRPr>
          </a:p>
          <a:p>
            <a:r>
              <a:rPr lang="en-US" sz="3600" dirty="0" smtClean="0">
                <a:latin typeface="Calibri" panose="020F0502020204030204" pitchFamily="34" charset="0"/>
                <a:cs typeface="Calibri" panose="020F0502020204030204" pitchFamily="34" charset="0"/>
              </a:rPr>
              <a:t>                                             Jamie Dimon </a:t>
            </a:r>
            <a:br>
              <a:rPr lang="en-US" sz="3600" dirty="0" smtClean="0">
                <a:latin typeface="Calibri" panose="020F0502020204030204" pitchFamily="34" charset="0"/>
                <a:cs typeface="Calibri" panose="020F0502020204030204" pitchFamily="34" charset="0"/>
              </a:rPr>
            </a:br>
            <a:r>
              <a:rPr lang="en-US" sz="3600" dirty="0" smtClean="0">
                <a:latin typeface="Calibri" panose="020F0502020204030204" pitchFamily="34" charset="0"/>
                <a:cs typeface="Calibri" panose="020F0502020204030204" pitchFamily="34" charset="0"/>
              </a:rPr>
              <a:t>                                             </a:t>
            </a:r>
            <a:r>
              <a:rPr lang="en-US" sz="3600" dirty="0" smtClean="0">
                <a:solidFill>
                  <a:schemeClr val="tx1">
                    <a:lumMod val="65000"/>
                    <a:lumOff val="35000"/>
                  </a:schemeClr>
                </a:solidFill>
                <a:latin typeface="Calibri" panose="020F0502020204030204" pitchFamily="34" charset="0"/>
                <a:cs typeface="Calibri" panose="020F0502020204030204" pitchFamily="34" charset="0"/>
              </a:rPr>
              <a:t>CEO, JP Morgan</a:t>
            </a:r>
            <a:endParaRPr lang="en-US" sz="36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07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480" y="2993312"/>
            <a:ext cx="4567620" cy="256928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426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1920" y="3124200"/>
            <a:ext cx="8991600" cy="3505200"/>
          </a:xfrm>
        </p:spPr>
        <p:txBody>
          <a:bodyPr>
            <a:noAutofit/>
          </a:bodyPr>
          <a:lstStyle/>
          <a:p>
            <a:pPr marL="342900" indent="-342900">
              <a:buFont typeface="Arial" panose="020B0604020202020204" pitchFamily="34" charset="0"/>
              <a:buChar char="•"/>
            </a:pPr>
            <a:r>
              <a:rPr lang="en-US" sz="2500" b="1" dirty="0" smtClean="0">
                <a:solidFill>
                  <a:schemeClr val="tx1"/>
                </a:solidFill>
                <a:latin typeface="Calibri" panose="020F0502020204030204" pitchFamily="34" charset="0"/>
                <a:cs typeface="Calibri" panose="020F0502020204030204" pitchFamily="34" charset="0"/>
              </a:rPr>
              <a:t>Poverty rate steady </a:t>
            </a:r>
            <a:r>
              <a:rPr lang="en-US" sz="2500" dirty="0" smtClean="0">
                <a:solidFill>
                  <a:schemeClr val="tx1"/>
                </a:solidFill>
                <a:latin typeface="Calibri" panose="020F0502020204030204" pitchFamily="34" charset="0"/>
                <a:cs typeface="Calibri" panose="020F0502020204030204" pitchFamily="34" charset="0"/>
              </a:rPr>
              <a:t>BUT </a:t>
            </a:r>
            <a:r>
              <a:rPr lang="en-US" sz="2500" b="1" dirty="0" smtClean="0">
                <a:solidFill>
                  <a:schemeClr val="tx1"/>
                </a:solidFill>
                <a:latin typeface="Calibri" panose="020F0502020204030204" pitchFamily="34" charset="0"/>
                <a:cs typeface="Calibri" panose="020F0502020204030204" pitchFamily="34" charset="0"/>
              </a:rPr>
              <a:t>number &amp; type exceed pre-Recession</a:t>
            </a:r>
          </a:p>
          <a:p>
            <a:pPr marL="342900" indent="-342900">
              <a:buFont typeface="Arial" panose="020B0604020202020204" pitchFamily="34" charset="0"/>
              <a:buChar char="•"/>
            </a:pPr>
            <a:r>
              <a:rPr lang="en-US" sz="2500" b="1" dirty="0" smtClean="0">
                <a:solidFill>
                  <a:schemeClr val="tx1"/>
                </a:solidFill>
                <a:latin typeface="Calibri" panose="020F0502020204030204" pitchFamily="34" charset="0"/>
                <a:cs typeface="Calibri" panose="020F0502020204030204" pitchFamily="34" charset="0"/>
              </a:rPr>
              <a:t>Economic shocks </a:t>
            </a:r>
            <a:r>
              <a:rPr lang="en-US" sz="2500" dirty="0" smtClean="0">
                <a:solidFill>
                  <a:schemeClr val="tx1"/>
                </a:solidFill>
                <a:latin typeface="Calibri" panose="020F0502020204030204" pitchFamily="34" charset="0"/>
                <a:cs typeface="Calibri" panose="020F0502020204030204" pitchFamily="34" charset="0"/>
              </a:rPr>
              <a:t>intensify long-term poverty</a:t>
            </a:r>
          </a:p>
          <a:p>
            <a:pPr marL="342900" indent="-342900">
              <a:buFont typeface="Arial" panose="020B0604020202020204" pitchFamily="34" charset="0"/>
              <a:buChar char="•"/>
            </a:pPr>
            <a:r>
              <a:rPr lang="en-US" sz="2500" b="1" dirty="0" smtClean="0">
                <a:solidFill>
                  <a:schemeClr val="tx1"/>
                </a:solidFill>
                <a:latin typeface="Calibri" panose="020F0502020204030204" pitchFamily="34" charset="0"/>
                <a:cs typeface="Calibri" panose="020F0502020204030204" pitchFamily="34" charset="0"/>
              </a:rPr>
              <a:t>Transformation</a:t>
            </a:r>
            <a:r>
              <a:rPr lang="en-US" sz="2500" dirty="0" smtClean="0">
                <a:solidFill>
                  <a:schemeClr val="tx1"/>
                </a:solidFill>
                <a:latin typeface="Calibri" panose="020F0502020204030204" pitchFamily="34" charset="0"/>
                <a:cs typeface="Calibri" panose="020F0502020204030204" pitchFamily="34" charset="0"/>
              </a:rPr>
              <a:t> in work and society</a:t>
            </a:r>
          </a:p>
          <a:p>
            <a:r>
              <a:rPr lang="en-US" sz="3200" b="1" dirty="0" smtClean="0">
                <a:solidFill>
                  <a:schemeClr val="accent1"/>
                </a:solidFill>
                <a:latin typeface="Calibri" panose="020F0502020204030204" pitchFamily="34" charset="0"/>
                <a:cs typeface="Calibri" panose="020F0502020204030204" pitchFamily="34" charset="0"/>
              </a:rPr>
              <a:t>OPPORTUNITIES</a:t>
            </a:r>
          </a:p>
          <a:p>
            <a:pPr marL="342900" indent="-342900">
              <a:buFont typeface="Arial" panose="020B0604020202020204" pitchFamily="34" charset="0"/>
              <a:buChar char="•"/>
            </a:pPr>
            <a:r>
              <a:rPr lang="en-US" sz="2500" b="1" dirty="0" smtClean="0">
                <a:solidFill>
                  <a:schemeClr val="tx1"/>
                </a:solidFill>
                <a:latin typeface="Calibri" panose="020F0502020204030204" pitchFamily="34" charset="0"/>
                <a:cs typeface="Calibri" panose="020F0502020204030204" pitchFamily="34" charset="0"/>
              </a:rPr>
              <a:t>Strategic direction </a:t>
            </a:r>
            <a:r>
              <a:rPr lang="en-US" sz="2500" dirty="0" smtClean="0">
                <a:solidFill>
                  <a:schemeClr val="tx1"/>
                </a:solidFill>
                <a:latin typeface="Calibri" panose="020F0502020204030204" pitchFamily="34" charset="0"/>
                <a:cs typeface="Calibri" panose="020F0502020204030204" pitchFamily="34" charset="0"/>
              </a:rPr>
              <a:t>and </a:t>
            </a:r>
            <a:r>
              <a:rPr lang="en-US" sz="2500" b="1" dirty="0" smtClean="0">
                <a:solidFill>
                  <a:schemeClr val="tx1"/>
                </a:solidFill>
                <a:latin typeface="Calibri" panose="020F0502020204030204" pitchFamily="34" charset="0"/>
                <a:cs typeface="Calibri" panose="020F0502020204030204" pitchFamily="34" charset="0"/>
              </a:rPr>
              <a:t>research</a:t>
            </a:r>
          </a:p>
          <a:p>
            <a:pPr marL="342900" indent="-342900">
              <a:buFont typeface="Arial" panose="020B0604020202020204" pitchFamily="34" charset="0"/>
              <a:buChar char="•"/>
            </a:pPr>
            <a:r>
              <a:rPr lang="en-US" sz="2500" dirty="0" smtClean="0">
                <a:solidFill>
                  <a:schemeClr val="tx1"/>
                </a:solidFill>
                <a:latin typeface="Calibri" panose="020F0502020204030204" pitchFamily="34" charset="0"/>
                <a:cs typeface="Calibri" panose="020F0502020204030204" pitchFamily="34" charset="0"/>
              </a:rPr>
              <a:t>Address challenges </a:t>
            </a:r>
            <a:r>
              <a:rPr lang="en-US" sz="2500" b="1" dirty="0" smtClean="0">
                <a:solidFill>
                  <a:schemeClr val="tx1"/>
                </a:solidFill>
                <a:latin typeface="Calibri" panose="020F0502020204030204" pitchFamily="34" charset="0"/>
                <a:cs typeface="Calibri" panose="020F0502020204030204" pitchFamily="34" charset="0"/>
              </a:rPr>
              <a:t>holistically</a:t>
            </a:r>
          </a:p>
          <a:p>
            <a:pPr marL="342900" indent="-342900">
              <a:buFont typeface="Arial" panose="020B0604020202020204" pitchFamily="34" charset="0"/>
              <a:buChar char="•"/>
            </a:pPr>
            <a:r>
              <a:rPr lang="en-US" sz="2500" dirty="0" smtClean="0">
                <a:solidFill>
                  <a:schemeClr val="tx1"/>
                </a:solidFill>
                <a:latin typeface="Calibri" panose="020F0502020204030204" pitchFamily="34" charset="0"/>
                <a:cs typeface="Calibri" panose="020F0502020204030204" pitchFamily="34" charset="0"/>
              </a:rPr>
              <a:t>Evidence-based, comprehensive approaches to </a:t>
            </a:r>
            <a:r>
              <a:rPr lang="en-US" sz="2500" b="1" dirty="0" smtClean="0">
                <a:solidFill>
                  <a:schemeClr val="tx1"/>
                </a:solidFill>
                <a:latin typeface="Calibri" panose="020F0502020204030204" pitchFamily="34" charset="0"/>
                <a:cs typeface="Calibri" panose="020F0502020204030204" pitchFamily="34" charset="0"/>
              </a:rPr>
              <a:t>systemic change</a:t>
            </a:r>
            <a:endParaRPr lang="en-US" sz="2500" b="1" dirty="0">
              <a:solidFill>
                <a:schemeClr val="tx1"/>
              </a:solidFill>
              <a:latin typeface="Calibri" panose="020F0502020204030204" pitchFamily="34" charset="0"/>
              <a:cs typeface="Calibri" panose="020F0502020204030204" pitchFamily="34" charset="0"/>
            </a:endParaRPr>
          </a:p>
        </p:txBody>
      </p:sp>
      <p:sp>
        <p:nvSpPr>
          <p:cNvPr id="3" name="Title 2"/>
          <p:cNvSpPr>
            <a:spLocks noGrp="1"/>
          </p:cNvSpPr>
          <p:nvPr>
            <p:ph type="ctrTitle"/>
          </p:nvPr>
        </p:nvSpPr>
        <p:spPr>
          <a:xfrm>
            <a:off x="381000" y="1524000"/>
            <a:ext cx="8229600" cy="1470025"/>
          </a:xfrm>
        </p:spPr>
        <p:txBody>
          <a:bodyPr>
            <a:normAutofit/>
          </a:bodyPr>
          <a:lstStyle/>
          <a:p>
            <a:r>
              <a:rPr lang="en-US" sz="5400" dirty="0" smtClean="0"/>
              <a:t>What Data Reveal</a:t>
            </a:r>
            <a:endParaRPr lang="en-US" sz="5400" dirty="0"/>
          </a:p>
        </p:txBody>
      </p:sp>
      <p:sp>
        <p:nvSpPr>
          <p:cNvPr id="4" name="Slide Number Placeholder 3"/>
          <p:cNvSpPr>
            <a:spLocks noGrp="1"/>
          </p:cNvSpPr>
          <p:nvPr>
            <p:ph type="sldNum" sz="quarter" idx="12"/>
          </p:nvPr>
        </p:nvSpPr>
        <p:spPr>
          <a:xfrm>
            <a:off x="152400" y="6400800"/>
            <a:ext cx="304800" cy="304800"/>
          </a:xfrm>
        </p:spPr>
        <p:txBody>
          <a:bodyPr/>
          <a:lstStyle/>
          <a:p>
            <a:r>
              <a:rPr lang="en-US" dirty="0" smtClean="0">
                <a:solidFill>
                  <a:schemeClr val="tx1"/>
                </a:solidFill>
              </a:rPr>
              <a:t>26</a:t>
            </a:r>
            <a:endParaRPr lang="en-US" dirty="0">
              <a:solidFill>
                <a:schemeClr val="tx1"/>
              </a:solidFill>
            </a:endParaRPr>
          </a:p>
        </p:txBody>
      </p:sp>
    </p:spTree>
    <p:extLst>
      <p:ext uri="{BB962C8B-B14F-4D97-AF65-F5344CB8AC3E}">
        <p14:creationId xmlns:p14="http://schemas.microsoft.com/office/powerpoint/2010/main" val="3095295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762000"/>
            <a:ext cx="6400800" cy="2895600"/>
          </a:xfrm>
        </p:spPr>
        <p:txBody>
          <a:bodyPr>
            <a:normAutofit/>
          </a:bodyPr>
          <a:lstStyle/>
          <a:p>
            <a:pPr algn="l"/>
            <a:r>
              <a:rPr lang="en-US" sz="5400" dirty="0" smtClean="0">
                <a:solidFill>
                  <a:schemeClr val="bg1"/>
                </a:solidFill>
              </a:rPr>
              <a:t>Aging  &amp; Disability</a:t>
            </a:r>
            <a:endParaRPr lang="en-US" sz="5400" dirty="0">
              <a:solidFill>
                <a:schemeClr val="bg1"/>
              </a:solidFill>
            </a:endParaRPr>
          </a:p>
        </p:txBody>
      </p:sp>
      <p:sp>
        <p:nvSpPr>
          <p:cNvPr id="3" name="TextBox 2"/>
          <p:cNvSpPr txBox="1"/>
          <p:nvPr/>
        </p:nvSpPr>
        <p:spPr>
          <a:xfrm>
            <a:off x="2362200" y="4343400"/>
            <a:ext cx="415774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Julius Witherspoon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4804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81001"/>
            <a:ext cx="7772400" cy="838200"/>
          </a:xfrm>
        </p:spPr>
        <p:txBody>
          <a:bodyPr/>
          <a:lstStyle/>
          <a:p>
            <a:r>
              <a:rPr lang="en-US" dirty="0" smtClean="0"/>
              <a:t>Aging</a:t>
            </a:r>
            <a:endParaRPr lang="en-US" dirty="0"/>
          </a:p>
        </p:txBody>
      </p:sp>
      <p:sp>
        <p:nvSpPr>
          <p:cNvPr id="3" name="Subtitle 2"/>
          <p:cNvSpPr>
            <a:spLocks noGrp="1"/>
          </p:cNvSpPr>
          <p:nvPr>
            <p:ph type="subTitle" idx="1"/>
          </p:nvPr>
        </p:nvSpPr>
        <p:spPr>
          <a:xfrm>
            <a:off x="1371600" y="1600200"/>
            <a:ext cx="6400800" cy="990600"/>
          </a:xfrm>
        </p:spPr>
        <p:txBody>
          <a:bodyPr>
            <a:normAutofit fontScale="92500" lnSpcReduction="20000"/>
          </a:bodyPr>
          <a:lstStyle/>
          <a:p>
            <a:r>
              <a:rPr lang="en-US" b="1" i="1" dirty="0" smtClean="0"/>
              <a:t>10,000 Baby Boomers turned 65 today</a:t>
            </a:r>
          </a:p>
          <a:p>
            <a:r>
              <a:rPr lang="en-US" b="1" i="1" dirty="0" smtClean="0"/>
              <a:t>Celebrate!</a:t>
            </a:r>
            <a:endParaRPr lang="en-US" b="1"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971800"/>
            <a:ext cx="4010453" cy="362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p:cNvSpPr>
            <a:spLocks noGrp="1"/>
          </p:cNvSpPr>
          <p:nvPr>
            <p:ph type="sldNum" sz="quarter" idx="12"/>
          </p:nvPr>
        </p:nvSpPr>
        <p:spPr>
          <a:xfrm>
            <a:off x="146304" y="6400800"/>
            <a:ext cx="387096" cy="266700"/>
          </a:xfrm>
        </p:spPr>
        <p:txBody>
          <a:bodyPr/>
          <a:lstStyle/>
          <a:p>
            <a:r>
              <a:rPr lang="en-US" sz="1400" dirty="0" smtClean="0">
                <a:solidFill>
                  <a:schemeClr val="tx1"/>
                </a:solidFill>
                <a:latin typeface="Franklin Gothic Book" panose="020B0503020102020204" pitchFamily="34" charset="0"/>
              </a:rPr>
              <a:t>1</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532580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b="1" dirty="0" smtClean="0"/>
              <a:t>Where people age 65 and over live by Davidson County Census Tracts</a:t>
            </a:r>
            <a:endParaRPr lang="en-US" sz="32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5715000"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6128569"/>
            <a:ext cx="4572000" cy="504625"/>
          </a:xfrm>
          <a:prstGeom prst="rect">
            <a:avLst/>
          </a:prstGeom>
        </p:spPr>
        <p:txBody>
          <a:bodyPr>
            <a:spAutoFit/>
          </a:bodyPr>
          <a:lstStyle/>
          <a:p>
            <a:pPr>
              <a:lnSpc>
                <a:spcPct val="115000"/>
              </a:lnSpc>
            </a:pPr>
            <a:r>
              <a:rPr lang="en-US" sz="1200" dirty="0">
                <a:solidFill>
                  <a:prstClr val="black"/>
                </a:solidFill>
                <a:ea typeface="Calibri"/>
                <a:cs typeface="Calibri"/>
              </a:rPr>
              <a:t>Source: Data from U.S. Census Bureau, Map from Metropolitan Planning Department</a:t>
            </a:r>
            <a:endParaRPr lang="en-US" sz="1200" dirty="0">
              <a:solidFill>
                <a:prstClr val="black"/>
              </a:solidFill>
              <a:ea typeface="Calibri"/>
              <a:cs typeface="Times New Roman"/>
            </a:endParaRPr>
          </a:p>
        </p:txBody>
      </p:sp>
      <p:sp>
        <p:nvSpPr>
          <p:cNvPr id="5" name="Slide Number Placeholder 3"/>
          <p:cNvSpPr>
            <a:spLocks noGrp="1"/>
          </p:cNvSpPr>
          <p:nvPr>
            <p:ph type="sldNum" sz="quarter" idx="12"/>
          </p:nvPr>
        </p:nvSpPr>
        <p:spPr>
          <a:xfrm>
            <a:off x="146304" y="6400800"/>
            <a:ext cx="387096" cy="266700"/>
          </a:xfrm>
        </p:spPr>
        <p:txBody>
          <a:bodyPr/>
          <a:lstStyle/>
          <a:p>
            <a:r>
              <a:rPr lang="en-US" sz="1400" dirty="0" smtClean="0">
                <a:solidFill>
                  <a:schemeClr val="tx1"/>
                </a:solidFill>
                <a:latin typeface="Franklin Gothic Book" panose="020B0503020102020204" pitchFamily="34" charset="0"/>
              </a:rPr>
              <a:t>2</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592043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2362200"/>
            <a:ext cx="3048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alt=&quot;Flowers For Algernon&quot; title=&quot;Flowers For Algernon&quot;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402009"/>
            <a:ext cx="5791200" cy="517071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3</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991194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8147" y="80000"/>
            <a:ext cx="8122934" cy="6092200"/>
          </a:xfrm>
          <a:prstGeom prst="rect">
            <a:avLst/>
          </a:prstGeom>
          <a:noFill/>
          <a:ln>
            <a:noFill/>
          </a:ln>
          <a:effectLst>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1693" y="6136400"/>
            <a:ext cx="7755841" cy="523220"/>
          </a:xfrm>
          <a:prstGeom prst="rect">
            <a:avLst/>
          </a:prstGeom>
          <a:noFill/>
        </p:spPr>
        <p:txBody>
          <a:bodyPr wrap="none" rtlCol="0">
            <a:spAutoFit/>
          </a:bodyPr>
          <a:lstStyle/>
          <a:p>
            <a:r>
              <a:rPr lang="en-US" sz="2800" b="1" dirty="0" smtClean="0">
                <a:latin typeface="Calibri" panose="020F0502020204030204" pitchFamily="34" charset="0"/>
                <a:cs typeface="Calibri" panose="020F0502020204030204" pitchFamily="34" charset="0"/>
              </a:rPr>
              <a:t>For her commitment to the establishment of a CNE</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4308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 increases with 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193674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609600" y="6400799"/>
            <a:ext cx="5231296" cy="340093"/>
          </a:xfrm>
          <a:prstGeom prst="rect">
            <a:avLst/>
          </a:prstGeom>
        </p:spPr>
        <p:txBody>
          <a:bodyPr wrap="square">
            <a:spAutoFit/>
          </a:bodyPr>
          <a:lstStyle/>
          <a:p>
            <a:pPr>
              <a:lnSpc>
                <a:spcPct val="115000"/>
              </a:lnSpc>
            </a:pPr>
            <a:r>
              <a:rPr lang="en-US" sz="1400" dirty="0">
                <a:solidFill>
                  <a:prstClr val="black"/>
                </a:solidFill>
                <a:ea typeface="Calibri"/>
                <a:cs typeface="Calibri"/>
              </a:rPr>
              <a:t>Source: U.S. Census Bureau, 2017 American Community Survey</a:t>
            </a:r>
            <a:endParaRPr lang="en-US" sz="1400" dirty="0">
              <a:solidFill>
                <a:prstClr val="black"/>
              </a:solidFill>
              <a:ea typeface="Calibri"/>
              <a:cs typeface="Times New Roman"/>
            </a:endParaRPr>
          </a:p>
        </p:txBody>
      </p:sp>
      <p:sp>
        <p:nvSpPr>
          <p:cNvPr id="6" name="Oval 5"/>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4</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638453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Persons with a Disability are more likely to be unemployed and earn less than persons without a Disability</a:t>
            </a:r>
            <a:endParaRPr lang="en-US"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057401"/>
            <a:ext cx="4495562" cy="336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929558"/>
            <a:ext cx="2084982" cy="178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5</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4483267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3844498"/>
            <a:ext cx="4572000" cy="2862322"/>
          </a:xfrm>
          <a:prstGeom prst="rect">
            <a:avLst/>
          </a:prstGeom>
        </p:spPr>
        <p:txBody>
          <a:bodyPr>
            <a:spAutoFit/>
          </a:bodyPr>
          <a:lstStyle/>
          <a:p>
            <a:r>
              <a:rPr lang="en-US" dirty="0" smtClean="0">
                <a:solidFill>
                  <a:prstClr val="black"/>
                </a:solidFill>
              </a:rPr>
              <a:t> </a:t>
            </a:r>
            <a:endParaRPr lang="en-US" dirty="0">
              <a:solidFill>
                <a:prstClr val="black"/>
              </a:solidFill>
            </a:endParaRPr>
          </a:p>
          <a:p>
            <a:endParaRPr lang="en-US" dirty="0" smtClean="0">
              <a:solidFill>
                <a:prstClr val="black"/>
              </a:solidFill>
            </a:endParaRPr>
          </a:p>
          <a:p>
            <a:pPr algn="ctr"/>
            <a:r>
              <a:rPr lang="en-US" dirty="0" smtClean="0">
                <a:solidFill>
                  <a:prstClr val="black"/>
                </a:solidFill>
              </a:rPr>
              <a:t> </a:t>
            </a:r>
            <a:r>
              <a:rPr lang="en-US" sz="3600" b="1" i="1" dirty="0" smtClean="0">
                <a:solidFill>
                  <a:prstClr val="black"/>
                </a:solidFill>
              </a:rPr>
              <a:t>More seniors are choosing to continue working and postponing retirement</a:t>
            </a:r>
            <a:endParaRPr lang="en-US" sz="3600" b="1" i="1" dirty="0">
              <a:solidFill>
                <a:prstClr val="black"/>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804" y="278523"/>
            <a:ext cx="5708396" cy="413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6</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648496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5" y="394252"/>
            <a:ext cx="4021137"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76130" y="5410200"/>
            <a:ext cx="7315200" cy="1323439"/>
          </a:xfrm>
          <a:prstGeom prst="rect">
            <a:avLst/>
          </a:prstGeom>
        </p:spPr>
        <p:txBody>
          <a:bodyPr wrap="square">
            <a:spAutoFit/>
          </a:bodyPr>
          <a:lstStyle/>
          <a:p>
            <a:pPr algn="ctr"/>
            <a:r>
              <a:rPr lang="en-US" sz="4000" dirty="0" smtClean="0">
                <a:solidFill>
                  <a:prstClr val="black"/>
                </a:solidFill>
              </a:rPr>
              <a:t>Retirement</a:t>
            </a:r>
          </a:p>
          <a:p>
            <a:pPr algn="ctr"/>
            <a:r>
              <a:rPr lang="en-US" sz="4000" dirty="0" smtClean="0">
                <a:solidFill>
                  <a:prstClr val="black"/>
                </a:solidFill>
              </a:rPr>
              <a:t>Depiction vs. Reality</a:t>
            </a:r>
            <a:endParaRPr lang="en-US" sz="40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7570"/>
            <a:ext cx="4168637"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5838" y="3363670"/>
            <a:ext cx="1384335" cy="189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7</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272626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Security keeps many older adults from living in Poverty</a:t>
            </a:r>
            <a:endParaRPr lang="en-US" dirty="0"/>
          </a:p>
        </p:txBody>
      </p:sp>
      <p:pic>
        <p:nvPicPr>
          <p:cNvPr id="4" name="Content Placeholder 3"/>
          <p:cNvPicPr>
            <a:picLocks noGrp="1"/>
          </p:cNvPicPr>
          <p:nvPr>
            <p:ph idx="1"/>
          </p:nvPr>
        </p:nvPicPr>
        <p:blipFill>
          <a:blip r:embed="rId2"/>
          <a:stretch>
            <a:fillRect/>
          </a:stretch>
        </p:blipFill>
        <p:spPr>
          <a:xfrm>
            <a:off x="457200" y="1600200"/>
            <a:ext cx="8534400" cy="3733799"/>
          </a:xfrm>
          <a:prstGeom prst="rect">
            <a:avLst/>
          </a:prstGeom>
        </p:spPr>
      </p:pic>
      <p:sp>
        <p:nvSpPr>
          <p:cNvPr id="5" name="Rectangle 4"/>
          <p:cNvSpPr/>
          <p:nvPr/>
        </p:nvSpPr>
        <p:spPr>
          <a:xfrm>
            <a:off x="304800" y="5533765"/>
            <a:ext cx="6629400" cy="729430"/>
          </a:xfrm>
          <a:prstGeom prst="rect">
            <a:avLst/>
          </a:prstGeom>
        </p:spPr>
        <p:txBody>
          <a:bodyPr wrap="square">
            <a:spAutoFit/>
          </a:bodyPr>
          <a:lstStyle/>
          <a:p>
            <a:pPr>
              <a:lnSpc>
                <a:spcPct val="115000"/>
              </a:lnSpc>
            </a:pPr>
            <a:r>
              <a:rPr lang="en-US" sz="1200" dirty="0">
                <a:solidFill>
                  <a:prstClr val="black"/>
                </a:solidFill>
                <a:ea typeface="Times New Roman"/>
                <a:cs typeface="Calibri"/>
              </a:rPr>
              <a:t>Source: </a:t>
            </a:r>
            <a:r>
              <a:rPr lang="en-US" sz="1200" u="sng" dirty="0">
                <a:solidFill>
                  <a:srgbClr val="0000FF"/>
                </a:solidFill>
                <a:ea typeface="Calibri"/>
                <a:cs typeface="Times New Roman"/>
                <a:hlinkClick r:id="rId3"/>
              </a:rPr>
              <a:t>https://www.economicpolicyresearch.org/images/docs/research/retirement_security/Downward_Mobility_in_Retirement_P_N.pdf</a:t>
            </a:r>
            <a:endParaRPr lang="en-US" sz="1200" dirty="0">
              <a:solidFill>
                <a:prstClr val="black"/>
              </a:solidFill>
              <a:ea typeface="Calibri"/>
              <a:cs typeface="Times New Roman"/>
            </a:endParaRPr>
          </a:p>
        </p:txBody>
      </p:sp>
      <p:sp>
        <p:nvSpPr>
          <p:cNvPr id="6" name="Oval 5"/>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8</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822934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Grassroots Community Survey</a:t>
            </a:r>
            <a:br>
              <a:rPr lang="en-US" sz="3200" dirty="0" smtClean="0"/>
            </a:br>
            <a:r>
              <a:rPr lang="en-US" sz="3200" dirty="0" smtClean="0"/>
              <a:t>Home and Community Based Services</a:t>
            </a:r>
            <a:endParaRPr lang="en-US" sz="3200" dirty="0"/>
          </a:p>
        </p:txBody>
      </p:sp>
      <p:pic>
        <p:nvPicPr>
          <p:cNvPr id="4" name="Content Placeholder 3"/>
          <p:cNvPicPr>
            <a:picLocks noGrp="1"/>
          </p:cNvPicPr>
          <p:nvPr>
            <p:ph sz="quarter" idx="1"/>
          </p:nvPr>
        </p:nvPicPr>
        <p:blipFill>
          <a:blip r:embed="rId2"/>
          <a:stretch>
            <a:fillRect/>
          </a:stretch>
        </p:blipFill>
        <p:spPr>
          <a:xfrm>
            <a:off x="457200" y="1491535"/>
            <a:ext cx="8229600" cy="4299665"/>
          </a:xfrm>
          <a:prstGeom prst="rect">
            <a:avLst/>
          </a:prstGeom>
        </p:spPr>
      </p:pic>
      <p:sp>
        <p:nvSpPr>
          <p:cNvPr id="5" name="Rectangle 4"/>
          <p:cNvSpPr/>
          <p:nvPr/>
        </p:nvSpPr>
        <p:spPr>
          <a:xfrm>
            <a:off x="76200" y="5943600"/>
            <a:ext cx="4572000" cy="573298"/>
          </a:xfrm>
          <a:prstGeom prst="rect">
            <a:avLst/>
          </a:prstGeom>
        </p:spPr>
        <p:txBody>
          <a:bodyPr>
            <a:spAutoFit/>
          </a:bodyPr>
          <a:lstStyle/>
          <a:p>
            <a:pPr>
              <a:lnSpc>
                <a:spcPct val="115000"/>
              </a:lnSpc>
            </a:pPr>
            <a:r>
              <a:rPr lang="en-US" sz="1400" b="1" dirty="0">
                <a:solidFill>
                  <a:prstClr val="black"/>
                </a:solidFill>
                <a:ea typeface="Calibri"/>
                <a:cs typeface="Times New Roman"/>
              </a:rPr>
              <a:t>Source: 2016 -2018 Metro Social Services Grassroots Community Survey</a:t>
            </a:r>
          </a:p>
        </p:txBody>
      </p:sp>
      <p:sp>
        <p:nvSpPr>
          <p:cNvPr id="6" name="Oval 5"/>
          <p:cNvSpPr/>
          <p:nvPr/>
        </p:nvSpPr>
        <p:spPr>
          <a:xfrm>
            <a:off x="257663" y="643928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9</a:t>
            </a:r>
            <a:endParaRPr lang="en-US" sz="1400" dirty="0">
              <a:solidFill>
                <a:schemeClr val="tx1"/>
              </a:solidFill>
              <a:latin typeface="+mj-lt"/>
            </a:endParaRPr>
          </a:p>
        </p:txBody>
      </p:sp>
    </p:spTree>
    <p:extLst>
      <p:ext uri="{BB962C8B-B14F-4D97-AF65-F5344CB8AC3E}">
        <p14:creationId xmlns:p14="http://schemas.microsoft.com/office/powerpoint/2010/main" val="126802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371600"/>
            <a:ext cx="5105400" cy="1828800"/>
          </a:xfrm>
        </p:spPr>
        <p:txBody>
          <a:bodyPr>
            <a:normAutofit/>
          </a:bodyPr>
          <a:lstStyle/>
          <a:p>
            <a:pPr algn="l"/>
            <a:r>
              <a:rPr lang="en-US" sz="5400" dirty="0" smtClean="0">
                <a:solidFill>
                  <a:schemeClr val="bg1"/>
                </a:solidFill>
              </a:rPr>
              <a:t>Food &amp; Nutrition</a:t>
            </a:r>
            <a:endParaRPr lang="en-US" sz="5400" dirty="0">
              <a:solidFill>
                <a:srgbClr val="0070C0"/>
              </a:solidFill>
            </a:endParaRPr>
          </a:p>
        </p:txBody>
      </p:sp>
      <p:sp>
        <p:nvSpPr>
          <p:cNvPr id="3" name="TextBox 2"/>
          <p:cNvSpPr txBox="1"/>
          <p:nvPr/>
        </p:nvSpPr>
        <p:spPr>
          <a:xfrm>
            <a:off x="2362200" y="4343400"/>
            <a:ext cx="415774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Julius Witherspoon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93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more likely to be hungry?</a:t>
            </a:r>
            <a:endParaRPr lang="en-US" dirty="0"/>
          </a:p>
        </p:txBody>
      </p:sp>
      <p:sp>
        <p:nvSpPr>
          <p:cNvPr id="3" name="Text Placeholder 2"/>
          <p:cNvSpPr>
            <a:spLocks noGrp="1"/>
          </p:cNvSpPr>
          <p:nvPr>
            <p:ph type="body" idx="1"/>
          </p:nvPr>
        </p:nvSpPr>
        <p:spPr/>
        <p:txBody>
          <a:bodyPr>
            <a:normAutofit/>
          </a:bodyPr>
          <a:lstStyle/>
          <a:p>
            <a:r>
              <a:rPr lang="en-US" sz="1800" dirty="0" smtClean="0"/>
              <a:t>Children and youth- age 18 and under</a:t>
            </a:r>
            <a:endParaRPr lang="en-US" sz="1800" dirty="0"/>
          </a:p>
        </p:txBody>
      </p:sp>
      <p:sp>
        <p:nvSpPr>
          <p:cNvPr id="5" name="Text Placeholder 4"/>
          <p:cNvSpPr>
            <a:spLocks noGrp="1"/>
          </p:cNvSpPr>
          <p:nvPr>
            <p:ph type="body" sz="quarter" idx="3"/>
          </p:nvPr>
        </p:nvSpPr>
        <p:spPr/>
        <p:txBody>
          <a:bodyPr>
            <a:normAutofit/>
          </a:bodyPr>
          <a:lstStyle/>
          <a:p>
            <a:pPr algn="ctr"/>
            <a:r>
              <a:rPr lang="en-US" sz="1800" dirty="0" smtClean="0"/>
              <a:t>Adults age 65 and over</a:t>
            </a:r>
            <a:endParaRPr lang="en-US" sz="1800" dirty="0"/>
          </a:p>
        </p:txBody>
      </p:sp>
      <p:pic>
        <p:nvPicPr>
          <p:cNvPr id="1028" name="Picture 4"/>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2803261"/>
            <a:ext cx="4041775" cy="269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42100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71949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1</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6051695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subTitle" idx="1"/>
          </p:nvPr>
        </p:nvSpPr>
        <p:spPr>
          <a:xfrm>
            <a:off x="914400" y="3124200"/>
            <a:ext cx="7620000" cy="3200400"/>
          </a:xfrm>
        </p:spPr>
        <p:txBody>
          <a:bodyPr>
            <a:normAutofit/>
          </a:bodyPr>
          <a:lstStyle/>
          <a:p>
            <a:pPr marL="0" indent="0">
              <a:buNone/>
            </a:pPr>
            <a:r>
              <a:rPr lang="en-US" sz="4000" b="1" dirty="0" smtClean="0">
                <a:solidFill>
                  <a:srgbClr val="C00000"/>
                </a:solidFill>
              </a:rPr>
              <a:t>Food </a:t>
            </a:r>
            <a:r>
              <a:rPr lang="en-US" sz="4000" b="1" dirty="0">
                <a:solidFill>
                  <a:srgbClr val="C00000"/>
                </a:solidFill>
              </a:rPr>
              <a:t>insecurity </a:t>
            </a:r>
            <a:r>
              <a:rPr lang="en-US" sz="3600" dirty="0">
                <a:solidFill>
                  <a:schemeClr val="tx1"/>
                </a:solidFill>
              </a:rPr>
              <a:t>is the limited or uncertain availability of nutritionally adequate and safe foods or limited or uncertain ability to acquire acceptable foods in socially acceptable ways.</a:t>
            </a:r>
          </a:p>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
            <a:ext cx="3962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2</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4650203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dirty="0" smtClean="0"/>
              <a:t>Food Insecurity Rates have declined </a:t>
            </a:r>
            <a:br>
              <a:rPr lang="en-US" sz="2000" b="1" dirty="0" smtClean="0"/>
            </a:br>
            <a:r>
              <a:rPr lang="en-US" sz="1800" b="1" dirty="0" smtClean="0"/>
              <a:t>1 in 5 children remain food insecure (2018)</a:t>
            </a:r>
            <a:br>
              <a:rPr lang="en-US" sz="1800" b="1" dirty="0" smtClean="0"/>
            </a:br>
            <a:r>
              <a:rPr lang="en-US" sz="1800" b="1" dirty="0" smtClean="0"/>
              <a:t>Davidson County</a:t>
            </a:r>
            <a:r>
              <a:rPr lang="en-US" sz="2000" b="1" dirty="0" smtClean="0"/>
              <a:t/>
            </a:r>
            <a:br>
              <a:rPr lang="en-US" sz="2000" b="1" dirty="0" smtClean="0"/>
            </a:br>
            <a:r>
              <a:rPr lang="en-US" sz="2000" b="1" i="1" dirty="0" smtClean="0"/>
              <a:t>Source: Second Harvest Food Bank of Middle Tennessee</a:t>
            </a:r>
            <a:endParaRPr lang="en-US" sz="2000" b="1"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483760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3</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813734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6000" dirty="0" smtClean="0">
                <a:latin typeface="Calibri" panose="020F0502020204030204" pitchFamily="34" charset="0"/>
                <a:cs typeface="Calibri" panose="020F0502020204030204" pitchFamily="34" charset="0"/>
              </a:rPr>
              <a:t>Welcome</a:t>
            </a:r>
            <a:endParaRPr lang="en-US" sz="6000" dirty="0">
              <a:latin typeface="Calibri" panose="020F0502020204030204" pitchFamily="34" charset="0"/>
              <a:cs typeface="Calibri" panose="020F0502020204030204" pitchFamily="34" charset="0"/>
            </a:endParaRPr>
          </a:p>
        </p:txBody>
      </p:sp>
      <p:sp>
        <p:nvSpPr>
          <p:cNvPr id="4" name="TextBox 3"/>
          <p:cNvSpPr txBox="1"/>
          <p:nvPr/>
        </p:nvSpPr>
        <p:spPr>
          <a:xfrm>
            <a:off x="135010" y="4938246"/>
            <a:ext cx="7743723" cy="1077218"/>
          </a:xfrm>
          <a:prstGeom prst="rect">
            <a:avLst/>
          </a:prstGeom>
          <a:noFill/>
        </p:spPr>
        <p:txBody>
          <a:bodyPr wrap="none" rtlCol="0">
            <a:spAutoFit/>
          </a:bodyPr>
          <a:lstStyle/>
          <a:p>
            <a:r>
              <a:rPr lang="en-US" sz="3600" dirty="0" smtClean="0">
                <a:latin typeface="Calibri" panose="020F0502020204030204" pitchFamily="34" charset="0"/>
                <a:cs typeface="Calibri" panose="020F0502020204030204" pitchFamily="34" charset="0"/>
              </a:rPr>
              <a:t>Pastor William Harris</a:t>
            </a:r>
            <a:br>
              <a:rPr lang="en-US" sz="36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Chairman, Metropolitan Social Services Commission</a:t>
            </a:r>
            <a:endParaRPr lang="en-US" sz="2800" dirty="0">
              <a:latin typeface="Calibri" panose="020F0502020204030204" pitchFamily="34" charset="0"/>
              <a:cs typeface="Calibri" panose="020F0502020204030204" pitchFamily="34" charset="0"/>
            </a:endParaRPr>
          </a:p>
        </p:txBody>
      </p:sp>
      <p:cxnSp>
        <p:nvCxnSpPr>
          <p:cNvPr id="6" name="Straight Connector 5"/>
          <p:cNvCxnSpPr/>
          <p:nvPr/>
        </p:nvCxnSpPr>
        <p:spPr>
          <a:xfrm>
            <a:off x="211581" y="6006565"/>
            <a:ext cx="8659242" cy="475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3918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ct val="20000"/>
              </a:spcBef>
            </a:pPr>
            <a:r>
              <a:rPr lang="en-US" sz="2200" b="1" dirty="0">
                <a:solidFill>
                  <a:prstClr val="black"/>
                </a:solidFill>
                <a:ea typeface="+mn-ea"/>
                <a:cs typeface="+mn-cs"/>
              </a:rPr>
              <a:t>Davidson County Food Insecurity Map</a:t>
            </a:r>
            <a:br>
              <a:rPr lang="en-US" sz="2200" b="1" dirty="0">
                <a:solidFill>
                  <a:prstClr val="black"/>
                </a:solidFill>
                <a:ea typeface="+mn-ea"/>
                <a:cs typeface="+mn-cs"/>
              </a:rPr>
            </a:br>
            <a:endParaRPr lang="en-US" dirty="0"/>
          </a:p>
        </p:txBody>
      </p:sp>
      <p:sp>
        <p:nvSpPr>
          <p:cNvPr id="3" name="Text Placeholder 2"/>
          <p:cNvSpPr>
            <a:spLocks noGrp="1"/>
          </p:cNvSpPr>
          <p:nvPr>
            <p:ph type="body" idx="1"/>
          </p:nvPr>
        </p:nvSpPr>
        <p:spPr/>
        <p:txBody>
          <a:bodyPr>
            <a:normAutofit fontScale="92500"/>
          </a:bodyPr>
          <a:lstStyle/>
          <a:p>
            <a:r>
              <a:rPr lang="en-US" dirty="0" smtClean="0"/>
              <a:t>Food Insecurity by Census Tracts</a:t>
            </a:r>
            <a:endParaRPr lang="en-US" dirty="0"/>
          </a:p>
        </p:txBody>
      </p:sp>
      <p:sp>
        <p:nvSpPr>
          <p:cNvPr id="5" name="Text Placeholder 4"/>
          <p:cNvSpPr>
            <a:spLocks noGrp="1"/>
          </p:cNvSpPr>
          <p:nvPr>
            <p:ph type="body" sz="quarter" idx="3"/>
          </p:nvPr>
        </p:nvSpPr>
        <p:spPr/>
        <p:txBody>
          <a:bodyPr/>
          <a:lstStyle/>
          <a:p>
            <a:r>
              <a:rPr lang="en-US" dirty="0" smtClean="0"/>
              <a:t>Highlights</a:t>
            </a:r>
            <a:endParaRPr lang="en-US" dirty="0"/>
          </a:p>
        </p:txBody>
      </p:sp>
      <p:sp>
        <p:nvSpPr>
          <p:cNvPr id="6" name="Content Placeholder 5"/>
          <p:cNvSpPr>
            <a:spLocks noGrp="1"/>
          </p:cNvSpPr>
          <p:nvPr>
            <p:ph sz="quarter" idx="4"/>
          </p:nvPr>
        </p:nvSpPr>
        <p:spPr/>
        <p:txBody>
          <a:bodyPr/>
          <a:lstStyle/>
          <a:p>
            <a:r>
              <a:rPr lang="en-US" dirty="0" smtClean="0"/>
              <a:t>Where you live impacts your Food Security </a:t>
            </a:r>
          </a:p>
          <a:p>
            <a:r>
              <a:rPr lang="en-US" dirty="0" smtClean="0"/>
              <a:t>One census tract has a 77% food insecurity rate and two census tracts have 0% food insecurity rates</a:t>
            </a:r>
          </a:p>
          <a:p>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731" y="2286000"/>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4</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22546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Emergency Food Box Distribution</a:t>
            </a:r>
            <a:br>
              <a:rPr lang="en-US" sz="2800" dirty="0" smtClean="0"/>
            </a:br>
            <a:r>
              <a:rPr lang="en-US" sz="2800" b="1" dirty="0" smtClean="0"/>
              <a:t>Second Harvest Food Bank</a:t>
            </a:r>
            <a:endParaRPr lang="en-US" sz="2800" b="1" dirty="0"/>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5</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5578056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Spending on Food by Income Breakdown</a:t>
            </a:r>
            <a:endParaRPr lang="en-US" sz="4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312628" cy="411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453"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6</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2486060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ct val="20000"/>
              </a:spcBef>
            </a:pPr>
            <a:r>
              <a:rPr lang="en-US" sz="3200" dirty="0">
                <a:solidFill>
                  <a:prstClr val="black"/>
                </a:solidFill>
                <a:ea typeface="+mn-ea"/>
                <a:cs typeface="+mn-cs"/>
              </a:rPr>
              <a:t>Percent of Households receiving SNAP assistance living below the poverty </a:t>
            </a:r>
            <a:r>
              <a:rPr lang="en-US" sz="3200" dirty="0" smtClean="0">
                <a:solidFill>
                  <a:prstClr val="black"/>
                </a:solidFill>
                <a:ea typeface="+mn-ea"/>
                <a:cs typeface="+mn-cs"/>
              </a:rPr>
              <a:t>line</a:t>
            </a:r>
            <a:br>
              <a:rPr lang="en-US" sz="3200" dirty="0" smtClean="0">
                <a:solidFill>
                  <a:prstClr val="black"/>
                </a:solidFill>
                <a:ea typeface="+mn-ea"/>
                <a:cs typeface="+mn-cs"/>
              </a:rPr>
            </a:br>
            <a:r>
              <a:rPr lang="en-US" sz="1800" dirty="0" smtClean="0">
                <a:solidFill>
                  <a:prstClr val="black"/>
                </a:solidFill>
                <a:ea typeface="+mn-ea"/>
                <a:cs typeface="+mn-cs"/>
              </a:rPr>
              <a:t>Source: U.S. Census Bureau 2017 American Community Survey</a:t>
            </a:r>
            <a:r>
              <a:rPr lang="en-US" sz="1800" dirty="0">
                <a:solidFill>
                  <a:prstClr val="black"/>
                </a:solidFill>
                <a:ea typeface="+mn-ea"/>
                <a:cs typeface="+mn-cs"/>
              </a:rPr>
              <a:t/>
            </a:r>
            <a:br>
              <a:rPr lang="en-US" sz="1800" dirty="0">
                <a:solidFill>
                  <a:prstClr val="black"/>
                </a:solidFill>
                <a:ea typeface="+mn-ea"/>
                <a:cs typeface="+mn-cs"/>
              </a:rPr>
            </a:br>
            <a:endParaRPr lang="en-US" sz="1800" dirty="0"/>
          </a:p>
        </p:txBody>
      </p:sp>
      <p:sp>
        <p:nvSpPr>
          <p:cNvPr id="3" name="Content Placeholder 2"/>
          <p:cNvSpPr>
            <a:spLocks noGrp="1"/>
          </p:cNvSpPr>
          <p:nvPr>
            <p:ph idx="1"/>
          </p:nvPr>
        </p:nvSpPr>
        <p:spPr/>
        <p:txBody>
          <a:bodyPr/>
          <a:lstStyle/>
          <a:p>
            <a:pPr marL="0" indent="0">
              <a:buNone/>
            </a:pPr>
            <a:endParaRPr lang="en-US" dirty="0" smtClean="0"/>
          </a:p>
          <a:p>
            <a:endParaRPr lang="en-US"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678477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057400"/>
            <a:ext cx="1600753"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7</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1034883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Percent of Households Receiving SNAP Benefits</a:t>
            </a:r>
            <a:br>
              <a:rPr lang="en-US" sz="3200" b="1" dirty="0" smtClean="0"/>
            </a:br>
            <a:r>
              <a:rPr lang="en-US" sz="1600" dirty="0">
                <a:solidFill>
                  <a:prstClr val="black"/>
                </a:solidFill>
              </a:rPr>
              <a:t>Source: U.S. Census Bureau 2017 American Community Survey</a:t>
            </a:r>
            <a:r>
              <a:rPr lang="en-US" sz="1600" b="1" dirty="0" smtClean="0"/>
              <a:t/>
            </a:r>
            <a:br>
              <a:rPr lang="en-US" sz="1600" b="1" dirty="0" smtClean="0"/>
            </a:br>
            <a:r>
              <a:rPr lang="en-US" sz="3200" b="1" dirty="0" smtClean="0"/>
              <a:t/>
            </a:r>
            <a:br>
              <a:rPr lang="en-US" sz="3200" b="1" dirty="0" smtClean="0"/>
            </a:b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7693511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838200"/>
            <a:ext cx="990600" cy="69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8</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3780806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ct val="20000"/>
              </a:spcBef>
            </a:pPr>
            <a:r>
              <a:rPr lang="en-US" sz="3200" i="1" dirty="0">
                <a:solidFill>
                  <a:prstClr val="black"/>
                </a:solidFill>
                <a:ea typeface="+mn-ea"/>
                <a:cs typeface="+mn-cs"/>
              </a:rPr>
              <a:t>Metro Social Services Provides Emergency Meals to Walk In Clients</a:t>
            </a:r>
            <a:br>
              <a:rPr lang="en-US" sz="3200" i="1" dirty="0">
                <a:solidFill>
                  <a:prstClr val="black"/>
                </a:solidFill>
                <a:ea typeface="+mn-ea"/>
                <a:cs typeface="+mn-cs"/>
              </a:rPr>
            </a:br>
            <a:endParaRPr lang="en-US" dirty="0"/>
          </a:p>
        </p:txBody>
      </p:sp>
      <p:sp>
        <p:nvSpPr>
          <p:cNvPr id="3" name="Content Placeholder 2"/>
          <p:cNvSpPr>
            <a:spLocks noGrp="1"/>
          </p:cNvSpPr>
          <p:nvPr>
            <p:ph idx="1"/>
          </p:nvPr>
        </p:nvSpPr>
        <p:spPr/>
        <p:txBody>
          <a:bodyPr/>
          <a:lstStyle/>
          <a:p>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479 unique individuals received emergency meals in our offices served by MSS staff this past fiscal year!!</a:t>
            </a:r>
          </a:p>
          <a:p>
            <a:pPr marL="0" indent="0" algn="ctr">
              <a:buNone/>
            </a:pPr>
            <a:endParaRPr lang="en-US" dirty="0" smtClean="0"/>
          </a:p>
          <a:p>
            <a:pPr marL="0" indent="0" algn="ctr">
              <a:buNone/>
            </a:pPr>
            <a:endParaRPr lang="en-US" dirty="0"/>
          </a:p>
          <a:p>
            <a:pPr marL="0" indent="0" algn="ctr">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724" y="1219200"/>
            <a:ext cx="4076876" cy="2471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Franklin Gothic Book" panose="020B0503020102020204" pitchFamily="34" charset="0"/>
              </a:rPr>
              <a:t>9</a:t>
            </a:r>
            <a:endParaRPr lang="en-US" sz="14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3090399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Grassroots Community Survey Findings</a:t>
            </a:r>
            <a:r>
              <a:rPr lang="en-US" dirty="0" smtClean="0"/>
              <a:t/>
            </a:r>
            <a:br>
              <a:rPr lang="en-US" dirty="0" smtClean="0"/>
            </a:br>
            <a:r>
              <a:rPr lang="en-US" sz="1800" dirty="0" smtClean="0"/>
              <a:t>Note: For the first time Food &amp; Nutrition ranked higher than Housing and Related </a:t>
            </a:r>
            <a:r>
              <a:rPr lang="en-US" sz="1800" dirty="0"/>
              <a:t>A</a:t>
            </a:r>
            <a:r>
              <a:rPr lang="en-US" sz="1800" dirty="0" smtClean="0"/>
              <a:t>ssistance</a:t>
            </a:r>
            <a:endParaRPr lang="en-US" sz="1800" dirty="0"/>
          </a:p>
        </p:txBody>
      </p:sp>
      <p:graphicFrame>
        <p:nvGraphicFramePr>
          <p:cNvPr id="5" name="Chart 4"/>
          <p:cNvGraphicFramePr/>
          <p:nvPr>
            <p:extLst>
              <p:ext uri="{D42A27DB-BD31-4B8C-83A1-F6EECF244321}">
                <p14:modId xmlns:p14="http://schemas.microsoft.com/office/powerpoint/2010/main" val="2549300254"/>
              </p:ext>
            </p:extLst>
          </p:nvPr>
        </p:nvGraphicFramePr>
        <p:xfrm>
          <a:off x="304800" y="1447800"/>
          <a:ext cx="86106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287909" y="6428882"/>
            <a:ext cx="228600" cy="228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 name="TextBox 2"/>
          <p:cNvSpPr txBox="1"/>
          <p:nvPr/>
        </p:nvSpPr>
        <p:spPr>
          <a:xfrm>
            <a:off x="218505" y="6389293"/>
            <a:ext cx="390492" cy="307777"/>
          </a:xfrm>
          <a:prstGeom prst="rect">
            <a:avLst/>
          </a:prstGeom>
          <a:noFill/>
        </p:spPr>
        <p:txBody>
          <a:bodyPr wrap="none" rtlCol="0">
            <a:spAutoFit/>
          </a:bodyPr>
          <a:lstStyle/>
          <a:p>
            <a:r>
              <a:rPr lang="en-US" sz="1400" dirty="0" smtClean="0">
                <a:latin typeface="Franklin Gothic Book" panose="020B0503020102020204" pitchFamily="34" charset="0"/>
              </a:rPr>
              <a:t>10</a:t>
            </a:r>
            <a:endParaRPr lang="en-US" sz="1400" dirty="0">
              <a:latin typeface="Franklin Gothic Book" panose="020B0503020102020204" pitchFamily="34" charset="0"/>
            </a:endParaRPr>
          </a:p>
        </p:txBody>
      </p:sp>
    </p:spTree>
    <p:extLst>
      <p:ext uri="{BB962C8B-B14F-4D97-AF65-F5344CB8AC3E}">
        <p14:creationId xmlns:p14="http://schemas.microsoft.com/office/powerpoint/2010/main" val="38230538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1524000"/>
            <a:ext cx="3276600" cy="1600200"/>
          </a:xfrm>
        </p:spPr>
        <p:txBody>
          <a:bodyPr>
            <a:normAutofit/>
          </a:bodyPr>
          <a:lstStyle/>
          <a:p>
            <a:pPr algn="l"/>
            <a:r>
              <a:rPr lang="en-US" sz="6600" dirty="0" smtClean="0">
                <a:solidFill>
                  <a:schemeClr val="bg1"/>
                </a:solidFill>
              </a:rPr>
              <a:t>Housing</a:t>
            </a:r>
            <a:endParaRPr lang="en-US" sz="6600" dirty="0">
              <a:solidFill>
                <a:schemeClr val="bg1"/>
              </a:solidFill>
            </a:endParaRPr>
          </a:p>
        </p:txBody>
      </p:sp>
      <p:sp>
        <p:nvSpPr>
          <p:cNvPr id="3" name="TextBox 2"/>
          <p:cNvSpPr txBox="1"/>
          <p:nvPr/>
        </p:nvSpPr>
        <p:spPr>
          <a:xfrm>
            <a:off x="3124200" y="4212750"/>
            <a:ext cx="2637902"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Lee Stewart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519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1</a:t>
            </a:r>
            <a:endParaRPr lang="en-US" dirty="0">
              <a:solidFill>
                <a:schemeClr val="tx1"/>
              </a:solidFill>
            </a:endParaRPr>
          </a:p>
        </p:txBody>
      </p:sp>
      <p:pic>
        <p:nvPicPr>
          <p:cNvPr id="4" name="Picture 3"/>
          <p:cNvPicPr/>
          <p:nvPr/>
        </p:nvPicPr>
        <p:blipFill>
          <a:blip r:embed="rId3"/>
          <a:stretch>
            <a:fillRect/>
          </a:stretch>
        </p:blipFill>
        <p:spPr>
          <a:xfrm>
            <a:off x="1981200" y="228600"/>
            <a:ext cx="4953000" cy="6400800"/>
          </a:xfrm>
          <a:prstGeom prst="rect">
            <a:avLst/>
          </a:prstGeom>
        </p:spPr>
      </p:pic>
    </p:spTree>
    <p:extLst>
      <p:ext uri="{BB962C8B-B14F-4D97-AF65-F5344CB8AC3E}">
        <p14:creationId xmlns:p14="http://schemas.microsoft.com/office/powerpoint/2010/main" val="365549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574" y="2057400"/>
            <a:ext cx="6056850" cy="4343399"/>
          </a:xfrm>
          <a:prstGeom prst="rect">
            <a:avLst/>
          </a:prstGeom>
        </p:spPr>
      </p:pic>
      <p:sp>
        <p:nvSpPr>
          <p:cNvPr id="12" name="Title 1"/>
          <p:cNvSpPr>
            <a:spLocks noGrp="1"/>
          </p:cNvSpPr>
          <p:nvPr>
            <p:ph type="title"/>
          </p:nvPr>
        </p:nvSpPr>
        <p:spPr>
          <a:xfrm>
            <a:off x="762000" y="803059"/>
            <a:ext cx="3429001" cy="984681"/>
          </a:xfrm>
        </p:spPr>
        <p:txBody>
          <a:bodyPr>
            <a:noAutofit/>
          </a:bodyPr>
          <a:lstStyle/>
          <a:p>
            <a:pPr algn="ctr"/>
            <a:r>
              <a:rPr lang="en-US" sz="2800" b="1" dirty="0" smtClean="0">
                <a:solidFill>
                  <a:srgbClr val="003366"/>
                </a:solidFill>
              </a:rPr>
              <a:t>Fastest</a:t>
            </a:r>
            <a:r>
              <a:rPr lang="en-US" b="1" dirty="0" smtClean="0">
                <a:solidFill>
                  <a:srgbClr val="003366"/>
                </a:solidFill>
              </a:rPr>
              <a:t> </a:t>
            </a:r>
            <a:r>
              <a:rPr lang="en-US" sz="2800" b="1" dirty="0" smtClean="0">
                <a:solidFill>
                  <a:srgbClr val="003366"/>
                </a:solidFill>
              </a:rPr>
              <a:t>Gentrification</a:t>
            </a:r>
            <a:endParaRPr lang="en-US" sz="2800" b="1" cap="none" dirty="0">
              <a:solidFill>
                <a:srgbClr val="0033CC"/>
              </a:solidFill>
            </a:endParaRPr>
          </a:p>
        </p:txBody>
      </p:sp>
      <p:sp>
        <p:nvSpPr>
          <p:cNvPr id="6" name="TextBox 5"/>
          <p:cNvSpPr txBox="1"/>
          <p:nvPr/>
        </p:nvSpPr>
        <p:spPr>
          <a:xfrm>
            <a:off x="5562600" y="1066800"/>
            <a:ext cx="1219200" cy="1200329"/>
          </a:xfrm>
          <a:prstGeom prst="rect">
            <a:avLst/>
          </a:prstGeom>
          <a:noFill/>
        </p:spPr>
        <p:txBody>
          <a:bodyPr wrap="square" rtlCol="0">
            <a:spAutoFit/>
          </a:bodyPr>
          <a:lstStyle/>
          <a:p>
            <a:r>
              <a:rPr lang="en-US" sz="7200" b="1" dirty="0" smtClean="0">
                <a:solidFill>
                  <a:srgbClr val="FF0000"/>
                </a:solidFill>
              </a:rPr>
              <a:t>#5</a:t>
            </a:r>
            <a:endParaRPr lang="en-US" sz="7200" b="1" dirty="0">
              <a:solidFill>
                <a:srgbClr val="FF0000"/>
              </a:solidFill>
            </a:endParaRPr>
          </a:p>
        </p:txBody>
      </p:sp>
      <p:sp>
        <p:nvSpPr>
          <p:cNvPr id="11" name="Title 1"/>
          <p:cNvSpPr txBox="1">
            <a:spLocks/>
          </p:cNvSpPr>
          <p:nvPr/>
        </p:nvSpPr>
        <p:spPr>
          <a:xfrm>
            <a:off x="4953000" y="457200"/>
            <a:ext cx="3429001" cy="6096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b="1" dirty="0" smtClean="0">
                <a:solidFill>
                  <a:srgbClr val="003366"/>
                </a:solidFill>
              </a:rPr>
              <a:t>Housing Market Rank</a:t>
            </a:r>
            <a:endParaRPr lang="en-US" b="1" dirty="0">
              <a:solidFill>
                <a:srgbClr val="0033CC"/>
              </a:solidFill>
            </a:endParaRPr>
          </a:p>
        </p:txBody>
      </p:sp>
      <p:sp>
        <p:nvSpPr>
          <p:cNvPr id="13" name="TextBox 12"/>
          <p:cNvSpPr txBox="1"/>
          <p:nvPr/>
        </p:nvSpPr>
        <p:spPr>
          <a:xfrm>
            <a:off x="2279904" y="2143035"/>
            <a:ext cx="1219200" cy="1200329"/>
          </a:xfrm>
          <a:prstGeom prst="rect">
            <a:avLst/>
          </a:prstGeom>
          <a:noFill/>
        </p:spPr>
        <p:txBody>
          <a:bodyPr wrap="square" rtlCol="0">
            <a:spAutoFit/>
          </a:bodyPr>
          <a:lstStyle/>
          <a:p>
            <a:r>
              <a:rPr lang="en-US" sz="7200" b="1" dirty="0" smtClean="0">
                <a:solidFill>
                  <a:srgbClr val="FF0000"/>
                </a:solidFill>
              </a:rPr>
              <a:t>#6</a:t>
            </a:r>
            <a:endParaRPr lang="en-US" sz="7200" b="1" dirty="0">
              <a:solidFill>
                <a:srgbClr val="FF0000"/>
              </a:solidFill>
            </a:endParaRPr>
          </a:p>
        </p:txBody>
      </p:sp>
      <p:cxnSp>
        <p:nvCxnSpPr>
          <p:cNvPr id="10" name="Straight Connector 9"/>
          <p:cNvCxnSpPr/>
          <p:nvPr/>
        </p:nvCxnSpPr>
        <p:spPr>
          <a:xfrm>
            <a:off x="3505200" y="2743200"/>
            <a:ext cx="2133600" cy="175260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2</a:t>
            </a:r>
            <a:endParaRPr lang="en-US" dirty="0">
              <a:solidFill>
                <a:schemeClr val="tx1"/>
              </a:solidFill>
            </a:endParaRPr>
          </a:p>
        </p:txBody>
      </p:sp>
    </p:spTree>
    <p:extLst>
      <p:ext uri="{BB962C8B-B14F-4D97-AF65-F5344CB8AC3E}">
        <p14:creationId xmlns:p14="http://schemas.microsoft.com/office/powerpoint/2010/main" val="254807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6000" dirty="0" smtClean="0">
                <a:latin typeface="Calibri" panose="020F0502020204030204" pitchFamily="34" charset="0"/>
                <a:cs typeface="Calibri" panose="020F0502020204030204" pitchFamily="34" charset="0"/>
              </a:rPr>
              <a:t>Mayor’s Office Remarks</a:t>
            </a:r>
            <a:endParaRPr lang="en-US" sz="6000" dirty="0">
              <a:latin typeface="Calibri" panose="020F0502020204030204" pitchFamily="34" charset="0"/>
              <a:cs typeface="Calibri" panose="020F0502020204030204" pitchFamily="34" charset="0"/>
            </a:endParaRPr>
          </a:p>
        </p:txBody>
      </p:sp>
      <p:sp>
        <p:nvSpPr>
          <p:cNvPr id="4" name="TextBox 3"/>
          <p:cNvSpPr txBox="1"/>
          <p:nvPr/>
        </p:nvSpPr>
        <p:spPr>
          <a:xfrm>
            <a:off x="304800" y="5018782"/>
            <a:ext cx="5915530" cy="1077218"/>
          </a:xfrm>
          <a:prstGeom prst="rect">
            <a:avLst/>
          </a:prstGeom>
          <a:noFill/>
        </p:spPr>
        <p:txBody>
          <a:bodyPr wrap="none" rtlCol="0">
            <a:spAutoFit/>
          </a:bodyPr>
          <a:lstStyle/>
          <a:p>
            <a:r>
              <a:rPr lang="en-US" sz="3600" dirty="0" smtClean="0">
                <a:latin typeface="Calibri" panose="020F0502020204030204" pitchFamily="34" charset="0"/>
                <a:cs typeface="Calibri" panose="020F0502020204030204" pitchFamily="34" charset="0"/>
              </a:rPr>
              <a:t>Anne </a:t>
            </a:r>
            <a:r>
              <a:rPr lang="en-US" sz="3600" dirty="0" err="1" smtClean="0">
                <a:latin typeface="Calibri" panose="020F0502020204030204" pitchFamily="34" charset="0"/>
                <a:cs typeface="Calibri" panose="020F0502020204030204" pitchFamily="34" charset="0"/>
              </a:rPr>
              <a:t>Havard</a:t>
            </a:r>
            <a:endParaRPr lang="en-US" sz="36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Senior Advisor – Economic Opportunity</a:t>
            </a:r>
            <a:endParaRPr lang="en-US" sz="2800" dirty="0">
              <a:latin typeface="Calibri" panose="020F0502020204030204" pitchFamily="34" charset="0"/>
              <a:cs typeface="Calibri" panose="020F0502020204030204" pitchFamily="34" charset="0"/>
            </a:endParaRPr>
          </a:p>
        </p:txBody>
      </p:sp>
      <p:cxnSp>
        <p:nvCxnSpPr>
          <p:cNvPr id="6" name="Straight Connector 5"/>
          <p:cNvCxnSpPr/>
          <p:nvPr/>
        </p:nvCxnSpPr>
        <p:spPr>
          <a:xfrm>
            <a:off x="381000" y="6096000"/>
            <a:ext cx="8305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698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7620000" cy="830997"/>
          </a:xfrm>
          <a:prstGeom prst="rect">
            <a:avLst/>
          </a:prstGeom>
          <a:noFill/>
        </p:spPr>
        <p:txBody>
          <a:bodyPr wrap="square" rtlCol="0">
            <a:spAutoFit/>
          </a:bodyPr>
          <a:lstStyle/>
          <a:p>
            <a:r>
              <a:rPr lang="en-US" sz="4800" b="1" dirty="0" smtClean="0">
                <a:solidFill>
                  <a:prstClr val="black"/>
                </a:solidFill>
              </a:rPr>
              <a:t>Multi-Unit Building Permits</a:t>
            </a:r>
            <a:endParaRPr lang="en-US" sz="4800" b="1" dirty="0">
              <a:solidFill>
                <a:prstClr val="black"/>
              </a:solidFill>
            </a:endParaRPr>
          </a:p>
        </p:txBody>
      </p:sp>
      <p:sp>
        <p:nvSpPr>
          <p:cNvPr id="5" name="TextBox 4"/>
          <p:cNvSpPr txBox="1"/>
          <p:nvPr/>
        </p:nvSpPr>
        <p:spPr>
          <a:xfrm>
            <a:off x="3124200" y="1879937"/>
            <a:ext cx="2590800" cy="1015663"/>
          </a:xfrm>
          <a:prstGeom prst="rect">
            <a:avLst/>
          </a:prstGeom>
          <a:noFill/>
        </p:spPr>
        <p:txBody>
          <a:bodyPr wrap="square" rtlCol="0">
            <a:spAutoFit/>
          </a:bodyPr>
          <a:lstStyle/>
          <a:p>
            <a:r>
              <a:rPr lang="en-US" sz="6000" dirty="0" smtClean="0">
                <a:solidFill>
                  <a:prstClr val="black"/>
                </a:solidFill>
              </a:rPr>
              <a:t> 2016</a:t>
            </a:r>
            <a:endParaRPr lang="en-US" sz="6000" dirty="0">
              <a:solidFill>
                <a:prstClr val="black"/>
              </a:solidFill>
            </a:endParaRPr>
          </a:p>
        </p:txBody>
      </p:sp>
      <p:sp>
        <p:nvSpPr>
          <p:cNvPr id="7" name="TextBox 6"/>
          <p:cNvSpPr txBox="1"/>
          <p:nvPr/>
        </p:nvSpPr>
        <p:spPr>
          <a:xfrm>
            <a:off x="838200" y="1779923"/>
            <a:ext cx="2133600" cy="1107996"/>
          </a:xfrm>
          <a:prstGeom prst="rect">
            <a:avLst/>
          </a:prstGeom>
          <a:noFill/>
        </p:spPr>
        <p:txBody>
          <a:bodyPr wrap="square" rtlCol="0">
            <a:spAutoFit/>
          </a:bodyPr>
          <a:lstStyle/>
          <a:p>
            <a:r>
              <a:rPr lang="en-US" sz="6600" b="1" dirty="0" smtClean="0">
                <a:solidFill>
                  <a:prstClr val="black"/>
                </a:solidFill>
              </a:rPr>
              <a:t>5,751</a:t>
            </a:r>
            <a:endParaRPr lang="en-US" sz="6600" b="1" dirty="0">
              <a:solidFill>
                <a:prstClr val="black"/>
              </a:solidFill>
            </a:endParaRPr>
          </a:p>
        </p:txBody>
      </p:sp>
      <p:sp>
        <p:nvSpPr>
          <p:cNvPr id="9" name="TextBox 8"/>
          <p:cNvSpPr txBox="1"/>
          <p:nvPr/>
        </p:nvSpPr>
        <p:spPr>
          <a:xfrm>
            <a:off x="3124200" y="3733800"/>
            <a:ext cx="2590800" cy="1015663"/>
          </a:xfrm>
          <a:prstGeom prst="rect">
            <a:avLst/>
          </a:prstGeom>
          <a:noFill/>
        </p:spPr>
        <p:txBody>
          <a:bodyPr wrap="square" rtlCol="0">
            <a:spAutoFit/>
          </a:bodyPr>
          <a:lstStyle/>
          <a:p>
            <a:r>
              <a:rPr lang="en-US" sz="6000" dirty="0" smtClean="0">
                <a:solidFill>
                  <a:prstClr val="black"/>
                </a:solidFill>
              </a:rPr>
              <a:t> 2017</a:t>
            </a:r>
            <a:endParaRPr lang="en-US" sz="6000" dirty="0">
              <a:solidFill>
                <a:prstClr val="black"/>
              </a:solidFill>
            </a:endParaRPr>
          </a:p>
        </p:txBody>
      </p:sp>
      <p:sp>
        <p:nvSpPr>
          <p:cNvPr id="10" name="TextBox 9"/>
          <p:cNvSpPr txBox="1"/>
          <p:nvPr/>
        </p:nvSpPr>
        <p:spPr>
          <a:xfrm>
            <a:off x="838200" y="3657600"/>
            <a:ext cx="2628900" cy="1107996"/>
          </a:xfrm>
          <a:prstGeom prst="rect">
            <a:avLst/>
          </a:prstGeom>
          <a:noFill/>
        </p:spPr>
        <p:txBody>
          <a:bodyPr wrap="square" rtlCol="0">
            <a:spAutoFit/>
          </a:bodyPr>
          <a:lstStyle/>
          <a:p>
            <a:r>
              <a:rPr lang="en-US" sz="6600" b="1" dirty="0" smtClean="0">
                <a:solidFill>
                  <a:prstClr val="black"/>
                </a:solidFill>
              </a:rPr>
              <a:t>2,439</a:t>
            </a:r>
            <a:endParaRPr lang="en-US" sz="6600" b="1" dirty="0">
              <a:solidFill>
                <a:prstClr val="black"/>
              </a:solidFill>
            </a:endParaRPr>
          </a:p>
        </p:txBody>
      </p:sp>
      <p:sp>
        <p:nvSpPr>
          <p:cNvPr id="11" name="TextBox 10"/>
          <p:cNvSpPr txBox="1"/>
          <p:nvPr/>
        </p:nvSpPr>
        <p:spPr>
          <a:xfrm>
            <a:off x="5715000" y="2895600"/>
            <a:ext cx="2590800" cy="1015663"/>
          </a:xfrm>
          <a:prstGeom prst="rect">
            <a:avLst/>
          </a:prstGeom>
          <a:noFill/>
        </p:spPr>
        <p:txBody>
          <a:bodyPr wrap="square" rtlCol="0">
            <a:spAutoFit/>
          </a:bodyPr>
          <a:lstStyle/>
          <a:p>
            <a:r>
              <a:rPr lang="en-US" sz="6000" dirty="0" smtClean="0">
                <a:solidFill>
                  <a:prstClr val="black"/>
                </a:solidFill>
              </a:rPr>
              <a:t> </a:t>
            </a:r>
            <a:endParaRPr lang="en-US" sz="6000" dirty="0">
              <a:solidFill>
                <a:prstClr val="black"/>
              </a:solidFill>
            </a:endParaRPr>
          </a:p>
        </p:txBody>
      </p:sp>
      <p:sp>
        <p:nvSpPr>
          <p:cNvPr id="12" name="TextBox 11"/>
          <p:cNvSpPr txBox="1"/>
          <p:nvPr/>
        </p:nvSpPr>
        <p:spPr>
          <a:xfrm>
            <a:off x="861848" y="5181600"/>
            <a:ext cx="2895600" cy="1107996"/>
          </a:xfrm>
          <a:prstGeom prst="rect">
            <a:avLst/>
          </a:prstGeom>
          <a:noFill/>
        </p:spPr>
        <p:txBody>
          <a:bodyPr wrap="square" rtlCol="0">
            <a:spAutoFit/>
          </a:bodyPr>
          <a:lstStyle/>
          <a:p>
            <a:r>
              <a:rPr lang="en-US" sz="6600" b="1" dirty="0">
                <a:solidFill>
                  <a:srgbClr val="FF0000"/>
                </a:solidFill>
              </a:rPr>
              <a:t>–</a:t>
            </a:r>
            <a:r>
              <a:rPr lang="en-US" sz="6600" b="1" dirty="0" smtClean="0">
                <a:solidFill>
                  <a:srgbClr val="FF0000"/>
                </a:solidFill>
              </a:rPr>
              <a:t> 3,312</a:t>
            </a:r>
            <a:endParaRPr lang="en-US" sz="6600"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132" y="1440597"/>
            <a:ext cx="3010159" cy="484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3</a:t>
            </a:r>
            <a:endParaRPr lang="en-US" dirty="0">
              <a:solidFill>
                <a:schemeClr val="tx1"/>
              </a:solidFill>
            </a:endParaRPr>
          </a:p>
        </p:txBody>
      </p:sp>
    </p:spTree>
    <p:extLst>
      <p:ext uri="{BB962C8B-B14F-4D97-AF65-F5344CB8AC3E}">
        <p14:creationId xmlns:p14="http://schemas.microsoft.com/office/powerpoint/2010/main" val="86480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533400"/>
            <a:ext cx="7623941" cy="838200"/>
          </a:xfrm>
        </p:spPr>
        <p:txBody>
          <a:bodyPr>
            <a:normAutofit fontScale="90000"/>
          </a:bodyPr>
          <a:lstStyle/>
          <a:p>
            <a:r>
              <a:rPr lang="en-US" sz="6000" b="1" dirty="0" smtClean="0"/>
              <a:t>More Renter Vacancies</a:t>
            </a:r>
            <a:endParaRPr lang="en-US" b="1" dirty="0"/>
          </a:p>
        </p:txBody>
      </p:sp>
      <p:sp>
        <p:nvSpPr>
          <p:cNvPr id="6" name="TextBox 5"/>
          <p:cNvSpPr txBox="1"/>
          <p:nvPr/>
        </p:nvSpPr>
        <p:spPr>
          <a:xfrm>
            <a:off x="3924300" y="1524000"/>
            <a:ext cx="4038600" cy="1569660"/>
          </a:xfrm>
          <a:prstGeom prst="rect">
            <a:avLst/>
          </a:prstGeom>
          <a:noFill/>
        </p:spPr>
        <p:txBody>
          <a:bodyPr wrap="square" rtlCol="0">
            <a:spAutoFit/>
          </a:bodyPr>
          <a:lstStyle/>
          <a:p>
            <a:r>
              <a:rPr lang="en-US" sz="9600" b="1" dirty="0" smtClean="0">
                <a:solidFill>
                  <a:prstClr val="black"/>
                </a:solidFill>
              </a:rPr>
              <a:t>7</a:t>
            </a:r>
            <a:r>
              <a:rPr lang="en-US" sz="8000" b="1" dirty="0" smtClean="0">
                <a:solidFill>
                  <a:prstClr val="black"/>
                </a:solidFill>
              </a:rPr>
              <a:t>%</a:t>
            </a:r>
            <a:r>
              <a:rPr lang="en-US" sz="9600" dirty="0" smtClean="0">
                <a:solidFill>
                  <a:prstClr val="black"/>
                </a:solidFill>
              </a:rPr>
              <a:t>  </a:t>
            </a:r>
            <a:r>
              <a:rPr lang="en-US" sz="7200" b="1" dirty="0" smtClean="0">
                <a:solidFill>
                  <a:prstClr val="black"/>
                </a:solidFill>
              </a:rPr>
              <a:t>2017</a:t>
            </a:r>
            <a:endParaRPr lang="en-US" sz="7200" b="1" dirty="0">
              <a:solidFill>
                <a:prstClr val="black"/>
              </a:solidFill>
            </a:endParaRPr>
          </a:p>
        </p:txBody>
      </p:sp>
      <p:sp>
        <p:nvSpPr>
          <p:cNvPr id="7" name="TextBox 6"/>
          <p:cNvSpPr txBox="1"/>
          <p:nvPr/>
        </p:nvSpPr>
        <p:spPr>
          <a:xfrm>
            <a:off x="914400" y="4419600"/>
            <a:ext cx="4572000" cy="1323439"/>
          </a:xfrm>
          <a:prstGeom prst="rect">
            <a:avLst/>
          </a:prstGeom>
          <a:noFill/>
        </p:spPr>
        <p:txBody>
          <a:bodyPr wrap="square" rtlCol="0">
            <a:spAutoFit/>
          </a:bodyPr>
          <a:lstStyle/>
          <a:p>
            <a:r>
              <a:rPr lang="en-US" sz="8000" b="1" dirty="0" smtClean="0">
                <a:solidFill>
                  <a:prstClr val="black"/>
                </a:solidFill>
              </a:rPr>
              <a:t>1.4</a:t>
            </a:r>
            <a:r>
              <a:rPr lang="en-US" sz="7200" b="1" dirty="0" smtClean="0">
                <a:solidFill>
                  <a:prstClr val="black"/>
                </a:solidFill>
              </a:rPr>
              <a:t>%</a:t>
            </a:r>
            <a:r>
              <a:rPr lang="en-US" sz="7200" dirty="0" smtClean="0">
                <a:solidFill>
                  <a:prstClr val="black"/>
                </a:solidFill>
              </a:rPr>
              <a:t>  </a:t>
            </a:r>
            <a:r>
              <a:rPr lang="en-US" sz="7200" b="1" dirty="0" smtClean="0">
                <a:solidFill>
                  <a:prstClr val="black"/>
                </a:solidFill>
              </a:rPr>
              <a:t>2016</a:t>
            </a:r>
            <a:endParaRPr lang="en-US" sz="7200" b="1" dirty="0">
              <a:solidFill>
                <a:prstClr val="black"/>
              </a:solidFill>
            </a:endParaRPr>
          </a:p>
        </p:txBody>
      </p:sp>
      <p:cxnSp>
        <p:nvCxnSpPr>
          <p:cNvPr id="9" name="Straight Arrow Connector 8"/>
          <p:cNvCxnSpPr/>
          <p:nvPr/>
        </p:nvCxnSpPr>
        <p:spPr>
          <a:xfrm flipV="1">
            <a:off x="1981200" y="2819400"/>
            <a:ext cx="1828800" cy="1600200"/>
          </a:xfrm>
          <a:prstGeom prst="straightConnector1">
            <a:avLst/>
          </a:prstGeom>
          <a:ln w="165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365456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p:cNvSpPr/>
          <p:nvPr/>
        </p:nvSpPr>
        <p:spPr>
          <a:xfrm>
            <a:off x="1905000" y="304800"/>
            <a:ext cx="5638800" cy="6324600"/>
          </a:xfrm>
          <a:prstGeom prst="upArrow">
            <a:avLst/>
          </a:prstGeom>
          <a:gradFill>
            <a:gsLst>
              <a:gs pos="43000">
                <a:schemeClr val="accent1">
                  <a:tint val="66000"/>
                  <a:satMod val="160000"/>
                </a:schemeClr>
              </a:gs>
              <a:gs pos="73000">
                <a:schemeClr val="accent1">
                  <a:tint val="44500"/>
                  <a:satMod val="160000"/>
                </a:schemeClr>
              </a:gs>
              <a:gs pos="100000">
                <a:schemeClr val="accent1">
                  <a:tint val="23500"/>
                  <a:satMod val="160000"/>
                </a:schemeClr>
              </a:gs>
            </a:gsLst>
            <a:lin ang="5400000" scaled="0"/>
          </a:gradFill>
          <a:ln w="793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505200" y="1533505"/>
            <a:ext cx="2590800" cy="5078313"/>
          </a:xfrm>
          <a:prstGeom prst="rect">
            <a:avLst/>
          </a:prstGeom>
          <a:noFill/>
        </p:spPr>
        <p:txBody>
          <a:bodyPr wrap="square" rtlCol="0">
            <a:spAutoFit/>
          </a:bodyPr>
          <a:lstStyle/>
          <a:p>
            <a:r>
              <a:rPr lang="en-US" sz="3600" dirty="0" smtClean="0">
                <a:solidFill>
                  <a:prstClr val="black"/>
                </a:solidFill>
              </a:rPr>
              <a:t> </a:t>
            </a:r>
            <a:r>
              <a:rPr lang="en-US" sz="3600" b="1" dirty="0" err="1" smtClean="0">
                <a:solidFill>
                  <a:prstClr val="black"/>
                </a:solidFill>
              </a:rPr>
              <a:t>rentjungle</a:t>
            </a:r>
            <a:endParaRPr lang="en-US" sz="3600" b="1" dirty="0" smtClean="0">
              <a:solidFill>
                <a:prstClr val="black"/>
              </a:solidFill>
            </a:endParaRPr>
          </a:p>
          <a:p>
            <a:r>
              <a:rPr lang="en-US" sz="3600" b="1" dirty="0" smtClean="0">
                <a:solidFill>
                  <a:prstClr val="black"/>
                </a:solidFill>
              </a:rPr>
              <a:t>   $ 1,549</a:t>
            </a:r>
          </a:p>
          <a:p>
            <a:endParaRPr lang="en-US" sz="3600" b="1" dirty="0" smtClean="0">
              <a:solidFill>
                <a:prstClr val="black"/>
              </a:solidFill>
            </a:endParaRPr>
          </a:p>
          <a:p>
            <a:r>
              <a:rPr lang="en-US" sz="3600" b="1" dirty="0" smtClean="0">
                <a:solidFill>
                  <a:prstClr val="black"/>
                </a:solidFill>
              </a:rPr>
              <a:t>   </a:t>
            </a:r>
            <a:r>
              <a:rPr lang="en-US" sz="3600" b="1" dirty="0" err="1" smtClean="0">
                <a:solidFill>
                  <a:prstClr val="black"/>
                </a:solidFill>
              </a:rPr>
              <a:t>rentcafe</a:t>
            </a:r>
            <a:endParaRPr lang="en-US" sz="3600" b="1" dirty="0" smtClean="0">
              <a:solidFill>
                <a:prstClr val="black"/>
              </a:solidFill>
            </a:endParaRPr>
          </a:p>
          <a:p>
            <a:r>
              <a:rPr lang="en-US" sz="3600" b="1" dirty="0" smtClean="0">
                <a:solidFill>
                  <a:prstClr val="black"/>
                </a:solidFill>
              </a:rPr>
              <a:t>   $ 1,343</a:t>
            </a:r>
          </a:p>
          <a:p>
            <a:endParaRPr lang="en-US" sz="3600" b="1" dirty="0">
              <a:solidFill>
                <a:prstClr val="black"/>
              </a:solidFill>
            </a:endParaRPr>
          </a:p>
          <a:p>
            <a:endParaRPr lang="en-US" sz="3600" b="1" dirty="0" smtClean="0">
              <a:solidFill>
                <a:prstClr val="black"/>
              </a:solidFill>
            </a:endParaRPr>
          </a:p>
          <a:p>
            <a:r>
              <a:rPr lang="en-US" sz="3600" b="1" dirty="0" smtClean="0">
                <a:solidFill>
                  <a:prstClr val="black"/>
                </a:solidFill>
              </a:rPr>
              <a:t> HUD FMR</a:t>
            </a:r>
          </a:p>
          <a:p>
            <a:r>
              <a:rPr lang="en-US" sz="3600" b="1" dirty="0" smtClean="0">
                <a:solidFill>
                  <a:prstClr val="black"/>
                </a:solidFill>
              </a:rPr>
              <a:t>   $ 1,103</a:t>
            </a:r>
            <a:endParaRPr lang="en-US" sz="3600" b="1" dirty="0">
              <a:solidFill>
                <a:prstClr val="black"/>
              </a:solidFill>
            </a:endParaRPr>
          </a:p>
        </p:txBody>
      </p:sp>
      <p:sp>
        <p:nvSpPr>
          <p:cNvPr id="5"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3994369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for rent sign clipart"/>
          <p:cNvSpPr>
            <a:spLocks noChangeAspect="1" noChangeArrowheads="1"/>
          </p:cNvSpPr>
          <p:nvPr/>
        </p:nvSpPr>
        <p:spPr bwMode="auto">
          <a:xfrm>
            <a:off x="63500" y="-136525"/>
            <a:ext cx="1457325"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4" descr="Image result for for rent sign clipart"/>
          <p:cNvSpPr>
            <a:spLocks noChangeAspect="1" noChangeArrowheads="1"/>
          </p:cNvSpPr>
          <p:nvPr/>
        </p:nvSpPr>
        <p:spPr bwMode="auto">
          <a:xfrm>
            <a:off x="215900" y="15875"/>
            <a:ext cx="1457325"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685800"/>
            <a:ext cx="3409950" cy="2643372"/>
          </a:xfrm>
          <a:prstGeom prst="rect">
            <a:avLst/>
          </a:prstGeom>
        </p:spPr>
      </p:pic>
      <p:sp>
        <p:nvSpPr>
          <p:cNvPr id="10" name="TextBox 9"/>
          <p:cNvSpPr txBox="1"/>
          <p:nvPr/>
        </p:nvSpPr>
        <p:spPr>
          <a:xfrm>
            <a:off x="792162" y="4343400"/>
            <a:ext cx="7285038" cy="2062103"/>
          </a:xfrm>
          <a:prstGeom prst="rect">
            <a:avLst/>
          </a:prstGeom>
          <a:noFill/>
        </p:spPr>
        <p:txBody>
          <a:bodyPr wrap="square" rtlCol="0">
            <a:spAutoFit/>
          </a:bodyPr>
          <a:lstStyle/>
          <a:p>
            <a:r>
              <a:rPr lang="en-US" sz="3200" dirty="0" smtClean="0">
                <a:solidFill>
                  <a:prstClr val="black"/>
                </a:solidFill>
              </a:rPr>
              <a:t>Emergency Medical Technician	$ 31,043</a:t>
            </a:r>
          </a:p>
          <a:p>
            <a:r>
              <a:rPr lang="en-US" sz="3200" dirty="0" smtClean="0">
                <a:solidFill>
                  <a:prstClr val="black"/>
                </a:solidFill>
              </a:rPr>
              <a:t>Child Care Worker		$ 28,439</a:t>
            </a:r>
          </a:p>
          <a:p>
            <a:r>
              <a:rPr lang="en-US" sz="3200" dirty="0" smtClean="0">
                <a:solidFill>
                  <a:prstClr val="black"/>
                </a:solidFill>
              </a:rPr>
              <a:t>Home Health Aide			$ 26,501</a:t>
            </a:r>
          </a:p>
          <a:p>
            <a:r>
              <a:rPr lang="en-US" sz="3200" dirty="0" smtClean="0">
                <a:solidFill>
                  <a:prstClr val="black"/>
                </a:solidFill>
              </a:rPr>
              <a:t>Housekeeper			$ 22,778</a:t>
            </a:r>
            <a:endParaRPr lang="en-US" sz="3200" dirty="0">
              <a:solidFill>
                <a:prstClr val="black"/>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29" y="3594100"/>
            <a:ext cx="739140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6</a:t>
            </a:r>
            <a:endParaRPr lang="en-US" dirty="0">
              <a:solidFill>
                <a:schemeClr val="tx1"/>
              </a:solidFill>
            </a:endParaRPr>
          </a:p>
        </p:txBody>
      </p:sp>
    </p:spTree>
    <p:extLst>
      <p:ext uri="{BB962C8B-B14F-4D97-AF65-F5344CB8AC3E}">
        <p14:creationId xmlns:p14="http://schemas.microsoft.com/office/powerpoint/2010/main" val="368696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135172" y="914400"/>
            <a:ext cx="5637228" cy="5562600"/>
          </a:xfrm>
          <a:prstGeom prst="rect">
            <a:avLst/>
          </a:prstGeom>
          <a:noFill/>
          <a:ln>
            <a:noFill/>
          </a:ln>
        </p:spPr>
      </p:pic>
      <p:pic>
        <p:nvPicPr>
          <p:cNvPr id="6" name="Picture 5"/>
          <p:cNvPicPr/>
          <p:nvPr/>
        </p:nvPicPr>
        <p:blipFill>
          <a:blip r:embed="rId4"/>
          <a:stretch>
            <a:fillRect/>
          </a:stretch>
        </p:blipFill>
        <p:spPr>
          <a:xfrm>
            <a:off x="6553200" y="609600"/>
            <a:ext cx="1752600" cy="1600200"/>
          </a:xfrm>
          <a:prstGeom prst="rect">
            <a:avLst/>
          </a:prstGeom>
        </p:spPr>
      </p:pic>
      <p:sp>
        <p:nvSpPr>
          <p:cNvPr id="2" name="TextBox 1"/>
          <p:cNvSpPr txBox="1"/>
          <p:nvPr/>
        </p:nvSpPr>
        <p:spPr>
          <a:xfrm rot="20648315">
            <a:off x="406658" y="612519"/>
            <a:ext cx="3457029" cy="646331"/>
          </a:xfrm>
          <a:prstGeom prst="rect">
            <a:avLst/>
          </a:prstGeom>
          <a:noFill/>
        </p:spPr>
        <p:txBody>
          <a:bodyPr wrap="square" rtlCol="0">
            <a:spAutoFit/>
          </a:bodyPr>
          <a:lstStyle/>
          <a:p>
            <a:r>
              <a:rPr lang="en-US" sz="3600" dirty="0" smtClean="0">
                <a:solidFill>
                  <a:prstClr val="black"/>
                </a:solidFill>
              </a:rPr>
              <a:t>Paying Too Much</a:t>
            </a:r>
            <a:endParaRPr lang="en-US" sz="3600" dirty="0">
              <a:solidFill>
                <a:prstClr val="black"/>
              </a:solidFill>
            </a:endParaRPr>
          </a:p>
        </p:txBody>
      </p:sp>
      <p:sp>
        <p:nvSpPr>
          <p:cNvPr id="7"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7</a:t>
            </a:r>
            <a:endParaRPr lang="en-US" dirty="0">
              <a:solidFill>
                <a:schemeClr val="tx1"/>
              </a:solidFill>
            </a:endParaRPr>
          </a:p>
        </p:txBody>
      </p:sp>
    </p:spTree>
    <p:extLst>
      <p:ext uri="{BB962C8B-B14F-4D97-AF65-F5344CB8AC3E}">
        <p14:creationId xmlns:p14="http://schemas.microsoft.com/office/powerpoint/2010/main" val="4143402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0"/>
            <a:ext cx="3373821" cy="838200"/>
          </a:xfrm>
        </p:spPr>
        <p:txBody>
          <a:bodyPr>
            <a:noAutofit/>
          </a:bodyPr>
          <a:lstStyle/>
          <a:p>
            <a:r>
              <a:rPr lang="en-US" sz="4400" b="1" dirty="0" err="1" smtClean="0"/>
              <a:t>Movin</a:t>
            </a:r>
            <a:r>
              <a:rPr lang="en-US" sz="4400" b="1" dirty="0" smtClean="0"/>
              <a:t>’ Out…</a:t>
            </a:r>
            <a:endParaRPr lang="en-US" sz="4400" b="1"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09600" y="2743200"/>
            <a:ext cx="3200400" cy="3124200"/>
          </a:xfrm>
          <a:prstGeom prst="rect">
            <a:avLst/>
          </a:prstGeom>
        </p:spPr>
      </p:pic>
      <p:pic>
        <p:nvPicPr>
          <p:cNvPr id="5" name="Picture 4"/>
          <p:cNvPicPr/>
          <p:nvPr/>
        </p:nvPicPr>
        <p:blipFill>
          <a:blip r:embed="rId4"/>
          <a:stretch>
            <a:fillRect/>
          </a:stretch>
        </p:blipFill>
        <p:spPr>
          <a:xfrm>
            <a:off x="4114800" y="3581400"/>
            <a:ext cx="4572000" cy="2362200"/>
          </a:xfrm>
          <a:prstGeom prst="rect">
            <a:avLst/>
          </a:prstGeom>
        </p:spPr>
      </p:pic>
      <p:sp>
        <p:nvSpPr>
          <p:cNvPr id="6" name="TextBox 5"/>
          <p:cNvSpPr txBox="1"/>
          <p:nvPr/>
        </p:nvSpPr>
        <p:spPr>
          <a:xfrm>
            <a:off x="1676400" y="1219199"/>
            <a:ext cx="5943600" cy="954107"/>
          </a:xfrm>
          <a:prstGeom prst="rect">
            <a:avLst/>
          </a:prstGeom>
          <a:noFill/>
        </p:spPr>
        <p:txBody>
          <a:bodyPr wrap="square" rtlCol="0">
            <a:spAutoFit/>
          </a:bodyPr>
          <a:lstStyle/>
          <a:p>
            <a:r>
              <a:rPr lang="en-US" sz="2800" dirty="0" smtClean="0">
                <a:solidFill>
                  <a:prstClr val="black"/>
                </a:solidFill>
              </a:rPr>
              <a:t>Trousdale , Sumner, Robertson, Rutherford, Cheatham, Dickson, Wilson</a:t>
            </a:r>
            <a:endParaRPr lang="en-US" sz="2800" dirty="0">
              <a:solidFill>
                <a:prstClr val="black"/>
              </a:solidFill>
            </a:endParaRPr>
          </a:p>
        </p:txBody>
      </p:sp>
      <p:sp>
        <p:nvSpPr>
          <p:cNvPr id="7"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8</a:t>
            </a:r>
            <a:endParaRPr lang="en-US" dirty="0">
              <a:solidFill>
                <a:schemeClr val="tx1"/>
              </a:solidFill>
            </a:endParaRPr>
          </a:p>
        </p:txBody>
      </p:sp>
    </p:spTree>
    <p:extLst>
      <p:ext uri="{BB962C8B-B14F-4D97-AF65-F5344CB8AC3E}">
        <p14:creationId xmlns:p14="http://schemas.microsoft.com/office/powerpoint/2010/main" val="161363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308830"/>
            <a:ext cx="3809999" cy="609600"/>
          </a:xfrm>
        </p:spPr>
        <p:txBody>
          <a:bodyPr>
            <a:noAutofit/>
          </a:bodyPr>
          <a:lstStyle/>
          <a:p>
            <a:r>
              <a:rPr lang="en-US" sz="4400" b="1" dirty="0" smtClean="0"/>
              <a:t>Food Insecurity</a:t>
            </a:r>
            <a:endParaRPr lang="en-US" sz="4400" b="1" dirty="0"/>
          </a:p>
        </p:txBody>
      </p:sp>
      <p:sp>
        <p:nvSpPr>
          <p:cNvPr id="4" name="TextBox 3"/>
          <p:cNvSpPr txBox="1"/>
          <p:nvPr/>
        </p:nvSpPr>
        <p:spPr>
          <a:xfrm>
            <a:off x="457200" y="524837"/>
            <a:ext cx="7848600" cy="830997"/>
          </a:xfrm>
          <a:prstGeom prst="rect">
            <a:avLst/>
          </a:prstGeom>
          <a:noFill/>
        </p:spPr>
        <p:txBody>
          <a:bodyPr wrap="square" rtlCol="0">
            <a:spAutoFit/>
          </a:bodyPr>
          <a:lstStyle/>
          <a:p>
            <a:pPr algn="ctr"/>
            <a:r>
              <a:rPr lang="en-US" sz="4800" b="1" dirty="0" smtClean="0">
                <a:solidFill>
                  <a:prstClr val="black"/>
                </a:solidFill>
                <a:latin typeface="+mj-lt"/>
              </a:rPr>
              <a:t>Renter Reported Hardships</a:t>
            </a:r>
            <a:endParaRPr lang="en-US" sz="4800" b="1" dirty="0">
              <a:solidFill>
                <a:prstClr val="black"/>
              </a:solidFill>
              <a:latin typeface="+mj-lt"/>
            </a:endParaRPr>
          </a:p>
        </p:txBody>
      </p:sp>
      <p:sp>
        <p:nvSpPr>
          <p:cNvPr id="5" name="TextBox 4"/>
          <p:cNvSpPr txBox="1"/>
          <p:nvPr/>
        </p:nvSpPr>
        <p:spPr>
          <a:xfrm>
            <a:off x="627993" y="1828800"/>
            <a:ext cx="2590800" cy="1569660"/>
          </a:xfrm>
          <a:prstGeom prst="rect">
            <a:avLst/>
          </a:prstGeom>
          <a:noFill/>
        </p:spPr>
        <p:txBody>
          <a:bodyPr wrap="square" rtlCol="0">
            <a:spAutoFit/>
          </a:bodyPr>
          <a:lstStyle/>
          <a:p>
            <a:r>
              <a:rPr lang="en-US" sz="9600" b="1" dirty="0" smtClean="0">
                <a:solidFill>
                  <a:prstClr val="black"/>
                </a:solidFill>
              </a:rPr>
              <a:t>30%</a:t>
            </a:r>
            <a:endParaRPr lang="en-US" sz="9600" b="1" dirty="0">
              <a:solidFill>
                <a:prstClr val="black"/>
              </a:solidFill>
            </a:endParaRPr>
          </a:p>
        </p:txBody>
      </p:sp>
      <p:sp>
        <p:nvSpPr>
          <p:cNvPr id="6" name="TextBox 5"/>
          <p:cNvSpPr txBox="1"/>
          <p:nvPr/>
        </p:nvSpPr>
        <p:spPr>
          <a:xfrm>
            <a:off x="604345" y="3788979"/>
            <a:ext cx="2590800" cy="1569660"/>
          </a:xfrm>
          <a:prstGeom prst="rect">
            <a:avLst/>
          </a:prstGeom>
          <a:noFill/>
        </p:spPr>
        <p:txBody>
          <a:bodyPr wrap="square" rtlCol="0">
            <a:spAutoFit/>
          </a:bodyPr>
          <a:lstStyle/>
          <a:p>
            <a:r>
              <a:rPr lang="en-US" sz="9600" b="1" dirty="0" smtClean="0">
                <a:solidFill>
                  <a:prstClr val="black"/>
                </a:solidFill>
              </a:rPr>
              <a:t>19%</a:t>
            </a:r>
            <a:endParaRPr lang="en-US" sz="9600" b="1" dirty="0">
              <a:solidFill>
                <a:prstClr val="black"/>
              </a:solidFill>
            </a:endParaRPr>
          </a:p>
        </p:txBody>
      </p:sp>
      <p:sp>
        <p:nvSpPr>
          <p:cNvPr id="7" name="Title 1"/>
          <p:cNvSpPr txBox="1">
            <a:spLocks/>
          </p:cNvSpPr>
          <p:nvPr/>
        </p:nvSpPr>
        <p:spPr>
          <a:xfrm>
            <a:off x="3218793" y="4269009"/>
            <a:ext cx="5087007" cy="6096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r>
              <a:rPr lang="en-US" sz="4400" b="1" dirty="0" smtClean="0">
                <a:gradFill>
                  <a:gsLst>
                    <a:gs pos="0">
                      <a:prstClr val="black">
                        <a:lumMod val="50000"/>
                      </a:prstClr>
                    </a:gs>
                    <a:gs pos="61000">
                      <a:prstClr val="black"/>
                    </a:gs>
                  </a:gsLst>
                  <a:lin ang="5400000" scaled="0"/>
                </a:gradFill>
              </a:rPr>
              <a:t>Unmet Medical Care</a:t>
            </a:r>
            <a:endParaRPr lang="en-US" sz="4400" b="1" dirty="0">
              <a:gradFill>
                <a:gsLst>
                  <a:gs pos="0">
                    <a:prstClr val="black">
                      <a:lumMod val="50000"/>
                    </a:prstClr>
                  </a:gs>
                  <a:gs pos="61000">
                    <a:prstClr val="black"/>
                  </a:gs>
                </a:gsLst>
                <a:lin ang="5400000" scaled="0"/>
              </a:gradFill>
            </a:endParaRPr>
          </a:p>
        </p:txBody>
      </p:sp>
      <p:sp>
        <p:nvSpPr>
          <p:cNvPr id="8"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9</a:t>
            </a:r>
            <a:endParaRPr lang="en-US" dirty="0">
              <a:solidFill>
                <a:schemeClr val="tx1"/>
              </a:solidFill>
            </a:endParaRPr>
          </a:p>
        </p:txBody>
      </p:sp>
    </p:spTree>
    <p:extLst>
      <p:ext uri="{BB962C8B-B14F-4D97-AF65-F5344CB8AC3E}">
        <p14:creationId xmlns:p14="http://schemas.microsoft.com/office/powerpoint/2010/main" val="254141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44" y="1485900"/>
            <a:ext cx="7106956" cy="436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33400"/>
            <a:ext cx="7239000" cy="707886"/>
          </a:xfrm>
          <a:prstGeom prst="rect">
            <a:avLst/>
          </a:prstGeom>
          <a:noFill/>
        </p:spPr>
        <p:txBody>
          <a:bodyPr wrap="square" rtlCol="0">
            <a:spAutoFit/>
          </a:bodyPr>
          <a:lstStyle/>
          <a:p>
            <a:r>
              <a:rPr lang="en-US" sz="4000" dirty="0" smtClean="0">
                <a:solidFill>
                  <a:prstClr val="black"/>
                </a:solidFill>
              </a:rPr>
              <a:t>≈1/2 </a:t>
            </a:r>
            <a:r>
              <a:rPr lang="en-US" sz="3200" dirty="0" smtClean="0">
                <a:solidFill>
                  <a:prstClr val="black"/>
                </a:solidFill>
              </a:rPr>
              <a:t>of Our Housing: Over 50 Years Old</a:t>
            </a:r>
          </a:p>
        </p:txBody>
      </p:sp>
      <p:sp>
        <p:nvSpPr>
          <p:cNvPr id="5" name="Oval 4"/>
          <p:cNvSpPr/>
          <p:nvPr/>
        </p:nvSpPr>
        <p:spPr>
          <a:xfrm>
            <a:off x="5181600" y="1371600"/>
            <a:ext cx="3352800" cy="3276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10</a:t>
            </a:r>
            <a:endParaRPr lang="en-US" dirty="0">
              <a:solidFill>
                <a:schemeClr val="tx1"/>
              </a:solidFill>
            </a:endParaRPr>
          </a:p>
        </p:txBody>
      </p:sp>
    </p:spTree>
    <p:extLst>
      <p:ext uri="{BB962C8B-B14F-4D97-AF65-F5344CB8AC3E}">
        <p14:creationId xmlns:p14="http://schemas.microsoft.com/office/powerpoint/2010/main" val="312480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363246"/>
            <a:ext cx="5031828" cy="1887270"/>
          </a:xfrm>
          <a:prstGeom prst="rect">
            <a:avLst/>
          </a:prstGeom>
        </p:spPr>
      </p:pic>
      <p:sp>
        <p:nvSpPr>
          <p:cNvPr id="4" name="TextBox 3"/>
          <p:cNvSpPr txBox="1"/>
          <p:nvPr/>
        </p:nvSpPr>
        <p:spPr>
          <a:xfrm>
            <a:off x="4629807" y="4630320"/>
            <a:ext cx="3124200" cy="1446550"/>
          </a:xfrm>
          <a:prstGeom prst="rect">
            <a:avLst/>
          </a:prstGeom>
          <a:noFill/>
        </p:spPr>
        <p:txBody>
          <a:bodyPr wrap="square" rtlCol="0">
            <a:spAutoFit/>
          </a:bodyPr>
          <a:lstStyle/>
          <a:p>
            <a:r>
              <a:rPr lang="en-US" sz="8800" b="1" dirty="0" smtClean="0">
                <a:solidFill>
                  <a:prstClr val="black"/>
                </a:solidFill>
              </a:rPr>
              <a:t>86.5%</a:t>
            </a:r>
            <a:endParaRPr lang="en-US" sz="8800" b="1" dirty="0">
              <a:solidFill>
                <a:prstClr val="black"/>
              </a:solidFill>
            </a:endParaRPr>
          </a:p>
        </p:txBody>
      </p:sp>
      <p:sp>
        <p:nvSpPr>
          <p:cNvPr id="5" name="TextBox 4"/>
          <p:cNvSpPr txBox="1"/>
          <p:nvPr/>
        </p:nvSpPr>
        <p:spPr>
          <a:xfrm>
            <a:off x="1220514" y="2917166"/>
            <a:ext cx="4724400" cy="1323439"/>
          </a:xfrm>
          <a:prstGeom prst="rect">
            <a:avLst/>
          </a:prstGeom>
          <a:noFill/>
        </p:spPr>
        <p:txBody>
          <a:bodyPr wrap="square" rtlCol="0">
            <a:spAutoFit/>
          </a:bodyPr>
          <a:lstStyle/>
          <a:p>
            <a:r>
              <a:rPr lang="en-US" sz="4000" b="1" dirty="0" smtClean="0">
                <a:solidFill>
                  <a:prstClr val="black"/>
                </a:solidFill>
              </a:rPr>
              <a:t>            Housing</a:t>
            </a:r>
          </a:p>
          <a:p>
            <a:r>
              <a:rPr lang="en-US" sz="4000" b="1" dirty="0" smtClean="0">
                <a:solidFill>
                  <a:prstClr val="black"/>
                </a:solidFill>
              </a:rPr>
              <a:t>&amp; Related Assistance</a:t>
            </a:r>
            <a:endParaRPr lang="en-US" sz="4000" b="1" dirty="0">
              <a:solidFill>
                <a:prstClr val="black"/>
              </a:solidFill>
            </a:endParaRPr>
          </a:p>
        </p:txBody>
      </p:sp>
      <p:sp>
        <p:nvSpPr>
          <p:cNvPr id="2" name="TextBox 1"/>
          <p:cNvSpPr txBox="1"/>
          <p:nvPr/>
        </p:nvSpPr>
        <p:spPr>
          <a:xfrm>
            <a:off x="647700" y="685800"/>
            <a:ext cx="7964214" cy="1200329"/>
          </a:xfrm>
          <a:prstGeom prst="rect">
            <a:avLst/>
          </a:prstGeom>
          <a:noFill/>
        </p:spPr>
        <p:txBody>
          <a:bodyPr wrap="square" rtlCol="0">
            <a:spAutoFit/>
          </a:bodyPr>
          <a:lstStyle/>
          <a:p>
            <a:r>
              <a:rPr lang="en-US" sz="3600" b="1" dirty="0" smtClean="0">
                <a:latin typeface="+mj-lt"/>
              </a:rPr>
              <a:t>MSS Front Desk Survey since July 2013</a:t>
            </a:r>
          </a:p>
          <a:p>
            <a:r>
              <a:rPr lang="en-US" sz="3600" b="1" dirty="0" smtClean="0">
                <a:latin typeface="+mj-lt"/>
              </a:rPr>
              <a:t>      &gt; 6,000 Customers Surveyed</a:t>
            </a:r>
            <a:endParaRPr lang="en-US" sz="3600" b="1" dirty="0">
              <a:latin typeface="+mj-lt"/>
            </a:endParaRPr>
          </a:p>
        </p:txBody>
      </p:sp>
      <p:sp>
        <p:nvSpPr>
          <p:cNvPr id="7"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11</a:t>
            </a:r>
            <a:endParaRPr lang="en-US" dirty="0">
              <a:solidFill>
                <a:schemeClr val="tx1"/>
              </a:solidFill>
            </a:endParaRPr>
          </a:p>
        </p:txBody>
      </p:sp>
    </p:spTree>
    <p:extLst>
      <p:ext uri="{BB962C8B-B14F-4D97-AF65-F5344CB8AC3E}">
        <p14:creationId xmlns:p14="http://schemas.microsoft.com/office/powerpoint/2010/main" val="340031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6173" y="488732"/>
            <a:ext cx="4953000" cy="646331"/>
          </a:xfrm>
          <a:prstGeom prst="rect">
            <a:avLst/>
          </a:prstGeom>
          <a:noFill/>
        </p:spPr>
        <p:txBody>
          <a:bodyPr wrap="square" rtlCol="0">
            <a:spAutoFit/>
          </a:bodyPr>
          <a:lstStyle/>
          <a:p>
            <a:r>
              <a:rPr lang="en-US" sz="3600" dirty="0" smtClean="0">
                <a:solidFill>
                  <a:prstClr val="black"/>
                </a:solidFill>
                <a:latin typeface="Lucida Handwriting" panose="03010101010101010101" pitchFamily="66" charset="0"/>
              </a:rPr>
              <a:t>Let us not forget…</a:t>
            </a:r>
            <a:endParaRPr lang="en-US" sz="3600" dirty="0">
              <a:solidFill>
                <a:prstClr val="black"/>
              </a:solidFill>
              <a:latin typeface="Lucida Handwriting" panose="03010101010101010101" pitchFamily="66"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010400" cy="500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2"/>
          <p:cNvSpPr>
            <a:spLocks noGrp="1"/>
          </p:cNvSpPr>
          <p:nvPr>
            <p:ph type="sldNum" sz="quarter" idx="12"/>
          </p:nvPr>
        </p:nvSpPr>
        <p:spPr>
          <a:xfrm>
            <a:off x="146304" y="6400800"/>
            <a:ext cx="310896" cy="266700"/>
          </a:xfrm>
        </p:spPr>
        <p:txBody>
          <a:bodyPr/>
          <a:lstStyle/>
          <a:p>
            <a:r>
              <a:rPr lang="en-US" dirty="0" smtClean="0">
                <a:solidFill>
                  <a:schemeClr val="tx1"/>
                </a:solidFill>
              </a:rPr>
              <a:t>12</a:t>
            </a:r>
            <a:endParaRPr lang="en-US" dirty="0">
              <a:solidFill>
                <a:schemeClr val="tx1"/>
              </a:solidFill>
            </a:endParaRPr>
          </a:p>
        </p:txBody>
      </p:sp>
    </p:spTree>
    <p:extLst>
      <p:ext uri="{BB962C8B-B14F-4D97-AF65-F5344CB8AC3E}">
        <p14:creationId xmlns:p14="http://schemas.microsoft.com/office/powerpoint/2010/main" val="167811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429000"/>
            <a:ext cx="3429000" cy="2819400"/>
          </a:xfrm>
        </p:spPr>
        <p:txBody>
          <a:bodyPr>
            <a:noAutofit/>
          </a:bodyPr>
          <a:lstStyle/>
          <a:p>
            <a:pPr algn="l"/>
            <a:r>
              <a:rPr lang="en-US" sz="4400" b="1" dirty="0" smtClean="0">
                <a:solidFill>
                  <a:srgbClr val="4A206A"/>
                </a:solidFill>
                <a:effectLst/>
                <a:latin typeface="Calibri" panose="020F0502020204030204" pitchFamily="34" charset="0"/>
                <a:cs typeface="Calibri" panose="020F0502020204030204" pitchFamily="34" charset="0"/>
              </a:rPr>
              <a:t>Document</a:t>
            </a:r>
          </a:p>
          <a:p>
            <a:pPr algn="l"/>
            <a:r>
              <a:rPr lang="en-US" sz="4400" b="1" dirty="0" smtClean="0">
                <a:solidFill>
                  <a:srgbClr val="4A206A"/>
                </a:solidFill>
                <a:effectLst/>
                <a:latin typeface="Calibri" panose="020F0502020204030204" pitchFamily="34" charset="0"/>
                <a:cs typeface="Calibri" panose="020F0502020204030204" pitchFamily="34" charset="0"/>
              </a:rPr>
              <a:t>Agency</a:t>
            </a:r>
          </a:p>
          <a:p>
            <a:pPr algn="l"/>
            <a:r>
              <a:rPr lang="en-US" sz="4400" b="1" dirty="0" smtClean="0">
                <a:solidFill>
                  <a:srgbClr val="4A206A"/>
                </a:solidFill>
                <a:effectLst/>
                <a:latin typeface="Calibri" panose="020F0502020204030204" pitchFamily="34" charset="0"/>
                <a:cs typeface="Calibri" panose="020F0502020204030204" pitchFamily="34" charset="0"/>
              </a:rPr>
              <a:t>Event</a:t>
            </a:r>
          </a:p>
          <a:p>
            <a:pPr algn="l"/>
            <a:r>
              <a:rPr lang="en-US" sz="4400" b="1" dirty="0" smtClean="0">
                <a:solidFill>
                  <a:srgbClr val="4A206A"/>
                </a:solidFill>
                <a:effectLst/>
                <a:latin typeface="Calibri" panose="020F0502020204030204" pitchFamily="34" charset="0"/>
                <a:cs typeface="Calibri" panose="020F0502020204030204" pitchFamily="34" charset="0"/>
              </a:rPr>
              <a:t>Momentum</a:t>
            </a:r>
            <a:endParaRPr lang="en-US" sz="4400" b="1" dirty="0">
              <a:solidFill>
                <a:srgbClr val="4A206A"/>
              </a:solidFill>
              <a:effectLst/>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72649">
            <a:off x="450340" y="699771"/>
            <a:ext cx="4141598" cy="1747610"/>
          </a:xfrm>
          <a:prstGeom prst="rect">
            <a:avLst/>
          </a:prstGeom>
        </p:spPr>
      </p:pic>
    </p:spTree>
    <p:extLst>
      <p:ext uri="{BB962C8B-B14F-4D97-AF65-F5344CB8AC3E}">
        <p14:creationId xmlns:p14="http://schemas.microsoft.com/office/powerpoint/2010/main" val="15779883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1"/>
            <a:ext cx="8686800" cy="1371600"/>
          </a:xfrm>
        </p:spPr>
        <p:txBody>
          <a:bodyPr>
            <a:noAutofit/>
          </a:bodyPr>
          <a:lstStyle/>
          <a:p>
            <a:r>
              <a:rPr lang="en-US" sz="5600" dirty="0">
                <a:latin typeface="Calibri" panose="020F0502020204030204" pitchFamily="34" charset="0"/>
                <a:ea typeface="Segoe UI" panose="020B0502040204020203" pitchFamily="34" charset="0"/>
                <a:cs typeface="Calibri" panose="020F0502020204030204" pitchFamily="34" charset="0"/>
              </a:rPr>
              <a:t>A 21</a:t>
            </a:r>
            <a:r>
              <a:rPr lang="en-US" sz="5600" baseline="30000" dirty="0">
                <a:latin typeface="Calibri" panose="020F0502020204030204" pitchFamily="34" charset="0"/>
                <a:ea typeface="Segoe UI" panose="020B0502040204020203" pitchFamily="34" charset="0"/>
                <a:cs typeface="Calibri" panose="020F0502020204030204" pitchFamily="34" charset="0"/>
              </a:rPr>
              <a:t>st</a:t>
            </a:r>
            <a:r>
              <a:rPr lang="en-US" sz="5600" dirty="0">
                <a:latin typeface="Calibri" panose="020F0502020204030204" pitchFamily="34" charset="0"/>
                <a:ea typeface="Segoe UI" panose="020B0502040204020203" pitchFamily="34" charset="0"/>
                <a:cs typeface="Calibri" panose="020F0502020204030204" pitchFamily="34" charset="0"/>
              </a:rPr>
              <a:t> Century </a:t>
            </a:r>
            <a:r>
              <a:rPr lang="en-US" sz="5600" dirty="0" smtClean="0">
                <a:latin typeface="Calibri" panose="020F0502020204030204" pitchFamily="34" charset="0"/>
                <a:ea typeface="Segoe UI" panose="020B0502040204020203" pitchFamily="34" charset="0"/>
                <a:cs typeface="Calibri" panose="020F0502020204030204" pitchFamily="34" charset="0"/>
              </a:rPr>
              <a:t>Perspective</a:t>
            </a:r>
            <a:endParaRPr lang="en-US" sz="5600" dirty="0">
              <a:latin typeface="Calibri" panose="020F0502020204030204" pitchFamily="34" charset="0"/>
              <a:ea typeface="Segoe UI" panose="020B0502040204020203" pitchFamily="34" charset="0"/>
              <a:cs typeface="Calibri" panose="020F0502020204030204" pitchFamily="34" charset="0"/>
            </a:endParaRPr>
          </a:p>
        </p:txBody>
      </p:sp>
      <p:sp>
        <p:nvSpPr>
          <p:cNvPr id="3" name="TextBox 2"/>
          <p:cNvSpPr txBox="1"/>
          <p:nvPr/>
        </p:nvSpPr>
        <p:spPr>
          <a:xfrm>
            <a:off x="301101" y="5311914"/>
            <a:ext cx="3781484" cy="707886"/>
          </a:xfrm>
          <a:prstGeom prst="rect">
            <a:avLst/>
          </a:prstGeom>
          <a:noFill/>
        </p:spPr>
        <p:txBody>
          <a:bodyPr wrap="none" rtlCol="0">
            <a:spAutoFit/>
          </a:bodyPr>
          <a:lstStyle/>
          <a:p>
            <a:r>
              <a:rPr lang="en-US" sz="4000" dirty="0">
                <a:solidFill>
                  <a:prstClr val="black"/>
                </a:solidFill>
                <a:latin typeface="Calibri" panose="020F0502020204030204" pitchFamily="34" charset="0"/>
                <a:cs typeface="Calibri" panose="020F0502020204030204" pitchFamily="34" charset="0"/>
              </a:rPr>
              <a:t>Abdelghani Barre</a:t>
            </a:r>
          </a:p>
        </p:txBody>
      </p:sp>
      <p:cxnSp>
        <p:nvCxnSpPr>
          <p:cNvPr id="6" name="Straight Connector 5"/>
          <p:cNvCxnSpPr/>
          <p:nvPr/>
        </p:nvCxnSpPr>
        <p:spPr>
          <a:xfrm>
            <a:off x="381000" y="60198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889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808038"/>
          </a:xfrm>
        </p:spPr>
        <p:txBody>
          <a:bodyPr>
            <a:noAutofit/>
          </a:bodyPr>
          <a:lstStyle/>
          <a:p>
            <a:r>
              <a:rPr lang="en-US" sz="4800" dirty="0" smtClean="0">
                <a:latin typeface="Calibri" panose="020F0502020204030204" pitchFamily="34" charset="0"/>
                <a:ea typeface="Segoe UI" panose="020B0502040204020203" pitchFamily="34" charset="0"/>
                <a:cs typeface="Calibri" panose="020F0502020204030204" pitchFamily="34" charset="0"/>
              </a:rPr>
              <a:t>Economic Disparity in Nashville</a:t>
            </a:r>
            <a:endParaRPr lang="en-US" sz="4800" dirty="0">
              <a:latin typeface="Calibri" panose="020F0502020204030204" pitchFamily="34" charset="0"/>
              <a:ea typeface="Segoe UI" panose="020B0502040204020203" pitchFamily="34" charset="0"/>
              <a:cs typeface="Calibri" panose="020F0502020204030204" pitchFamily="34" charset="0"/>
            </a:endParaRPr>
          </a:p>
        </p:txBody>
      </p:sp>
      <p:sp>
        <p:nvSpPr>
          <p:cNvPr id="3" name="Content Placeholder 2"/>
          <p:cNvSpPr>
            <a:spLocks noGrp="1"/>
          </p:cNvSpPr>
          <p:nvPr>
            <p:ph idx="1"/>
          </p:nvPr>
        </p:nvSpPr>
        <p:spPr>
          <a:xfrm>
            <a:off x="418730" y="1752600"/>
            <a:ext cx="7391400" cy="838200"/>
          </a:xfrm>
        </p:spPr>
        <p:txBody>
          <a:bodyPr>
            <a:normAutofit fontScale="40000" lnSpcReduction="20000"/>
          </a:bodyPr>
          <a:lstStyle/>
          <a:p>
            <a:endParaRPr lang="en-US" dirty="0" smtClean="0"/>
          </a:p>
          <a:p>
            <a:pPr marL="0" indent="0">
              <a:buNone/>
            </a:pPr>
            <a:r>
              <a:rPr lang="en-US" sz="9000" dirty="0" smtClean="0">
                <a:latin typeface="Calibri" panose="020F0502020204030204" pitchFamily="34" charset="0"/>
                <a:ea typeface="Segoe UI" panose="020B0502040204020203" pitchFamily="34" charset="0"/>
                <a:cs typeface="Calibri" panose="020F0502020204030204" pitchFamily="34" charset="0"/>
              </a:rPr>
              <a:t>Struggle for </a:t>
            </a:r>
            <a:r>
              <a:rPr lang="en-US" sz="9000" dirty="0" smtClean="0">
                <a:solidFill>
                  <a:srgbClr val="C00000"/>
                </a:solidFill>
                <a:latin typeface="Calibri" panose="020F0502020204030204" pitchFamily="34" charset="0"/>
                <a:ea typeface="Segoe UI" panose="020B0502040204020203" pitchFamily="34" charset="0"/>
                <a:cs typeface="Calibri" panose="020F0502020204030204" pitchFamily="34" charset="0"/>
              </a:rPr>
              <a:t>Financial Self-Sufficiency</a:t>
            </a:r>
            <a:endParaRPr lang="en-US" sz="9000" dirty="0">
              <a:solidFill>
                <a:srgbClr val="C00000"/>
              </a:solidFill>
              <a:latin typeface="Calibri" panose="020F0502020204030204" pitchFamily="34" charset="0"/>
              <a:ea typeface="Segoe UI" panose="020B0502040204020203" pitchFamily="34" charset="0"/>
              <a:cs typeface="Calibri" panose="020F0502020204030204" pitchFamily="34" charset="0"/>
            </a:endParaRPr>
          </a:p>
        </p:txBody>
      </p:sp>
      <p:cxnSp>
        <p:nvCxnSpPr>
          <p:cNvPr id="6" name="Straight Connector 5"/>
          <p:cNvCxnSpPr/>
          <p:nvPr/>
        </p:nvCxnSpPr>
        <p:spPr>
          <a:xfrm>
            <a:off x="418730" y="1104900"/>
            <a:ext cx="8229600" cy="1905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419600"/>
            <a:ext cx="3131778" cy="2214265"/>
          </a:xfrm>
          <a:prstGeom prst="rect">
            <a:avLst/>
          </a:prstGeom>
          <a:noFill/>
          <a:ln>
            <a:noFill/>
          </a:ln>
          <a:effectLst>
            <a:softEdge rad="381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514601"/>
            <a:ext cx="5308554" cy="3537654"/>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a:t>
            </a:r>
            <a:endParaRPr lang="en-US" dirty="0">
              <a:solidFill>
                <a:prstClr val="black"/>
              </a:solidFill>
            </a:endParaRPr>
          </a:p>
        </p:txBody>
      </p:sp>
    </p:spTree>
    <p:extLst>
      <p:ext uri="{BB962C8B-B14F-4D97-AF65-F5344CB8AC3E}">
        <p14:creationId xmlns:p14="http://schemas.microsoft.com/office/powerpoint/2010/main" val="13945760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533400"/>
            <a:ext cx="7239000" cy="3886200"/>
          </a:xfrm>
        </p:spPr>
        <p:txBody>
          <a:bodyPr>
            <a:normAutofit fontScale="70000" lnSpcReduction="20000"/>
          </a:bodyPr>
          <a:lstStyle/>
          <a:p>
            <a:pPr marL="0" marR="0" indent="0">
              <a:lnSpc>
                <a:spcPct val="115000"/>
              </a:lnSpc>
              <a:spcBef>
                <a:spcPts val="0"/>
              </a:spcBef>
              <a:spcAft>
                <a:spcPts val="1000"/>
              </a:spcAft>
              <a:buNone/>
            </a:pPr>
            <a:r>
              <a:rPr lang="en-US" sz="10600" dirty="0" smtClean="0">
                <a:solidFill>
                  <a:srgbClr val="C00000"/>
                </a:solidFill>
                <a:effectLst/>
                <a:latin typeface="Calibri" panose="020F0502020204030204" pitchFamily="34" charset="0"/>
                <a:ea typeface="Calibri"/>
                <a:cs typeface="Calibri" panose="020F0502020204030204" pitchFamily="34" charset="0"/>
              </a:rPr>
              <a:t>Structural</a:t>
            </a:r>
            <a:r>
              <a:rPr lang="en-US" sz="10600" dirty="0" smtClean="0">
                <a:effectLst/>
                <a:latin typeface="Calibri" panose="020F0502020204030204" pitchFamily="34" charset="0"/>
                <a:ea typeface="Calibri"/>
                <a:cs typeface="Calibri" panose="020F0502020204030204" pitchFamily="34" charset="0"/>
              </a:rPr>
              <a:t> </a:t>
            </a:r>
          </a:p>
          <a:p>
            <a:pPr marL="0" marR="0" indent="0" algn="ctr">
              <a:lnSpc>
                <a:spcPct val="115000"/>
              </a:lnSpc>
              <a:spcBef>
                <a:spcPts val="0"/>
              </a:spcBef>
              <a:spcAft>
                <a:spcPts val="1000"/>
              </a:spcAft>
              <a:buNone/>
            </a:pPr>
            <a:r>
              <a:rPr lang="en-US" sz="10600" dirty="0" smtClean="0">
                <a:effectLst/>
                <a:latin typeface="Calibri" panose="020F0502020204030204" pitchFamily="34" charset="0"/>
                <a:ea typeface="Calibri"/>
                <a:cs typeface="Calibri" panose="020F0502020204030204" pitchFamily="34" charset="0"/>
              </a:rPr>
              <a:t>and </a:t>
            </a:r>
          </a:p>
          <a:p>
            <a:pPr marL="0" marR="0" indent="0">
              <a:lnSpc>
                <a:spcPct val="115000"/>
              </a:lnSpc>
              <a:spcBef>
                <a:spcPts val="0"/>
              </a:spcBef>
              <a:spcAft>
                <a:spcPts val="1000"/>
              </a:spcAft>
              <a:buNone/>
            </a:pPr>
            <a:r>
              <a:rPr lang="en-US" sz="10600" dirty="0" smtClean="0">
                <a:solidFill>
                  <a:srgbClr val="C00000"/>
                </a:solidFill>
                <a:effectLst/>
                <a:latin typeface="Calibri" panose="020F0502020204030204" pitchFamily="34" charset="0"/>
                <a:ea typeface="Calibri"/>
                <a:cs typeface="Calibri" panose="020F0502020204030204" pitchFamily="34" charset="0"/>
              </a:rPr>
              <a:t>Persistent</a:t>
            </a:r>
            <a:r>
              <a:rPr lang="en-US" sz="10600" dirty="0" smtClean="0">
                <a:effectLst/>
                <a:latin typeface="Calibri" panose="020F0502020204030204" pitchFamily="34" charset="0"/>
                <a:ea typeface="Calibri"/>
                <a:cs typeface="Calibri" panose="020F0502020204030204" pitchFamily="34" charset="0"/>
              </a:rPr>
              <a:t> poverty</a:t>
            </a:r>
            <a:endParaRPr lang="en-US" sz="10600" dirty="0">
              <a:latin typeface="Calibri" panose="020F0502020204030204" pitchFamily="34" charset="0"/>
              <a:ea typeface="Calibri"/>
              <a:cs typeface="Calibri" panose="020F0502020204030204" pitchFamily="34" charset="0"/>
            </a:endParaRPr>
          </a:p>
          <a:p>
            <a:endParaRPr lang="en-US" dirty="0"/>
          </a:p>
        </p:txBody>
      </p:sp>
      <p:sp>
        <p:nvSpPr>
          <p:cNvPr id="5"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2</a:t>
            </a:r>
            <a:endParaRPr lang="en-US" dirty="0">
              <a:solidFill>
                <a:prstClr val="black"/>
              </a:solidFill>
            </a:endParaRPr>
          </a:p>
        </p:txBody>
      </p:sp>
    </p:spTree>
    <p:extLst>
      <p:ext uri="{BB962C8B-B14F-4D97-AF65-F5344CB8AC3E}">
        <p14:creationId xmlns:p14="http://schemas.microsoft.com/office/powerpoint/2010/main" val="29062120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60835" y="4322281"/>
            <a:ext cx="4234279" cy="2444497"/>
          </a:xfrm>
          <a:prstGeom prst="ellipse">
            <a:avLst/>
          </a:prstGeom>
          <a:solidFill>
            <a:schemeClr val="accent1"/>
          </a:solidFill>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4800" y="1143000"/>
            <a:ext cx="8229600" cy="990600"/>
          </a:xfrm>
        </p:spPr>
        <p:txBody>
          <a:bodyPr>
            <a:normAutofit fontScale="90000"/>
          </a:bodyPr>
          <a:lstStyle/>
          <a:p>
            <a:pPr marR="0" lvl="0" algn="ctr">
              <a:spcBef>
                <a:spcPts val="0"/>
              </a:spcBef>
            </a:pPr>
            <a:r>
              <a:rPr lang="en-US" sz="4900" dirty="0" smtClean="0">
                <a:effectLst/>
                <a:latin typeface="Calibri" panose="020F0502020204030204" pitchFamily="34" charset="0"/>
                <a:ea typeface="Calibri"/>
                <a:cs typeface="Calibri" panose="020F0502020204030204" pitchFamily="34" charset="0"/>
              </a:rPr>
              <a:t>Increase in households headed</a:t>
            </a:r>
            <a:br>
              <a:rPr lang="en-US" sz="4900" dirty="0" smtClean="0">
                <a:effectLst/>
                <a:latin typeface="Calibri" panose="020F0502020204030204" pitchFamily="34" charset="0"/>
                <a:ea typeface="Calibri"/>
                <a:cs typeface="Calibri" panose="020F0502020204030204" pitchFamily="34" charset="0"/>
              </a:rPr>
            </a:br>
            <a:r>
              <a:rPr lang="en-US" sz="4900" dirty="0" smtClean="0">
                <a:effectLst/>
                <a:latin typeface="Calibri" panose="020F0502020204030204" pitchFamily="34" charset="0"/>
                <a:ea typeface="Calibri"/>
                <a:cs typeface="Calibri" panose="020F0502020204030204" pitchFamily="34" charset="0"/>
              </a:rPr>
              <a:t> by a female single parent</a:t>
            </a:r>
            <a:r>
              <a:rPr lang="en-US" sz="4000" b="1" dirty="0">
                <a:ea typeface="Calibri"/>
                <a:cs typeface="Times New Roman"/>
              </a:rPr>
              <a:t/>
            </a:r>
            <a:br>
              <a:rPr lang="en-US" sz="4000" b="1" dirty="0">
                <a:ea typeface="Calibri"/>
                <a:cs typeface="Times New Roman"/>
              </a:rPr>
            </a:br>
            <a:endParaRPr lang="en-US" b="1" dirty="0"/>
          </a:p>
        </p:txBody>
      </p:sp>
      <p:sp>
        <p:nvSpPr>
          <p:cNvPr id="3" name="Content Placeholder 2"/>
          <p:cNvSpPr>
            <a:spLocks noGrp="1"/>
          </p:cNvSpPr>
          <p:nvPr>
            <p:ph idx="1"/>
          </p:nvPr>
        </p:nvSpPr>
        <p:spPr>
          <a:xfrm>
            <a:off x="214545" y="1752600"/>
            <a:ext cx="8686800" cy="2743200"/>
          </a:xfrm>
        </p:spPr>
        <p:txBody>
          <a:bodyPr>
            <a:noAutofit/>
          </a:bodyPr>
          <a:lstStyle/>
          <a:p>
            <a:r>
              <a:rPr lang="en-US" sz="2900" dirty="0" smtClean="0">
                <a:latin typeface="Calibri" panose="020F0502020204030204" pitchFamily="34" charset="0"/>
                <a:cs typeface="Calibri" panose="020F0502020204030204" pitchFamily="34" charset="0"/>
              </a:rPr>
              <a:t>Struggle with childcare</a:t>
            </a:r>
          </a:p>
          <a:p>
            <a:r>
              <a:rPr lang="en-US" sz="2900" dirty="0" smtClean="0">
                <a:latin typeface="Calibri" panose="020F0502020204030204" pitchFamily="34" charset="0"/>
                <a:cs typeface="Calibri" panose="020F0502020204030204" pitchFamily="34" charset="0"/>
              </a:rPr>
              <a:t>Not being able to pursue education</a:t>
            </a:r>
          </a:p>
          <a:p>
            <a:r>
              <a:rPr lang="en-US" sz="2900" dirty="0" smtClean="0">
                <a:latin typeface="Calibri" panose="020F0502020204030204" pitchFamily="34" charset="0"/>
                <a:cs typeface="Calibri" panose="020F0502020204030204" pitchFamily="34" charset="0"/>
              </a:rPr>
              <a:t>Unlikely to attend or complete job training</a:t>
            </a:r>
          </a:p>
          <a:p>
            <a:r>
              <a:rPr lang="en-US" sz="2900" dirty="0" smtClean="0">
                <a:latin typeface="Calibri" panose="020F0502020204030204" pitchFamily="34" charset="0"/>
                <a:cs typeface="Calibri" panose="020F0502020204030204" pitchFamily="34" charset="0"/>
              </a:rPr>
              <a:t>More likely to rely on assistance</a:t>
            </a:r>
          </a:p>
          <a:p>
            <a:r>
              <a:rPr lang="en-US" sz="2900" dirty="0" smtClean="0">
                <a:latin typeface="Calibri" panose="020F0502020204030204" pitchFamily="34" charset="0"/>
                <a:cs typeface="Calibri" panose="020F0502020204030204" pitchFamily="34" charset="0"/>
              </a:rPr>
              <a:t>Children growing up poor more likely to be poor adults</a:t>
            </a:r>
            <a:endParaRPr lang="en-US" sz="2900" dirty="0">
              <a:latin typeface="Calibri" panose="020F0502020204030204" pitchFamily="34" charset="0"/>
              <a:cs typeface="Calibri" panose="020F0502020204030204" pitchFamily="34" charset="0"/>
            </a:endParaRPr>
          </a:p>
        </p:txBody>
      </p:sp>
      <p:sp>
        <p:nvSpPr>
          <p:cNvPr id="5"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3</a:t>
            </a:r>
            <a:endParaRPr lang="en-US" dirty="0">
              <a:solidFill>
                <a:prstClr val="black"/>
              </a:solidFill>
            </a:endParaRPr>
          </a:p>
        </p:txBody>
      </p:sp>
      <p:pic>
        <p:nvPicPr>
          <p:cNvPr id="12" name="Picture 11" descr="C:\Users\gharper\AppData\Local\Packages\Microsoft.MicrosoftEdge_8wekyb3d8bbwe\TempState\Downloads\people-1886412_1280 (1).png"/>
          <p:cNvPicPr/>
          <p:nvPr/>
        </p:nvPicPr>
        <p:blipFill rotWithShape="1">
          <a:blip r:embed="rId2" cstate="print">
            <a:extLst>
              <a:ext uri="{28A0092B-C50C-407E-A947-70E740481C1C}">
                <a14:useLocalDpi xmlns:a14="http://schemas.microsoft.com/office/drawing/2010/main" val="0"/>
              </a:ext>
            </a:extLst>
          </a:blip>
          <a:srcRect l="28205"/>
          <a:stretch/>
        </p:blipFill>
        <p:spPr bwMode="auto">
          <a:xfrm>
            <a:off x="3389233" y="4571376"/>
            <a:ext cx="2519780" cy="1894881"/>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7162799" y="3431540"/>
            <a:ext cx="1828800" cy="381000"/>
          </a:xfrm>
          <a:prstGeom prst="rect">
            <a:avLst/>
          </a:pr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5693" y="1465226"/>
            <a:ext cx="1583012" cy="223895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6443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normAutofit fontScale="90000"/>
          </a:bodyPr>
          <a:lstStyle/>
          <a:p>
            <a:pPr marR="0" lvl="0" algn="l">
              <a:spcBef>
                <a:spcPts val="0"/>
              </a:spcBef>
            </a:pPr>
            <a:r>
              <a:rPr lang="en-US" dirty="0" smtClean="0">
                <a:effectLst/>
                <a:latin typeface="Calibri" panose="020F0502020204030204" pitchFamily="34" charset="0"/>
                <a:ea typeface="Calibri"/>
                <a:cs typeface="Calibri" panose="020F0502020204030204" pitchFamily="34" charset="0"/>
              </a:rPr>
              <a:t>Increased economic disparities experienced by the </a:t>
            </a:r>
            <a:r>
              <a:rPr lang="en-US" dirty="0" smtClean="0">
                <a:solidFill>
                  <a:schemeClr val="accent2">
                    <a:lumMod val="75000"/>
                  </a:schemeClr>
                </a:solidFill>
                <a:effectLst/>
                <a:latin typeface="Calibri" panose="020F0502020204030204" pitchFamily="34" charset="0"/>
                <a:ea typeface="Calibri"/>
                <a:cs typeface="Calibri" panose="020F0502020204030204" pitchFamily="34" charset="0"/>
              </a:rPr>
              <a:t>working poor</a:t>
            </a:r>
            <a:r>
              <a:rPr lang="en-US" sz="4000" dirty="0">
                <a:solidFill>
                  <a:srgbClr val="C00000"/>
                </a:solidFill>
                <a:latin typeface="Calibri" panose="020F0502020204030204" pitchFamily="34" charset="0"/>
                <a:ea typeface="Calibri"/>
                <a:cs typeface="Calibri" panose="020F0502020204030204" pitchFamily="34" charset="0"/>
              </a:rPr>
              <a:t/>
            </a:r>
            <a:br>
              <a:rPr lang="en-US" sz="4000" dirty="0">
                <a:solidFill>
                  <a:srgbClr val="C00000"/>
                </a:solidFill>
                <a:latin typeface="Calibri" panose="020F0502020204030204" pitchFamily="34" charset="0"/>
                <a:ea typeface="Calibri"/>
                <a:cs typeface="Calibri" panose="020F0502020204030204" pitchFamily="34" charset="0"/>
              </a:rPr>
            </a:br>
            <a:endParaRPr lang="en-US"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4800" y="1981200"/>
            <a:ext cx="8229600" cy="1752599"/>
          </a:xfrm>
        </p:spPr>
        <p:txBody>
          <a:bodyPr>
            <a:normAutofit/>
          </a:bodyPr>
          <a:lstStyle/>
          <a:p>
            <a:r>
              <a:rPr lang="en-US" sz="3200" dirty="0" smtClean="0">
                <a:latin typeface="Calibri" panose="020F0502020204030204" pitchFamily="34" charset="0"/>
                <a:cs typeface="Calibri" panose="020F0502020204030204" pitchFamily="34" charset="0"/>
              </a:rPr>
              <a:t>Work no longer secures financial stability</a:t>
            </a:r>
          </a:p>
          <a:p>
            <a:r>
              <a:rPr lang="en-US" sz="3200" dirty="0" smtClean="0">
                <a:latin typeface="Calibri" panose="020F0502020204030204" pitchFamily="34" charset="0"/>
                <a:cs typeface="Calibri" panose="020F0502020204030204" pitchFamily="34" charset="0"/>
              </a:rPr>
              <a:t>Earnings do not cover expenses</a:t>
            </a:r>
          </a:p>
          <a:p>
            <a:r>
              <a:rPr lang="en-US" sz="3200" dirty="0" smtClean="0">
                <a:latin typeface="Calibri" panose="020F0502020204030204" pitchFamily="34" charset="0"/>
                <a:cs typeface="Calibri" panose="020F0502020204030204" pitchFamily="34" charset="0"/>
              </a:rPr>
              <a:t>Stagnant wages</a:t>
            </a:r>
            <a:endParaRPr lang="en-US" sz="3200" dirty="0">
              <a:latin typeface="Calibri" panose="020F0502020204030204" pitchFamily="34" charset="0"/>
              <a:cs typeface="Calibri" panose="020F0502020204030204" pitchFamily="34" charset="0"/>
            </a:endParaRPr>
          </a:p>
        </p:txBody>
      </p:sp>
      <p:pic>
        <p:nvPicPr>
          <p:cNvPr id="3076"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33400" y="3962400"/>
            <a:ext cx="3341012" cy="2362200"/>
          </a:xfrm>
          <a:prstGeom prst="rect">
            <a:avLst/>
          </a:prstGeom>
          <a:noFill/>
          <a:ln>
            <a:noFill/>
          </a:ln>
          <a:effectLst>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43400" y="4595009"/>
            <a:ext cx="3860609" cy="954107"/>
          </a:xfrm>
          <a:prstGeom prst="rect">
            <a:avLst/>
          </a:prstGeom>
          <a:noFill/>
        </p:spPr>
        <p:txBody>
          <a:bodyPr wrap="none" rtlCol="0">
            <a:spAutoFit/>
          </a:bodyPr>
          <a:lstStyle/>
          <a:p>
            <a:pPr algn="ctr"/>
            <a:r>
              <a:rPr lang="en-US" sz="2800" b="1" dirty="0">
                <a:solidFill>
                  <a:srgbClr val="9F2936">
                    <a:lumMod val="75000"/>
                  </a:srgbClr>
                </a:solidFill>
                <a:latin typeface="Calibri" panose="020F0502020204030204" pitchFamily="34" charset="0"/>
                <a:cs typeface="Calibri" panose="020F0502020204030204" pitchFamily="34" charset="0"/>
              </a:rPr>
              <a:t>Median Worker Earnings</a:t>
            </a:r>
            <a:r>
              <a:rPr lang="en-US" sz="2800" dirty="0">
                <a:solidFill>
                  <a:srgbClr val="9F2936">
                    <a:lumMod val="75000"/>
                  </a:srgbClr>
                </a:solidFill>
                <a:latin typeface="Calibri" panose="020F0502020204030204" pitchFamily="34" charset="0"/>
                <a:cs typeface="Calibri" panose="020F0502020204030204" pitchFamily="34" charset="0"/>
              </a:rPr>
              <a:t/>
            </a:r>
            <a:br>
              <a:rPr lang="en-US" sz="2800" dirty="0">
                <a:solidFill>
                  <a:srgbClr val="9F2936">
                    <a:lumMod val="75000"/>
                  </a:srgbClr>
                </a:solidFill>
                <a:latin typeface="Calibri" panose="020F0502020204030204" pitchFamily="34" charset="0"/>
                <a:cs typeface="Calibri" panose="020F0502020204030204" pitchFamily="34" charset="0"/>
              </a:rPr>
            </a:br>
            <a:r>
              <a:rPr lang="en-US" sz="2800" b="1" dirty="0">
                <a:solidFill>
                  <a:srgbClr val="9F2936">
                    <a:lumMod val="75000"/>
                  </a:srgbClr>
                </a:solidFill>
                <a:latin typeface="Calibri" panose="020F0502020204030204" pitchFamily="34" charset="0"/>
                <a:cs typeface="Calibri" panose="020F0502020204030204" pitchFamily="34" charset="0"/>
              </a:rPr>
              <a:t>$34,013 </a:t>
            </a:r>
            <a:r>
              <a:rPr lang="en-US" sz="2800" dirty="0">
                <a:solidFill>
                  <a:srgbClr val="9F2936">
                    <a:lumMod val="75000"/>
                  </a:srgbClr>
                </a:solidFill>
                <a:latin typeface="Calibri" panose="020F0502020204030204" pitchFamily="34" charset="0"/>
                <a:cs typeface="Calibri" panose="020F0502020204030204" pitchFamily="34" charset="0"/>
              </a:rPr>
              <a:t>(2017)</a:t>
            </a:r>
          </a:p>
        </p:txBody>
      </p:sp>
      <p:sp>
        <p:nvSpPr>
          <p:cNvPr id="10"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4</a:t>
            </a:r>
            <a:endParaRPr lang="en-US" dirty="0">
              <a:solidFill>
                <a:prstClr val="black"/>
              </a:solidFill>
            </a:endParaRPr>
          </a:p>
        </p:txBody>
      </p:sp>
    </p:spTree>
    <p:extLst>
      <p:ext uri="{BB962C8B-B14F-4D97-AF65-F5344CB8AC3E}">
        <p14:creationId xmlns:p14="http://schemas.microsoft.com/office/powerpoint/2010/main" val="4181503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848600" cy="1524000"/>
          </a:xfrm>
        </p:spPr>
        <p:txBody>
          <a:bodyPr>
            <a:normAutofit/>
          </a:bodyPr>
          <a:lstStyle/>
          <a:p>
            <a:pPr marR="0" lvl="0">
              <a:spcBef>
                <a:spcPts val="0"/>
              </a:spcBef>
            </a:pPr>
            <a:r>
              <a:rPr lang="en-US" sz="4400" dirty="0" smtClean="0">
                <a:solidFill>
                  <a:srgbClr val="C00000"/>
                </a:solidFill>
                <a:effectLst/>
                <a:latin typeface="Calibri" panose="020F0502020204030204" pitchFamily="34" charset="0"/>
                <a:ea typeface="Calibri"/>
                <a:cs typeface="Calibri" panose="020F0502020204030204" pitchFamily="34" charset="0"/>
              </a:rPr>
              <a:t>Outmoded public systems </a:t>
            </a:r>
            <a:r>
              <a:rPr lang="en-US" sz="4400" dirty="0" smtClean="0">
                <a:effectLst/>
                <a:latin typeface="Calibri" panose="020F0502020204030204" pitchFamily="34" charset="0"/>
                <a:ea typeface="Calibri"/>
                <a:cs typeface="Calibri" panose="020F0502020204030204" pitchFamily="34" charset="0"/>
              </a:rPr>
              <a:t>of care</a:t>
            </a:r>
            <a:br>
              <a:rPr lang="en-US" sz="4400" dirty="0" smtClean="0">
                <a:effectLst/>
                <a:latin typeface="Calibri" panose="020F0502020204030204" pitchFamily="34" charset="0"/>
                <a:ea typeface="Calibri"/>
                <a:cs typeface="Calibri" panose="020F0502020204030204" pitchFamily="34" charset="0"/>
              </a:rPr>
            </a:br>
            <a:r>
              <a:rPr lang="en-US" sz="4400" dirty="0" smtClean="0">
                <a:effectLst/>
                <a:latin typeface="Calibri" panose="020F0502020204030204" pitchFamily="34" charset="0"/>
                <a:ea typeface="Calibri"/>
                <a:cs typeface="Calibri" panose="020F0502020204030204" pitchFamily="34" charset="0"/>
              </a:rPr>
              <a:t>for people in crisis</a:t>
            </a:r>
            <a:endParaRPr lang="en-US" sz="4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2514600"/>
            <a:ext cx="8229600" cy="1371600"/>
          </a:xfrm>
        </p:spPr>
        <p:txBody>
          <a:bodyPr>
            <a:normAutofit/>
          </a:bodyPr>
          <a:lstStyle/>
          <a:p>
            <a:r>
              <a:rPr lang="en-US" sz="3200" dirty="0" smtClean="0">
                <a:latin typeface="Calibri" panose="020F0502020204030204" pitchFamily="34" charset="0"/>
                <a:cs typeface="Calibri" panose="020F0502020204030204" pitchFamily="34" charset="0"/>
              </a:rPr>
              <a:t>Public assistance created for 20</a:t>
            </a:r>
            <a:r>
              <a:rPr lang="en-US" sz="3200" baseline="30000" dirty="0" smtClean="0">
                <a:latin typeface="Calibri" panose="020F0502020204030204" pitchFamily="34" charset="0"/>
                <a:cs typeface="Calibri" panose="020F0502020204030204" pitchFamily="34" charset="0"/>
              </a:rPr>
              <a:t>th</a:t>
            </a:r>
            <a:r>
              <a:rPr lang="en-US" sz="3200" dirty="0" smtClean="0">
                <a:latin typeface="Calibri" panose="020F0502020204030204" pitchFamily="34" charset="0"/>
                <a:cs typeface="Calibri" panose="020F0502020204030204" pitchFamily="34" charset="0"/>
              </a:rPr>
              <a:t> Century</a:t>
            </a:r>
          </a:p>
          <a:p>
            <a:r>
              <a:rPr lang="en-US" sz="3200" dirty="0" smtClean="0">
                <a:latin typeface="Calibri" panose="020F0502020204030204" pitchFamily="34" charset="0"/>
                <a:cs typeface="Calibri" panose="020F0502020204030204" pitchFamily="34" charset="0"/>
              </a:rPr>
              <a:t>TANF, UI, SNAP, Housing Subsidies</a:t>
            </a:r>
            <a:endParaRPr lang="en-US" sz="3200" dirty="0">
              <a:latin typeface="Calibri" panose="020F0502020204030204" pitchFamily="34" charset="0"/>
              <a:cs typeface="Calibri" panose="020F0502020204030204" pitchFamily="34" charset="0"/>
            </a:endParaRPr>
          </a:p>
        </p:txBody>
      </p:sp>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51" t="18275" r="22040" b="14175"/>
          <a:stretch/>
        </p:blipFill>
        <p:spPr bwMode="auto">
          <a:xfrm>
            <a:off x="167863" y="4267200"/>
            <a:ext cx="2080539" cy="146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925001"/>
            <a:ext cx="1979830" cy="551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31" t="12924" r="12110" b="13871"/>
          <a:stretch/>
        </p:blipFill>
        <p:spPr bwMode="auto">
          <a:xfrm>
            <a:off x="4114800" y="4220536"/>
            <a:ext cx="1669851" cy="15137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7555" t="10631" r="26133" b="14603"/>
          <a:stretch/>
        </p:blipFill>
        <p:spPr bwMode="auto">
          <a:xfrm>
            <a:off x="6019800" y="3848331"/>
            <a:ext cx="2819400" cy="271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5</a:t>
            </a:r>
            <a:endParaRPr lang="en-US" dirty="0">
              <a:solidFill>
                <a:prstClr val="black"/>
              </a:solidFill>
            </a:endParaRPr>
          </a:p>
        </p:txBody>
      </p:sp>
    </p:spTree>
    <p:extLst>
      <p:ext uri="{BB962C8B-B14F-4D97-AF65-F5344CB8AC3E}">
        <p14:creationId xmlns:p14="http://schemas.microsoft.com/office/powerpoint/2010/main" val="3532250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074" y="2608062"/>
            <a:ext cx="4018326" cy="3581400"/>
          </a:xfrm>
          <a:prstGeom prst="rect">
            <a:avLst/>
          </a:prstGeom>
          <a:pattFill prst="pct8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52400" y="228600"/>
            <a:ext cx="6324600" cy="2209799"/>
          </a:xfrm>
        </p:spPr>
        <p:txBody>
          <a:bodyPr>
            <a:noAutofit/>
          </a:bodyPr>
          <a:lstStyle/>
          <a:p>
            <a:pPr marL="0" indent="0">
              <a:spcBef>
                <a:spcPts val="0"/>
              </a:spcBef>
              <a:buNone/>
            </a:pPr>
            <a:r>
              <a:rPr lang="en-US" sz="4400" dirty="0" smtClean="0">
                <a:effectLst/>
                <a:latin typeface="Calibri" panose="020F0502020204030204" pitchFamily="34" charset="0"/>
                <a:ea typeface="Segoe UI" panose="020B0502040204020203" pitchFamily="34" charset="0"/>
                <a:cs typeface="Calibri" panose="020F0502020204030204" pitchFamily="34" charset="0"/>
              </a:rPr>
              <a:t>Residual impact of</a:t>
            </a:r>
          </a:p>
          <a:p>
            <a:pPr marL="0" indent="0">
              <a:spcBef>
                <a:spcPts val="0"/>
              </a:spcBef>
              <a:buNone/>
            </a:pPr>
            <a:r>
              <a:rPr lang="en-US" sz="4400" dirty="0" smtClean="0">
                <a:solidFill>
                  <a:srgbClr val="C00000"/>
                </a:solidFill>
                <a:effectLst/>
                <a:latin typeface="Calibri" panose="020F0502020204030204" pitchFamily="34" charset="0"/>
                <a:ea typeface="Segoe UI" panose="020B0502040204020203" pitchFamily="34" charset="0"/>
                <a:cs typeface="Calibri" panose="020F0502020204030204" pitchFamily="34" charset="0"/>
              </a:rPr>
              <a:t>historical</a:t>
            </a:r>
            <a:r>
              <a:rPr lang="en-US" sz="4400" dirty="0" smtClean="0">
                <a:effectLst/>
                <a:latin typeface="Calibri" panose="020F0502020204030204" pitchFamily="34" charset="0"/>
                <a:ea typeface="Segoe UI" panose="020B0502040204020203" pitchFamily="34" charset="0"/>
                <a:cs typeface="Calibri" panose="020F0502020204030204" pitchFamily="34" charset="0"/>
              </a:rPr>
              <a:t> and </a:t>
            </a:r>
            <a:r>
              <a:rPr lang="en-US" sz="4400" dirty="0" smtClean="0">
                <a:solidFill>
                  <a:srgbClr val="C00000"/>
                </a:solidFill>
                <a:effectLst/>
                <a:latin typeface="Calibri" panose="020F0502020204030204" pitchFamily="34" charset="0"/>
                <a:ea typeface="Segoe UI" panose="020B0502040204020203" pitchFamily="34" charset="0"/>
                <a:cs typeface="Calibri" panose="020F0502020204030204" pitchFamily="34" charset="0"/>
              </a:rPr>
              <a:t>institutional</a:t>
            </a:r>
          </a:p>
          <a:p>
            <a:pPr marL="0" indent="0">
              <a:spcBef>
                <a:spcPts val="0"/>
              </a:spcBef>
              <a:buNone/>
            </a:pPr>
            <a:r>
              <a:rPr lang="en-US" sz="4400" dirty="0" smtClean="0">
                <a:solidFill>
                  <a:srgbClr val="C00000"/>
                </a:solidFill>
                <a:effectLst/>
                <a:latin typeface="Calibri" panose="020F0502020204030204" pitchFamily="34" charset="0"/>
                <a:ea typeface="Segoe UI" panose="020B0502040204020203" pitchFamily="34" charset="0"/>
                <a:cs typeface="Calibri" panose="020F0502020204030204" pitchFamily="34" charset="0"/>
              </a:rPr>
              <a:t>discriminatory</a:t>
            </a:r>
            <a:r>
              <a:rPr lang="en-US" sz="4400" dirty="0" smtClean="0">
                <a:effectLst/>
                <a:latin typeface="Calibri" panose="020F0502020204030204" pitchFamily="34" charset="0"/>
                <a:ea typeface="Segoe UI" panose="020B0502040204020203" pitchFamily="34" charset="0"/>
                <a:cs typeface="Calibri" panose="020F0502020204030204" pitchFamily="34" charset="0"/>
              </a:rPr>
              <a:t> practices</a:t>
            </a:r>
            <a:r>
              <a:rPr lang="en-US" sz="4400" dirty="0" smtClean="0">
                <a:latin typeface="Segoe UI" panose="020B0502040204020203" pitchFamily="34" charset="0"/>
                <a:ea typeface="Segoe UI" panose="020B0502040204020203" pitchFamily="34" charset="0"/>
                <a:cs typeface="Segoe UI" panose="020B0502040204020203" pitchFamily="34" charset="0"/>
              </a:rPr>
              <a:t/>
            </a:r>
            <a:br>
              <a:rPr lang="en-US" sz="4400" dirty="0" smtClean="0">
                <a:latin typeface="Segoe UI" panose="020B0502040204020203" pitchFamily="34" charset="0"/>
                <a:ea typeface="Segoe UI" panose="020B0502040204020203" pitchFamily="34" charset="0"/>
                <a:cs typeface="Segoe UI" panose="020B0502040204020203" pitchFamily="34" charset="0"/>
              </a:rPr>
            </a:br>
            <a:endParaRPr lang="en-US" sz="4400" dirty="0">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http://www.flnaacp.com/wp-content/uploads/2013/03/1127_1.p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398" y="3918857"/>
            <a:ext cx="4037602" cy="27034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2" name="Picture 8" descr="Holc Scan"/>
          <p:cNvPicPr>
            <a:picLocks noChangeAspect="1" noChangeArrowheads="1"/>
          </p:cNvPicPr>
          <p:nvPr/>
        </p:nvPicPr>
        <p:blipFill rotWithShape="1">
          <a:blip r:embed="rId3">
            <a:extLst>
              <a:ext uri="{28A0092B-C50C-407E-A947-70E740481C1C}">
                <a14:useLocalDpi xmlns:a14="http://schemas.microsoft.com/office/drawing/2010/main" val="0"/>
              </a:ext>
            </a:extLst>
          </a:blip>
          <a:srcRect l="14628"/>
          <a:stretch/>
        </p:blipFill>
        <p:spPr bwMode="auto">
          <a:xfrm>
            <a:off x="485164" y="2777724"/>
            <a:ext cx="3698146" cy="324207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6</a:t>
            </a:r>
            <a:endParaRPr lang="en-US" dirty="0">
              <a:solidFill>
                <a:prstClr val="black"/>
              </a:solidFill>
            </a:endParaRPr>
          </a:p>
        </p:txBody>
      </p:sp>
    </p:spTree>
    <p:extLst>
      <p:ext uri="{BB962C8B-B14F-4D97-AF65-F5344CB8AC3E}">
        <p14:creationId xmlns:p14="http://schemas.microsoft.com/office/powerpoint/2010/main" val="29695249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3581400"/>
            <a:ext cx="1905000"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263596" y="228600"/>
            <a:ext cx="8382000" cy="1447800"/>
          </a:xfrm>
        </p:spPr>
        <p:txBody>
          <a:bodyPr>
            <a:normAutofit/>
          </a:bodyPr>
          <a:lstStyle/>
          <a:p>
            <a:pPr marL="0" indent="0">
              <a:buNone/>
            </a:pPr>
            <a:r>
              <a:rPr lang="en-US" sz="4400" dirty="0" smtClean="0">
                <a:solidFill>
                  <a:srgbClr val="C00000"/>
                </a:solidFill>
                <a:effectLst/>
                <a:latin typeface="Calibri" panose="020F0502020204030204" pitchFamily="34" charset="0"/>
                <a:ea typeface="Calibri"/>
                <a:cs typeface="Calibri" panose="020F0502020204030204" pitchFamily="34" charset="0"/>
              </a:rPr>
              <a:t>Redlining</a:t>
            </a:r>
            <a:r>
              <a:rPr lang="en-US" sz="4400" dirty="0" smtClean="0">
                <a:effectLst/>
                <a:latin typeface="Calibri" panose="020F0502020204030204" pitchFamily="34" charset="0"/>
                <a:ea typeface="Calibri"/>
                <a:cs typeface="Calibri" panose="020F0502020204030204" pitchFamily="34" charset="0"/>
              </a:rPr>
              <a:t> and highway construction that </a:t>
            </a:r>
            <a:r>
              <a:rPr lang="en-US" sz="4400" i="1" dirty="0" smtClean="0">
                <a:effectLst/>
                <a:latin typeface="Calibri" panose="020F0502020204030204" pitchFamily="34" charset="0"/>
                <a:ea typeface="Calibri"/>
                <a:cs typeface="Calibri" panose="020F0502020204030204" pitchFamily="34" charset="0"/>
              </a:rPr>
              <a:t>isolates</a:t>
            </a:r>
            <a:r>
              <a:rPr lang="en-US" sz="4400" dirty="0" smtClean="0">
                <a:effectLst/>
                <a:latin typeface="Calibri" panose="020F0502020204030204" pitchFamily="34" charset="0"/>
                <a:ea typeface="Calibri"/>
                <a:cs typeface="Calibri" panose="020F0502020204030204" pitchFamily="34" charset="0"/>
              </a:rPr>
              <a:t> neighborhoods</a:t>
            </a:r>
            <a:endParaRPr lang="en-US" sz="4400" dirty="0">
              <a:latin typeface="Calibri" panose="020F0502020204030204" pitchFamily="34" charset="0"/>
              <a:cs typeface="Calibri" panose="020F0502020204030204" pitchFamily="34" charset="0"/>
            </a:endParaRPr>
          </a:p>
        </p:txBody>
      </p:sp>
      <p:pic>
        <p:nvPicPr>
          <p:cNvPr id="2052" name="Picture 4" descr="https://img.washingtonpost.com/wp-apps/imrs.php?src=https://img.washingtonpost.com/blogs/wonkblog/files/2015/05/Screen-Shot-2015-05-27-at-4.03.01-PM-800x625.png&amp;w=14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4149796" cy="3240979"/>
          </a:xfrm>
          <a:prstGeom prst="rect">
            <a:avLst/>
          </a:prstGeom>
          <a:noFill/>
          <a:effectLst>
            <a:outerShdw blurRad="50800" dist="50800" dir="5400000" algn="ctr" rotWithShape="0">
              <a:srgbClr val="000000">
                <a:alpha val="63000"/>
              </a:srgbClr>
            </a:outerShdw>
            <a:softEdge rad="190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196" y="3810000"/>
            <a:ext cx="4647834" cy="288310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496" t="25007" r="37322" b="16900"/>
          <a:stretch/>
        </p:blipFill>
        <p:spPr bwMode="auto">
          <a:xfrm>
            <a:off x="855961" y="3693923"/>
            <a:ext cx="1717078" cy="236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7</a:t>
            </a:r>
            <a:endParaRPr lang="en-US" dirty="0">
              <a:solidFill>
                <a:prstClr val="black"/>
              </a:solidFill>
            </a:endParaRPr>
          </a:p>
        </p:txBody>
      </p:sp>
    </p:spTree>
    <p:extLst>
      <p:ext uri="{BB962C8B-B14F-4D97-AF65-F5344CB8AC3E}">
        <p14:creationId xmlns:p14="http://schemas.microsoft.com/office/powerpoint/2010/main" val="26710816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482198" cy="1524000"/>
          </a:xfrm>
        </p:spPr>
        <p:txBody>
          <a:bodyPr>
            <a:normAutofit/>
          </a:bodyPr>
          <a:lstStyle/>
          <a:p>
            <a:pPr marL="0" indent="0">
              <a:spcBef>
                <a:spcPts val="0"/>
              </a:spcBef>
              <a:buNone/>
            </a:pPr>
            <a:r>
              <a:rPr lang="en-US" sz="4000" dirty="0" smtClean="0">
                <a:effectLst/>
                <a:latin typeface="Calibri" panose="020F0502020204030204" pitchFamily="34" charset="0"/>
                <a:ea typeface="Calibri"/>
                <a:cs typeface="Calibri" panose="020F0502020204030204" pitchFamily="34" charset="0"/>
              </a:rPr>
              <a:t>Underfunded and </a:t>
            </a:r>
            <a:r>
              <a:rPr lang="en-US" sz="4000" dirty="0" smtClean="0">
                <a:effectLst/>
                <a:latin typeface="Calibri" panose="020F0502020204030204" pitchFamily="34" charset="0"/>
                <a:ea typeface="Calibri"/>
                <a:cs typeface="Calibri" panose="020F0502020204030204" pitchFamily="34" charset="0"/>
              </a:rPr>
              <a:t>unequal allocation</a:t>
            </a:r>
          </a:p>
          <a:p>
            <a:pPr marL="0" indent="0">
              <a:spcBef>
                <a:spcPts val="0"/>
              </a:spcBef>
              <a:buNone/>
            </a:pPr>
            <a:r>
              <a:rPr lang="en-US" sz="4000" dirty="0" smtClean="0">
                <a:effectLst/>
                <a:latin typeface="Calibri" panose="020F0502020204030204" pitchFamily="34" charset="0"/>
                <a:ea typeface="Calibri"/>
                <a:cs typeface="Calibri" panose="020F0502020204030204" pitchFamily="34" charset="0"/>
              </a:rPr>
              <a:t>of </a:t>
            </a:r>
            <a:r>
              <a:rPr lang="en-US" sz="4000" dirty="0" smtClean="0">
                <a:solidFill>
                  <a:srgbClr val="C00000"/>
                </a:solidFill>
                <a:effectLst/>
                <a:latin typeface="Calibri" panose="020F0502020204030204" pitchFamily="34" charset="0"/>
                <a:ea typeface="Calibri"/>
                <a:cs typeface="Calibri" panose="020F0502020204030204" pitchFamily="34" charset="0"/>
              </a:rPr>
              <a:t>public </a:t>
            </a:r>
            <a:r>
              <a:rPr lang="en-US" sz="4000" dirty="0" smtClean="0">
                <a:solidFill>
                  <a:srgbClr val="C00000"/>
                </a:solidFill>
                <a:effectLst/>
                <a:latin typeface="Calibri" panose="020F0502020204030204" pitchFamily="34" charset="0"/>
                <a:ea typeface="Calibri"/>
                <a:cs typeface="Calibri" panose="020F0502020204030204" pitchFamily="34" charset="0"/>
              </a:rPr>
              <a:t>education </a:t>
            </a:r>
            <a:r>
              <a:rPr lang="en-US" sz="4000" dirty="0" smtClean="0">
                <a:effectLst/>
                <a:latin typeface="Calibri" panose="020F0502020204030204" pitchFamily="34" charset="0"/>
                <a:ea typeface="Calibri"/>
                <a:cs typeface="Calibri" panose="020F0502020204030204" pitchFamily="34" charset="0"/>
              </a:rPr>
              <a:t>funding/resources</a:t>
            </a:r>
            <a:endParaRPr lang="en-US" sz="4000" dirty="0">
              <a:latin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799" y="2743200"/>
            <a:ext cx="5015527" cy="3581400"/>
          </a:xfrm>
          <a:prstGeom prst="rect">
            <a:avLst/>
          </a:prstGeom>
          <a:noFill/>
          <a:ln>
            <a:noFill/>
          </a:ln>
          <a:effectLst>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8</a:t>
            </a:r>
            <a:endParaRPr lang="en-US" dirty="0">
              <a:solidFill>
                <a:prstClr val="black"/>
              </a:solidFill>
            </a:endParaRPr>
          </a:p>
        </p:txBody>
      </p:sp>
    </p:spTree>
    <p:extLst>
      <p:ext uri="{BB962C8B-B14F-4D97-AF65-F5344CB8AC3E}">
        <p14:creationId xmlns:p14="http://schemas.microsoft.com/office/powerpoint/2010/main" val="38895676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3658038" cy="1752600"/>
          </a:xfrm>
        </p:spPr>
        <p:txBody>
          <a:bodyPr>
            <a:noAutofit/>
          </a:bodyPr>
          <a:lstStyle/>
          <a:p>
            <a:pPr marL="0">
              <a:spcBef>
                <a:spcPts val="0"/>
              </a:spcBef>
            </a:pPr>
            <a:r>
              <a:rPr lang="en-US" sz="3400" dirty="0" smtClean="0">
                <a:effectLst/>
                <a:latin typeface="Calibri" panose="020F0502020204030204" pitchFamily="34" charset="0"/>
                <a:ea typeface="Segoe UI" panose="020B0502040204020203" pitchFamily="34" charset="0"/>
                <a:cs typeface="Calibri" panose="020F0502020204030204" pitchFamily="34" charset="0"/>
              </a:rPr>
              <a:t>jobs </a:t>
            </a:r>
          </a:p>
          <a:p>
            <a:pPr marL="0">
              <a:spcBef>
                <a:spcPts val="0"/>
              </a:spcBef>
            </a:pPr>
            <a:r>
              <a:rPr lang="en-US" sz="3400" dirty="0" smtClean="0">
                <a:effectLst/>
                <a:latin typeface="Calibri" panose="020F0502020204030204" pitchFamily="34" charset="0"/>
                <a:ea typeface="Segoe UI" panose="020B0502040204020203" pitchFamily="34" charset="0"/>
                <a:cs typeface="Calibri" panose="020F0502020204030204" pitchFamily="34" charset="0"/>
              </a:rPr>
              <a:t>training </a:t>
            </a:r>
          </a:p>
          <a:p>
            <a:pPr marL="0">
              <a:spcBef>
                <a:spcPts val="0"/>
              </a:spcBef>
            </a:pPr>
            <a:r>
              <a:rPr lang="en-US" sz="3400" dirty="0" smtClean="0">
                <a:effectLst/>
                <a:latin typeface="Calibri" panose="020F0502020204030204" pitchFamily="34" charset="0"/>
                <a:ea typeface="Segoe UI" panose="020B0502040204020203" pitchFamily="34" charset="0"/>
                <a:cs typeface="Calibri" panose="020F0502020204030204" pitchFamily="34" charset="0"/>
              </a:rPr>
              <a:t>transportation </a:t>
            </a:r>
            <a:endParaRPr lang="en-US" sz="3400" dirty="0"/>
          </a:p>
        </p:txBody>
      </p:sp>
      <p:sp>
        <p:nvSpPr>
          <p:cNvPr id="2" name="TextBox 1"/>
          <p:cNvSpPr txBox="1"/>
          <p:nvPr/>
        </p:nvSpPr>
        <p:spPr>
          <a:xfrm>
            <a:off x="76200" y="304800"/>
            <a:ext cx="8927055" cy="661720"/>
          </a:xfrm>
          <a:prstGeom prst="rect">
            <a:avLst/>
          </a:prstGeom>
          <a:noFill/>
        </p:spPr>
        <p:txBody>
          <a:bodyPr wrap="square" rtlCol="0">
            <a:spAutoFit/>
          </a:bodyPr>
          <a:lstStyle/>
          <a:p>
            <a:r>
              <a:rPr lang="en-US" sz="3700" dirty="0">
                <a:solidFill>
                  <a:prstClr val="black"/>
                </a:solidFill>
                <a:latin typeface="Calibri" panose="020F0502020204030204" pitchFamily="34" charset="0"/>
                <a:ea typeface="Segoe UI" panose="020B0502040204020203" pitchFamily="34" charset="0"/>
                <a:cs typeface="Calibri" panose="020F0502020204030204" pitchFamily="34" charset="0"/>
              </a:rPr>
              <a:t>Unequal access to </a:t>
            </a:r>
            <a:r>
              <a:rPr lang="en-US" sz="3700" dirty="0">
                <a:solidFill>
                  <a:srgbClr val="C00000"/>
                </a:solidFill>
                <a:latin typeface="Calibri" panose="020F0502020204030204" pitchFamily="34" charset="0"/>
                <a:ea typeface="Segoe UI" panose="020B0502040204020203" pitchFamily="34" charset="0"/>
                <a:cs typeface="Calibri" panose="020F0502020204030204" pitchFamily="34" charset="0"/>
              </a:rPr>
              <a:t>employment</a:t>
            </a:r>
            <a:r>
              <a:rPr lang="en-US" sz="3700" dirty="0">
                <a:solidFill>
                  <a:prstClr val="black"/>
                </a:solidFill>
                <a:latin typeface="Calibri" panose="020F0502020204030204" pitchFamily="34" charset="0"/>
                <a:ea typeface="Segoe UI" panose="020B0502040204020203" pitchFamily="34" charset="0"/>
                <a:cs typeface="Calibri" panose="020F0502020204030204" pitchFamily="34" charset="0"/>
              </a:rPr>
              <a:t> opportunities </a:t>
            </a:r>
          </a:p>
        </p:txBody>
      </p:sp>
      <p:sp>
        <p:nvSpPr>
          <p:cNvPr id="5" name="Wave 4"/>
          <p:cNvSpPr/>
          <p:nvPr/>
        </p:nvSpPr>
        <p:spPr>
          <a:xfrm>
            <a:off x="93955" y="4191000"/>
            <a:ext cx="8991600" cy="1556713"/>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94" y="2895600"/>
            <a:ext cx="2854325" cy="2419487"/>
          </a:xfrm>
          <a:prstGeom prst="rect">
            <a:avLst/>
          </a:prstGeom>
          <a:noFill/>
          <a:ln>
            <a:noFill/>
          </a:ln>
          <a:effectLst>
            <a:softEdge rad="177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Users\gharper\AppData\Local\Packages\Microsoft.MicrosoftEdge_8wekyb3d8bbwe\TempState\Downloads\analyzing-people-3441040_1280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505" y="4462871"/>
            <a:ext cx="3278434" cy="2395129"/>
          </a:xfrm>
          <a:prstGeom prst="rect">
            <a:avLst/>
          </a:prstGeom>
          <a:noFill/>
          <a:ln>
            <a:noFill/>
          </a:ln>
          <a:effectLst>
            <a:softEdge rad="190500"/>
          </a:effec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1494" y="1295400"/>
            <a:ext cx="2661761" cy="4114800"/>
          </a:xfrm>
          <a:prstGeom prst="rect">
            <a:avLst/>
          </a:prstGeom>
          <a:noFill/>
          <a:ln>
            <a:noFill/>
          </a:ln>
          <a:effectLst>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9</a:t>
            </a:r>
            <a:endParaRPr lang="en-US" dirty="0">
              <a:solidFill>
                <a:prstClr val="black"/>
              </a:solidFill>
            </a:endParaRPr>
          </a:p>
        </p:txBody>
      </p:sp>
    </p:spTree>
    <p:extLst>
      <p:ext uri="{BB962C8B-B14F-4D97-AF65-F5344CB8AC3E}">
        <p14:creationId xmlns:p14="http://schemas.microsoft.com/office/powerpoint/2010/main" val="1121417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5195" y="304800"/>
            <a:ext cx="4698594" cy="3785652"/>
          </a:xfrm>
          <a:prstGeom prst="rect">
            <a:avLst/>
          </a:prstGeom>
          <a:noFill/>
        </p:spPr>
        <p:txBody>
          <a:bodyPr wrap="none" rtlCol="0">
            <a:spAutoFit/>
          </a:bodyPr>
          <a:lstStyle/>
          <a:p>
            <a:pPr algn="ctr"/>
            <a:r>
              <a:rPr lang="en-US" sz="3000" b="1" u="sng" dirty="0" smtClean="0">
                <a:solidFill>
                  <a:srgbClr val="002060"/>
                </a:solidFill>
                <a:latin typeface="Calibri" panose="020F0502020204030204" pitchFamily="34" charset="0"/>
                <a:cs typeface="Calibri" panose="020F0502020204030204" pitchFamily="34" charset="0"/>
              </a:rPr>
              <a:t>Mission Statement:</a:t>
            </a:r>
          </a:p>
          <a:p>
            <a:pPr algn="ctr"/>
            <a:endParaRPr lang="en-US" sz="3000" b="1" i="1" dirty="0">
              <a:solidFill>
                <a:srgbClr val="002060"/>
              </a:solidFill>
              <a:latin typeface="Calibri" panose="020F0502020204030204" pitchFamily="34" charset="0"/>
              <a:cs typeface="Calibri" panose="020F0502020204030204" pitchFamily="34" charset="0"/>
            </a:endParaRPr>
          </a:p>
          <a:p>
            <a:pPr algn="ctr"/>
            <a:r>
              <a:rPr lang="en-US" sz="3000" b="1" i="1" dirty="0" smtClean="0">
                <a:solidFill>
                  <a:srgbClr val="002060"/>
                </a:solidFill>
                <a:latin typeface="Calibri" panose="020F0502020204030204" pitchFamily="34" charset="0"/>
                <a:cs typeface="Calibri" panose="020F0502020204030204" pitchFamily="34" charset="0"/>
              </a:rPr>
              <a:t>Metropolitan Social Services</a:t>
            </a:r>
            <a:br>
              <a:rPr lang="en-US" sz="3000" b="1" i="1" dirty="0" smtClean="0">
                <a:solidFill>
                  <a:srgbClr val="002060"/>
                </a:solidFill>
                <a:latin typeface="Calibri" panose="020F0502020204030204" pitchFamily="34" charset="0"/>
                <a:cs typeface="Calibri" panose="020F0502020204030204" pitchFamily="34" charset="0"/>
              </a:rPr>
            </a:br>
            <a:r>
              <a:rPr lang="en-US" sz="3000" b="1" i="1" dirty="0" smtClean="0">
                <a:solidFill>
                  <a:srgbClr val="C00000"/>
                </a:solidFill>
                <a:latin typeface="Calibri" panose="020F0502020204030204" pitchFamily="34" charset="0"/>
                <a:cs typeface="Calibri" panose="020F0502020204030204" pitchFamily="34" charset="0"/>
              </a:rPr>
              <a:t>Empowers</a:t>
            </a:r>
            <a:r>
              <a:rPr lang="en-US" sz="3000" b="1" i="1" dirty="0" smtClean="0">
                <a:solidFill>
                  <a:srgbClr val="002060"/>
                </a:solidFill>
                <a:latin typeface="Calibri" panose="020F0502020204030204" pitchFamily="34" charset="0"/>
                <a:cs typeface="Calibri" panose="020F0502020204030204" pitchFamily="34" charset="0"/>
              </a:rPr>
              <a:t/>
            </a:r>
            <a:br>
              <a:rPr lang="en-US" sz="3000" b="1" i="1" dirty="0" smtClean="0">
                <a:solidFill>
                  <a:srgbClr val="002060"/>
                </a:solidFill>
                <a:latin typeface="Calibri" panose="020F0502020204030204" pitchFamily="34" charset="0"/>
                <a:cs typeface="Calibri" panose="020F0502020204030204" pitchFamily="34" charset="0"/>
              </a:rPr>
            </a:br>
            <a:r>
              <a:rPr lang="en-US" sz="3000" b="1" i="1" dirty="0" smtClean="0">
                <a:solidFill>
                  <a:srgbClr val="002060"/>
                </a:solidFill>
                <a:latin typeface="Calibri" panose="020F0502020204030204" pitchFamily="34" charset="0"/>
                <a:cs typeface="Calibri" panose="020F0502020204030204" pitchFamily="34" charset="0"/>
              </a:rPr>
              <a:t>Davidson County</a:t>
            </a:r>
            <a:br>
              <a:rPr lang="en-US" sz="3000" b="1" i="1" dirty="0" smtClean="0">
                <a:solidFill>
                  <a:srgbClr val="002060"/>
                </a:solidFill>
                <a:latin typeface="Calibri" panose="020F0502020204030204" pitchFamily="34" charset="0"/>
                <a:cs typeface="Calibri" panose="020F0502020204030204" pitchFamily="34" charset="0"/>
              </a:rPr>
            </a:br>
            <a:r>
              <a:rPr lang="en-US" sz="3000" b="1" i="1" dirty="0" smtClean="0">
                <a:solidFill>
                  <a:srgbClr val="002060"/>
                </a:solidFill>
                <a:latin typeface="Calibri" panose="020F0502020204030204" pitchFamily="34" charset="0"/>
                <a:cs typeface="Calibri" panose="020F0502020204030204" pitchFamily="34" charset="0"/>
              </a:rPr>
              <a:t>Residents to Achieve</a:t>
            </a:r>
            <a:br>
              <a:rPr lang="en-US" sz="3000" b="1" i="1" dirty="0" smtClean="0">
                <a:solidFill>
                  <a:srgbClr val="002060"/>
                </a:solidFill>
                <a:latin typeface="Calibri" panose="020F0502020204030204" pitchFamily="34" charset="0"/>
                <a:cs typeface="Calibri" panose="020F0502020204030204" pitchFamily="34" charset="0"/>
              </a:rPr>
            </a:br>
            <a:r>
              <a:rPr lang="en-US" sz="3000" b="1" i="1" dirty="0" smtClean="0">
                <a:solidFill>
                  <a:srgbClr val="C00000"/>
                </a:solidFill>
                <a:latin typeface="Calibri" panose="020F0502020204030204" pitchFamily="34" charset="0"/>
                <a:cs typeface="Calibri" panose="020F0502020204030204" pitchFamily="34" charset="0"/>
              </a:rPr>
              <a:t>Economic Stability </a:t>
            </a:r>
            <a:r>
              <a:rPr lang="en-US" sz="3000" b="1" i="1" dirty="0" smtClean="0">
                <a:solidFill>
                  <a:srgbClr val="002060"/>
                </a:solidFill>
                <a:latin typeface="Calibri" panose="020F0502020204030204" pitchFamily="34" charset="0"/>
                <a:cs typeface="Calibri" panose="020F0502020204030204" pitchFamily="34" charset="0"/>
              </a:rPr>
              <a:t>and</a:t>
            </a:r>
            <a:br>
              <a:rPr lang="en-US" sz="3000" b="1" i="1" dirty="0" smtClean="0">
                <a:solidFill>
                  <a:srgbClr val="002060"/>
                </a:solidFill>
                <a:latin typeface="Calibri" panose="020F0502020204030204" pitchFamily="34" charset="0"/>
                <a:cs typeface="Calibri" panose="020F0502020204030204" pitchFamily="34" charset="0"/>
              </a:rPr>
            </a:br>
            <a:r>
              <a:rPr lang="en-US" sz="3000" b="1" i="1" dirty="0" smtClean="0">
                <a:solidFill>
                  <a:srgbClr val="002060"/>
                </a:solidFill>
                <a:latin typeface="Calibri" panose="020F0502020204030204" pitchFamily="34" charset="0"/>
                <a:cs typeface="Calibri" panose="020F0502020204030204" pitchFamily="34" charset="0"/>
              </a:rPr>
              <a:t>Social Well-Being.</a:t>
            </a:r>
            <a:endParaRPr lang="en-US" sz="3000" b="1" i="1" dirty="0">
              <a:solidFill>
                <a:srgbClr val="002060"/>
              </a:solidFill>
              <a:latin typeface="Calibri" panose="020F0502020204030204" pitchFamily="34" charset="0"/>
              <a:cs typeface="Calibri" panose="020F0502020204030204" pitchFamily="34" charset="0"/>
            </a:endParaRPr>
          </a:p>
        </p:txBody>
      </p:sp>
      <p:pic>
        <p:nvPicPr>
          <p:cNvPr id="3" name="Picture 2"/>
          <p:cNvPicPr/>
          <p:nvPr/>
        </p:nvPicPr>
        <p:blipFill>
          <a:blip r:embed="rId2"/>
          <a:stretch>
            <a:fillRect/>
          </a:stretch>
        </p:blipFill>
        <p:spPr>
          <a:xfrm>
            <a:off x="3352800" y="4267200"/>
            <a:ext cx="2329543" cy="2148167"/>
          </a:xfrm>
          <a:prstGeom prst="rect">
            <a:avLst/>
          </a:prstGeom>
        </p:spPr>
      </p:pic>
    </p:spTree>
    <p:extLst>
      <p:ext uri="{BB962C8B-B14F-4D97-AF65-F5344CB8AC3E}">
        <p14:creationId xmlns:p14="http://schemas.microsoft.com/office/powerpoint/2010/main" val="40130645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82184" y="3886200"/>
            <a:ext cx="3505200" cy="2438400"/>
          </a:xfrm>
          <a:prstGeom prst="roundRect">
            <a:avLst/>
          </a:prstGeom>
          <a:solidFill>
            <a:schemeClr val="accent1">
              <a:alpha val="59000"/>
            </a:schemeClr>
          </a:solidFill>
          <a:ln>
            <a:noFill/>
          </a:ln>
          <a:effectLst>
            <a:softEdge rad="927100"/>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04800" y="304800"/>
            <a:ext cx="7696200" cy="2514599"/>
          </a:xfrm>
        </p:spPr>
        <p:txBody>
          <a:bodyPr>
            <a:normAutofit lnSpcReduction="10000"/>
          </a:bodyPr>
          <a:lstStyle/>
          <a:p>
            <a:pPr marL="0" lvl="0" indent="0">
              <a:spcBef>
                <a:spcPts val="0"/>
              </a:spcBef>
              <a:buNone/>
            </a:pPr>
            <a:r>
              <a:rPr lang="en-US" sz="4400" dirty="0" smtClean="0">
                <a:effectLst/>
                <a:latin typeface="Calibri" panose="020F0502020204030204" pitchFamily="34" charset="0"/>
                <a:ea typeface="Segoe UI" panose="020B0502040204020203" pitchFamily="34" charset="0"/>
                <a:cs typeface="Calibri" panose="020F0502020204030204" pitchFamily="34" charset="0"/>
              </a:rPr>
              <a:t>Lack of equity in </a:t>
            </a:r>
            <a:r>
              <a:rPr lang="en-US" sz="4400" dirty="0" smtClean="0">
                <a:solidFill>
                  <a:srgbClr val="C00000"/>
                </a:solidFill>
                <a:effectLst/>
                <a:latin typeface="Calibri" panose="020F0502020204030204" pitchFamily="34" charset="0"/>
                <a:ea typeface="Segoe UI" panose="020B0502040204020203" pitchFamily="34" charset="0"/>
                <a:cs typeface="Calibri" panose="020F0502020204030204" pitchFamily="34" charset="0"/>
              </a:rPr>
              <a:t>wealth building </a:t>
            </a:r>
            <a:r>
              <a:rPr lang="en-US" sz="4400" dirty="0" smtClean="0">
                <a:effectLst/>
                <a:latin typeface="Calibri" panose="020F0502020204030204" pitchFamily="34" charset="0"/>
                <a:ea typeface="Segoe UI" panose="020B0502040204020203" pitchFamily="34" charset="0"/>
                <a:cs typeface="Calibri" panose="020F0502020204030204" pitchFamily="34" charset="0"/>
              </a:rPr>
              <a:t>opportunities </a:t>
            </a:r>
          </a:p>
          <a:p>
            <a:pPr marL="0" lvl="0" indent="0">
              <a:spcBef>
                <a:spcPts val="0"/>
              </a:spcBef>
              <a:buNone/>
            </a:pPr>
            <a:endParaRPr lang="en-US" sz="4400" dirty="0" smtClean="0">
              <a:effectLst/>
              <a:latin typeface="Calibri" panose="020F0502020204030204" pitchFamily="34" charset="0"/>
              <a:ea typeface="Segoe UI" panose="020B0502040204020203" pitchFamily="34" charset="0"/>
              <a:cs typeface="Calibri" panose="020F0502020204030204" pitchFamily="34" charset="0"/>
            </a:endParaRPr>
          </a:p>
          <a:p>
            <a:pPr marL="0" lvl="0" indent="0">
              <a:spcBef>
                <a:spcPts val="0"/>
              </a:spcBef>
              <a:buNone/>
            </a:pPr>
            <a:r>
              <a:rPr lang="en-US" sz="2800" dirty="0" smtClean="0">
                <a:effectLst/>
                <a:latin typeface="Calibri" panose="020F0502020204030204" pitchFamily="34" charset="0"/>
                <a:ea typeface="Segoe UI" panose="020B0502040204020203" pitchFamily="34" charset="0"/>
                <a:cs typeface="Calibri" panose="020F0502020204030204" pitchFamily="34" charset="0"/>
              </a:rPr>
              <a:t>lending institutions and public contracts</a:t>
            </a:r>
            <a:endParaRPr lang="en-US" sz="2800" dirty="0">
              <a:latin typeface="Calibri" panose="020F0502020204030204" pitchFamily="34" charset="0"/>
              <a:ea typeface="Segoe UI" panose="020B0502040204020203"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126"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21" t="6113" r="12948" b="5215"/>
          <a:stretch/>
        </p:blipFill>
        <p:spPr bwMode="auto">
          <a:xfrm>
            <a:off x="5524391" y="4078038"/>
            <a:ext cx="3020786" cy="2054723"/>
          </a:xfrm>
          <a:prstGeom prst="rect">
            <a:avLst/>
          </a:prstGeom>
          <a:noFill/>
          <a:ln>
            <a:noFill/>
          </a:ln>
          <a:effectLst>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4" y="2511552"/>
            <a:ext cx="4988911" cy="332464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C:\Users\gharper\AppData\Local\Packages\Microsoft.MicrosoftEdge_8wekyb3d8bbwe\TempState\Downloads\stamp-2114884_1920 (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511552"/>
            <a:ext cx="5867400" cy="1855860"/>
          </a:xfrm>
          <a:prstGeom prst="rect">
            <a:avLst/>
          </a:prstGeom>
          <a:noFill/>
          <a:ln>
            <a:noFill/>
          </a:ln>
        </p:spPr>
      </p:pic>
      <p:sp>
        <p:nvSpPr>
          <p:cNvPr id="12"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10</a:t>
            </a:r>
            <a:endParaRPr lang="en-US" dirty="0">
              <a:solidFill>
                <a:prstClr val="black"/>
              </a:solidFill>
            </a:endParaRPr>
          </a:p>
        </p:txBody>
      </p:sp>
    </p:spTree>
    <p:extLst>
      <p:ext uri="{BB962C8B-B14F-4D97-AF65-F5344CB8AC3E}">
        <p14:creationId xmlns:p14="http://schemas.microsoft.com/office/powerpoint/2010/main" val="27131132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5592763"/>
          </a:xfrm>
        </p:spPr>
        <p:txBody>
          <a:bodyPr/>
          <a:lstStyle/>
          <a:p>
            <a:pPr marL="0" indent="0">
              <a:buNone/>
            </a:pPr>
            <a:r>
              <a:rPr lang="en-US" sz="4800" dirty="0" smtClean="0">
                <a:effectLst/>
                <a:latin typeface="Calibri" panose="020F0502020204030204" pitchFamily="34" charset="0"/>
                <a:ea typeface="Calibri"/>
                <a:cs typeface="Calibri" panose="020F0502020204030204" pitchFamily="34" charset="0"/>
              </a:rPr>
              <a:t>Criminal justice system </a:t>
            </a:r>
            <a:r>
              <a:rPr lang="en-US" sz="4800" dirty="0" smtClean="0">
                <a:solidFill>
                  <a:srgbClr val="C00000"/>
                </a:solidFill>
                <a:effectLst/>
                <a:latin typeface="Calibri" panose="020F0502020204030204" pitchFamily="34" charset="0"/>
                <a:ea typeface="Calibri"/>
                <a:cs typeface="Calibri" panose="020F0502020204030204" pitchFamily="34" charset="0"/>
              </a:rPr>
              <a:t>imbalances</a:t>
            </a:r>
            <a:endParaRPr lang="en-US" dirty="0">
              <a:solidFill>
                <a:srgbClr val="C00000"/>
              </a:solidFill>
              <a:latin typeface="Calibri" panose="020F0502020204030204" pitchFamily="34" charset="0"/>
              <a:cs typeface="Calibri" panose="020F0502020204030204" pitchFamily="34" charset="0"/>
            </a:endParaRP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466678"/>
            <a:ext cx="4191000" cy="361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11</a:t>
            </a:r>
            <a:endParaRPr lang="en-US" dirty="0">
              <a:solidFill>
                <a:prstClr val="black"/>
              </a:solidFill>
            </a:endParaRPr>
          </a:p>
        </p:txBody>
      </p:sp>
    </p:spTree>
    <p:extLst>
      <p:ext uri="{BB962C8B-B14F-4D97-AF65-F5344CB8AC3E}">
        <p14:creationId xmlns:p14="http://schemas.microsoft.com/office/powerpoint/2010/main" val="32346200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330" y="381000"/>
            <a:ext cx="4572000" cy="762000"/>
          </a:xfrm>
        </p:spPr>
        <p:txBody>
          <a:bodyPr>
            <a:noAutofit/>
          </a:bodyPr>
          <a:lstStyle/>
          <a:p>
            <a:pPr marL="0" indent="0" algn="ctr">
              <a:buNone/>
            </a:pPr>
            <a:r>
              <a:rPr lang="en-US" sz="4400" dirty="0" smtClean="0">
                <a:latin typeface="Segoe UI" panose="020B0502040204020203" pitchFamily="34" charset="0"/>
                <a:ea typeface="Segoe UI" panose="020B0502040204020203" pitchFamily="34" charset="0"/>
                <a:cs typeface="Segoe UI" panose="020B0502040204020203" pitchFamily="34" charset="0"/>
              </a:rPr>
              <a:t>ZIP Code </a:t>
            </a:r>
            <a:r>
              <a:rPr lang="en-US" sz="4400" dirty="0" smtClean="0">
                <a:solidFill>
                  <a:srgbClr val="C00000"/>
                </a:solidFill>
                <a:latin typeface="Segoe UI" panose="020B0502040204020203" pitchFamily="34" charset="0"/>
                <a:ea typeface="Segoe UI" panose="020B0502040204020203" pitchFamily="34" charset="0"/>
                <a:cs typeface="Segoe UI" panose="020B0502040204020203" pitchFamily="34" charset="0"/>
              </a:rPr>
              <a:t>37208</a:t>
            </a:r>
            <a:endParaRPr lang="en-US" sz="4400"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18" t="21913" r="27347" b="34500"/>
          <a:stretch/>
        </p:blipFill>
        <p:spPr bwMode="auto">
          <a:xfrm>
            <a:off x="1789239" y="1928567"/>
            <a:ext cx="7237403" cy="353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994" y="3962400"/>
            <a:ext cx="8882406" cy="2185214"/>
          </a:xfrm>
          <a:prstGeom prst="rect">
            <a:avLst/>
          </a:prstGeom>
          <a:noFill/>
        </p:spPr>
        <p:txBody>
          <a:bodyPr wrap="square" rtlCol="0">
            <a:spAutoFit/>
          </a:bodyPr>
          <a:lstStyle/>
          <a:p>
            <a:r>
              <a:rPr lang="en-US" sz="4000" dirty="0">
                <a:solidFill>
                  <a:prstClr val="black"/>
                </a:solidFill>
                <a:latin typeface="Calibri" panose="020F0502020204030204" pitchFamily="34" charset="0"/>
                <a:cs typeface="Calibri" panose="020F0502020204030204" pitchFamily="34" charset="0"/>
              </a:rPr>
              <a:t>#1 in US</a:t>
            </a:r>
          </a:p>
          <a:p>
            <a:endParaRPr lang="en-US" sz="3200" dirty="0">
              <a:solidFill>
                <a:prstClr val="black"/>
              </a:solidFill>
              <a:latin typeface="Calibri" panose="020F0502020204030204" pitchFamily="34" charset="0"/>
              <a:cs typeface="Calibri" panose="020F0502020204030204" pitchFamily="34" charset="0"/>
            </a:endParaRPr>
          </a:p>
          <a:p>
            <a:r>
              <a:rPr lang="en-US" sz="3200" dirty="0">
                <a:solidFill>
                  <a:prstClr val="black"/>
                </a:solidFill>
                <a:latin typeface="Calibri" panose="020F0502020204030204" pitchFamily="34" charset="0"/>
                <a:cs typeface="Calibri" panose="020F0502020204030204" pitchFamily="34" charset="0"/>
              </a:rPr>
              <a:t/>
            </a:r>
            <a:br>
              <a:rPr lang="en-US" sz="3200" dirty="0">
                <a:solidFill>
                  <a:prstClr val="black"/>
                </a:solidFill>
                <a:latin typeface="Calibri" panose="020F0502020204030204" pitchFamily="34" charset="0"/>
                <a:cs typeface="Calibri" panose="020F0502020204030204" pitchFamily="34" charset="0"/>
              </a:rPr>
            </a:br>
            <a:r>
              <a:rPr lang="en-US" sz="3200" dirty="0" smtClean="0">
                <a:solidFill>
                  <a:prstClr val="black"/>
                </a:solidFill>
                <a:latin typeface="Calibri" panose="020F0502020204030204" pitchFamily="34" charset="0"/>
                <a:cs typeface="Calibri" panose="020F0502020204030204" pitchFamily="34" charset="0"/>
              </a:rPr>
              <a:t>  Neighborhoods </a:t>
            </a:r>
            <a:r>
              <a:rPr lang="en-US" sz="3200" dirty="0">
                <a:solidFill>
                  <a:prstClr val="black"/>
                </a:solidFill>
                <a:latin typeface="Calibri" panose="020F0502020204030204" pitchFamily="34" charset="0"/>
                <a:cs typeface="Calibri" panose="020F0502020204030204" pitchFamily="34" charset="0"/>
              </a:rPr>
              <a:t>with </a:t>
            </a:r>
            <a:r>
              <a:rPr lang="en-US" sz="3200" dirty="0">
                <a:solidFill>
                  <a:srgbClr val="C00000"/>
                </a:solidFill>
                <a:latin typeface="Calibri" panose="020F0502020204030204" pitchFamily="34" charset="0"/>
                <a:cs typeface="Calibri" panose="020F0502020204030204" pitchFamily="34" charset="0"/>
              </a:rPr>
              <a:t>Highest Rates </a:t>
            </a:r>
            <a:r>
              <a:rPr lang="en-US" sz="3200" dirty="0">
                <a:solidFill>
                  <a:prstClr val="black"/>
                </a:solidFill>
                <a:latin typeface="Calibri" panose="020F0502020204030204" pitchFamily="34" charset="0"/>
                <a:cs typeface="Calibri" panose="020F0502020204030204" pitchFamily="34" charset="0"/>
              </a:rPr>
              <a:t>of Incarceration</a:t>
            </a:r>
          </a:p>
        </p:txBody>
      </p:sp>
      <p:cxnSp>
        <p:nvCxnSpPr>
          <p:cNvPr id="6" name="Straight Arrow Connector 5"/>
          <p:cNvCxnSpPr/>
          <p:nvPr/>
        </p:nvCxnSpPr>
        <p:spPr>
          <a:xfrm flipV="1">
            <a:off x="1905000" y="2590800"/>
            <a:ext cx="2819400" cy="1524000"/>
          </a:xfrm>
          <a:prstGeom prst="straightConnector1">
            <a:avLst/>
          </a:prstGeom>
          <a:ln w="730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0" y="6476999"/>
            <a:ext cx="2010487" cy="246221"/>
          </a:xfrm>
          <a:prstGeom prst="rect">
            <a:avLst/>
          </a:prstGeom>
          <a:noFill/>
        </p:spPr>
        <p:txBody>
          <a:bodyPr wrap="none" rtlCol="0">
            <a:spAutoFit/>
          </a:bodyPr>
          <a:lstStyle/>
          <a:p>
            <a:r>
              <a:rPr lang="en-US" sz="1000" dirty="0">
                <a:solidFill>
                  <a:prstClr val="black"/>
                </a:solidFill>
                <a:latin typeface="Calibri" panose="020F0502020204030204" pitchFamily="34" charset="0"/>
                <a:cs typeface="Calibri" panose="020F0502020204030204" pitchFamily="34" charset="0"/>
              </a:rPr>
              <a:t>Source: Brookings Institution, 2018</a:t>
            </a:r>
          </a:p>
        </p:txBody>
      </p:sp>
      <p:pic>
        <p:nvPicPr>
          <p:cNvPr id="1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4" t="17427" r="39390" b="11747"/>
          <a:stretch/>
        </p:blipFill>
        <p:spPr bwMode="auto">
          <a:xfrm>
            <a:off x="6324600" y="304800"/>
            <a:ext cx="1517202" cy="1484050"/>
          </a:xfrm>
          <a:prstGeom prst="rect">
            <a:avLst/>
          </a:prstGeom>
          <a:noFill/>
          <a:ln>
            <a:noFill/>
          </a:ln>
          <a:effectLst>
            <a:glow rad="101600">
              <a:schemeClr val="accent2">
                <a:satMod val="175000"/>
                <a:alpha val="40000"/>
              </a:schemeClr>
            </a:glow>
            <a:outerShdw blurRad="495300" dir="6000000" algn="tl" rotWithShape="0">
              <a:schemeClr val="bg2">
                <a:lumMod val="50000"/>
                <a:alpha val="3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12</a:t>
            </a:r>
            <a:endParaRPr lang="en-US" dirty="0">
              <a:solidFill>
                <a:prstClr val="black"/>
              </a:solidFill>
            </a:endParaRPr>
          </a:p>
        </p:txBody>
      </p:sp>
    </p:spTree>
    <p:extLst>
      <p:ext uri="{BB962C8B-B14F-4D97-AF65-F5344CB8AC3E}">
        <p14:creationId xmlns:p14="http://schemas.microsoft.com/office/powerpoint/2010/main" val="3259254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381000"/>
            <a:ext cx="8877300" cy="5181600"/>
          </a:xfrm>
        </p:spPr>
        <p:txBody>
          <a:bodyPr>
            <a:normAutofit lnSpcReduction="10000"/>
          </a:bodyPr>
          <a:lstStyle/>
          <a:p>
            <a:pPr marL="0" lvl="0" indent="0">
              <a:lnSpc>
                <a:spcPct val="115000"/>
              </a:lnSpc>
              <a:spcBef>
                <a:spcPts val="0"/>
              </a:spcBef>
              <a:spcAft>
                <a:spcPts val="1000"/>
              </a:spcAft>
              <a:buNone/>
            </a:pPr>
            <a:r>
              <a:rPr lang="en-US" sz="4400" dirty="0" smtClean="0">
                <a:effectLst/>
                <a:latin typeface="Calibri" panose="020F0502020204030204" pitchFamily="34" charset="0"/>
                <a:ea typeface="Calibri"/>
                <a:cs typeface="Calibri" panose="020F0502020204030204" pitchFamily="34" charset="0"/>
              </a:rPr>
              <a:t>Disparities in job opportunities</a:t>
            </a:r>
          </a:p>
          <a:p>
            <a:pPr marL="0" lvl="0" indent="0">
              <a:lnSpc>
                <a:spcPct val="115000"/>
              </a:lnSpc>
              <a:spcBef>
                <a:spcPts val="0"/>
              </a:spcBef>
              <a:spcAft>
                <a:spcPts val="1000"/>
              </a:spcAft>
              <a:buNone/>
            </a:pPr>
            <a:endParaRPr lang="en-US" dirty="0">
              <a:latin typeface="Calibri" panose="020F0502020204030204" pitchFamily="34" charset="0"/>
              <a:ea typeface="Calibri"/>
              <a:cs typeface="Calibri" panose="020F0502020204030204" pitchFamily="34" charset="0"/>
            </a:endParaRPr>
          </a:p>
          <a:p>
            <a:pPr marL="0" lvl="0" indent="0" algn="ctr">
              <a:spcBef>
                <a:spcPts val="0"/>
              </a:spcBef>
              <a:buNone/>
            </a:pPr>
            <a:r>
              <a:rPr lang="en-US" sz="4000" dirty="0" smtClean="0">
                <a:effectLst/>
                <a:latin typeface="Calibri" panose="020F0502020204030204" pitchFamily="34" charset="0"/>
                <a:ea typeface="Calibri"/>
                <a:cs typeface="Calibri" panose="020F0502020204030204" pitchFamily="34" charset="0"/>
              </a:rPr>
              <a:t>Nashville overall unemployment </a:t>
            </a:r>
            <a:r>
              <a:rPr lang="en-US" sz="4000" dirty="0" smtClean="0">
                <a:effectLst/>
                <a:latin typeface="Calibri" panose="020F0502020204030204" pitchFamily="34" charset="0"/>
                <a:ea typeface="Calibri"/>
                <a:cs typeface="Calibri" panose="020F0502020204030204" pitchFamily="34" charset="0"/>
              </a:rPr>
              <a:t>rate</a:t>
            </a:r>
          </a:p>
          <a:p>
            <a:pPr marL="0" lvl="0" indent="0" algn="ctr">
              <a:spcBef>
                <a:spcPts val="0"/>
              </a:spcBef>
              <a:buNone/>
            </a:pPr>
            <a:r>
              <a:rPr lang="en-US" sz="4000" dirty="0" smtClean="0">
                <a:effectLst/>
                <a:latin typeface="Calibri" panose="020F0502020204030204" pitchFamily="34" charset="0"/>
                <a:ea typeface="Calibri"/>
                <a:cs typeface="Calibri" panose="020F0502020204030204" pitchFamily="34" charset="0"/>
              </a:rPr>
              <a:t>is </a:t>
            </a:r>
            <a:r>
              <a:rPr lang="en-US" sz="4000" dirty="0" smtClean="0">
                <a:effectLst/>
                <a:latin typeface="Calibri" panose="020F0502020204030204" pitchFamily="34" charset="0"/>
                <a:ea typeface="Calibri"/>
                <a:cs typeface="Calibri" panose="020F0502020204030204" pitchFamily="34" charset="0"/>
              </a:rPr>
              <a:t>about 2%</a:t>
            </a:r>
          </a:p>
          <a:p>
            <a:pPr marL="0" lvl="0" indent="0" algn="ctr">
              <a:spcBef>
                <a:spcPts val="0"/>
              </a:spcBef>
              <a:buNone/>
            </a:pPr>
            <a:endParaRPr lang="en-US" sz="4000" dirty="0" smtClean="0">
              <a:latin typeface="Calibri" panose="020F0502020204030204" pitchFamily="34" charset="0"/>
              <a:ea typeface="Calibri"/>
              <a:cs typeface="Calibri" panose="020F0502020204030204" pitchFamily="34" charset="0"/>
            </a:endParaRPr>
          </a:p>
          <a:p>
            <a:pPr marL="0" lvl="0" indent="0" algn="ctr">
              <a:spcBef>
                <a:spcPts val="0"/>
              </a:spcBef>
              <a:buNone/>
            </a:pPr>
            <a:endParaRPr lang="en-US" sz="4000" dirty="0">
              <a:latin typeface="Calibri" panose="020F0502020204030204" pitchFamily="34" charset="0"/>
              <a:ea typeface="Calibri"/>
              <a:cs typeface="Calibri" panose="020F0502020204030204" pitchFamily="34" charset="0"/>
            </a:endParaRPr>
          </a:p>
          <a:p>
            <a:pPr marL="0" lvl="0" indent="0" algn="ctr">
              <a:spcBef>
                <a:spcPts val="0"/>
              </a:spcBef>
              <a:buNone/>
            </a:pPr>
            <a:r>
              <a:rPr lang="en-US" sz="4000" dirty="0" smtClean="0">
                <a:effectLst/>
                <a:latin typeface="Calibri" panose="020F0502020204030204" pitchFamily="34" charset="0"/>
                <a:ea typeface="Calibri"/>
                <a:cs typeface="Calibri" panose="020F0502020204030204" pitchFamily="34" charset="0"/>
              </a:rPr>
              <a:t>Individual Census Tracts range as high as</a:t>
            </a:r>
          </a:p>
          <a:p>
            <a:pPr marL="0" lvl="0" indent="0" algn="ctr">
              <a:spcBef>
                <a:spcPts val="0"/>
              </a:spcBef>
              <a:buNone/>
            </a:pPr>
            <a:r>
              <a:rPr lang="en-US" sz="4000" dirty="0" smtClean="0">
                <a:solidFill>
                  <a:srgbClr val="C00000"/>
                </a:solidFill>
                <a:effectLst/>
                <a:latin typeface="Calibri" panose="020F0502020204030204" pitchFamily="34" charset="0"/>
                <a:ea typeface="Calibri"/>
                <a:cs typeface="Calibri" panose="020F0502020204030204" pitchFamily="34" charset="0"/>
              </a:rPr>
              <a:t>36% unemployment rate</a:t>
            </a:r>
            <a:endParaRPr lang="en-US" sz="4000" dirty="0">
              <a:solidFill>
                <a:srgbClr val="C00000"/>
              </a:solidFill>
              <a:latin typeface="Calibri" panose="020F0502020204030204" pitchFamily="34" charset="0"/>
              <a:ea typeface="Calibri"/>
              <a:cs typeface="Calibri" panose="020F0502020204030204" pitchFamily="34" charset="0"/>
            </a:endParaRPr>
          </a:p>
          <a:p>
            <a:endParaRPr lang="en-US" dirty="0"/>
          </a:p>
        </p:txBody>
      </p:sp>
      <p:cxnSp>
        <p:nvCxnSpPr>
          <p:cNvPr id="5" name="Straight Connector 4"/>
          <p:cNvCxnSpPr/>
          <p:nvPr/>
        </p:nvCxnSpPr>
        <p:spPr>
          <a:xfrm>
            <a:off x="228600" y="1143000"/>
            <a:ext cx="85344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13</a:t>
            </a:r>
            <a:endParaRPr lang="en-US" dirty="0">
              <a:solidFill>
                <a:prstClr val="black"/>
              </a:solidFill>
            </a:endParaRPr>
          </a:p>
        </p:txBody>
      </p:sp>
    </p:spTree>
    <p:extLst>
      <p:ext uri="{BB962C8B-B14F-4D97-AF65-F5344CB8AC3E}">
        <p14:creationId xmlns:p14="http://schemas.microsoft.com/office/powerpoint/2010/main" val="18149565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8626" t="16272" r="19731" b="6695"/>
          <a:stretch/>
        </p:blipFill>
        <p:spPr bwMode="auto">
          <a:xfrm>
            <a:off x="3581400" y="221902"/>
            <a:ext cx="5434459" cy="637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771" y="234989"/>
            <a:ext cx="5110951" cy="1877437"/>
          </a:xfrm>
          <a:prstGeom prst="rect">
            <a:avLst/>
          </a:prstGeom>
          <a:noFill/>
        </p:spPr>
        <p:txBody>
          <a:bodyPr wrap="none" rtlCol="0">
            <a:spAutoFit/>
          </a:bodyPr>
          <a:lstStyle/>
          <a:p>
            <a:r>
              <a:rPr lang="en-US" sz="3000" dirty="0">
                <a:solidFill>
                  <a:prstClr val="black"/>
                </a:solidFill>
                <a:latin typeface="Calibri" panose="020F0502020204030204" pitchFamily="34" charset="0"/>
                <a:cs typeface="Calibri" panose="020F0502020204030204" pitchFamily="34" charset="0"/>
              </a:rPr>
              <a:t>Unemployed Civilian Workforce</a:t>
            </a:r>
          </a:p>
          <a:p>
            <a:r>
              <a:rPr lang="en-US" sz="3000" dirty="0">
                <a:solidFill>
                  <a:prstClr val="black"/>
                </a:solidFill>
                <a:latin typeface="Calibri" panose="020F0502020204030204" pitchFamily="34" charset="0"/>
                <a:cs typeface="Calibri" panose="020F0502020204030204" pitchFamily="34" charset="0"/>
              </a:rPr>
              <a:t>Age 16 and Over</a:t>
            </a:r>
            <a:br>
              <a:rPr lang="en-US" sz="3000" dirty="0">
                <a:solidFill>
                  <a:prstClr val="black"/>
                </a:solidFill>
                <a:latin typeface="Calibri" panose="020F0502020204030204" pitchFamily="34" charset="0"/>
                <a:cs typeface="Calibri" panose="020F0502020204030204" pitchFamily="34" charset="0"/>
              </a:rPr>
            </a:br>
            <a:r>
              <a:rPr lang="en-US" sz="2800" dirty="0">
                <a:solidFill>
                  <a:prstClr val="black">
                    <a:lumMod val="50000"/>
                    <a:lumOff val="50000"/>
                  </a:prstClr>
                </a:solidFill>
                <a:latin typeface="Calibri" panose="020F0502020204030204" pitchFamily="34" charset="0"/>
                <a:cs typeface="Calibri" panose="020F0502020204030204" pitchFamily="34" charset="0"/>
              </a:rPr>
              <a:t>by Census Tract</a:t>
            </a:r>
          </a:p>
          <a:p>
            <a:r>
              <a:rPr lang="en-US" sz="2800" dirty="0">
                <a:solidFill>
                  <a:prstClr val="black">
                    <a:lumMod val="50000"/>
                    <a:lumOff val="50000"/>
                  </a:prstClr>
                </a:solidFill>
                <a:latin typeface="Calibri" panose="020F0502020204030204" pitchFamily="34" charset="0"/>
                <a:cs typeface="Calibri" panose="020F0502020204030204" pitchFamily="34" charset="0"/>
              </a:rPr>
              <a:t>Davidson County 2013-2017</a:t>
            </a:r>
          </a:p>
        </p:txBody>
      </p:sp>
      <p:sp>
        <p:nvSpPr>
          <p:cNvPr id="5" name="Oval 4"/>
          <p:cNvSpPr/>
          <p:nvPr/>
        </p:nvSpPr>
        <p:spPr>
          <a:xfrm>
            <a:off x="8254014"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latin typeface="Berlin Sans FB" panose="020E0602020502020306" pitchFamily="34" charset="0"/>
              </a:rPr>
              <a:t>CNE</a:t>
            </a:r>
          </a:p>
        </p:txBody>
      </p:sp>
      <p:sp>
        <p:nvSpPr>
          <p:cNvPr id="3" name="TextBox 2"/>
          <p:cNvSpPr txBox="1"/>
          <p:nvPr/>
        </p:nvSpPr>
        <p:spPr>
          <a:xfrm>
            <a:off x="762000" y="6519623"/>
            <a:ext cx="2994731" cy="246221"/>
          </a:xfrm>
          <a:prstGeom prst="rect">
            <a:avLst/>
          </a:prstGeom>
          <a:noFill/>
        </p:spPr>
        <p:txBody>
          <a:bodyPr wrap="none" rtlCol="0">
            <a:spAutoFit/>
          </a:bodyPr>
          <a:lstStyle/>
          <a:p>
            <a:r>
              <a:rPr lang="en-US" sz="1000" dirty="0">
                <a:solidFill>
                  <a:prstClr val="black"/>
                </a:solidFill>
                <a:latin typeface="Calibri" panose="020F0502020204030204" pitchFamily="34" charset="0"/>
                <a:cs typeface="Calibri" panose="020F0502020204030204" pitchFamily="34" charset="0"/>
              </a:rPr>
              <a:t>Source: American Community Survey, 5-year estimate</a:t>
            </a:r>
          </a:p>
        </p:txBody>
      </p:sp>
      <p:sp>
        <p:nvSpPr>
          <p:cNvPr id="7" name="Slide Number Placeholder 3"/>
          <p:cNvSpPr txBox="1">
            <a:spLocks/>
          </p:cNvSpPr>
          <p:nvPr/>
        </p:nvSpPr>
        <p:spPr>
          <a:xfrm>
            <a:off x="146304" y="6400800"/>
            <a:ext cx="234696" cy="2667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14</a:t>
            </a:r>
            <a:endParaRPr lang="en-US" dirty="0">
              <a:solidFill>
                <a:prstClr val="black"/>
              </a:solidFill>
            </a:endParaRPr>
          </a:p>
        </p:txBody>
      </p:sp>
    </p:spTree>
    <p:extLst>
      <p:ext uri="{BB962C8B-B14F-4D97-AF65-F5344CB8AC3E}">
        <p14:creationId xmlns:p14="http://schemas.microsoft.com/office/powerpoint/2010/main" val="29821204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435" y="1371599"/>
            <a:ext cx="6441250" cy="1015663"/>
          </a:xfrm>
          <a:prstGeom prst="rect">
            <a:avLst/>
          </a:prstGeom>
          <a:noFill/>
        </p:spPr>
        <p:txBody>
          <a:bodyPr wrap="none" rtlCol="0">
            <a:spAutoFit/>
          </a:bodyPr>
          <a:lstStyle/>
          <a:p>
            <a:pPr algn="ctr"/>
            <a:r>
              <a:rPr lang="en-US" sz="3200" dirty="0">
                <a:solidFill>
                  <a:prstClr val="black"/>
                </a:solidFill>
                <a:latin typeface="Calibri" panose="020F0502020204030204" pitchFamily="34" charset="0"/>
                <a:cs typeface="Calibri" panose="020F0502020204030204" pitchFamily="34" charset="0"/>
              </a:rPr>
              <a:t>Unemployment by Race and Ethnicity</a:t>
            </a:r>
            <a:r>
              <a:rPr lang="en-US" sz="2800" dirty="0">
                <a:solidFill>
                  <a:prstClr val="black"/>
                </a:solidFill>
                <a:latin typeface="Calibri" panose="020F0502020204030204" pitchFamily="34" charset="0"/>
                <a:cs typeface="Calibri" panose="020F0502020204030204" pitchFamily="34" charset="0"/>
              </a:rPr>
              <a:t/>
            </a:r>
            <a:br>
              <a:rPr lang="en-US" sz="2800" dirty="0">
                <a:solidFill>
                  <a:prstClr val="black"/>
                </a:solidFill>
                <a:latin typeface="Calibri" panose="020F0502020204030204" pitchFamily="34" charset="0"/>
                <a:cs typeface="Calibri" panose="020F0502020204030204" pitchFamily="34" charset="0"/>
              </a:rPr>
            </a:br>
            <a:r>
              <a:rPr lang="en-US" sz="2800" dirty="0">
                <a:solidFill>
                  <a:prstClr val="black">
                    <a:lumMod val="65000"/>
                    <a:lumOff val="35000"/>
                  </a:prstClr>
                </a:solidFill>
                <a:latin typeface="Calibri" panose="020F0502020204030204" pitchFamily="34" charset="0"/>
                <a:cs typeface="Calibri" panose="020F0502020204030204" pitchFamily="34" charset="0"/>
              </a:rPr>
              <a:t>Davidson County</a:t>
            </a:r>
          </a:p>
        </p:txBody>
      </p:sp>
      <p:graphicFrame>
        <p:nvGraphicFramePr>
          <p:cNvPr id="7" name="Chart 6"/>
          <p:cNvGraphicFramePr>
            <a:graphicFrameLocks/>
          </p:cNvGraphicFramePr>
          <p:nvPr>
            <p:extLst>
              <p:ext uri="{D42A27DB-BD31-4B8C-83A1-F6EECF244321}">
                <p14:modId xmlns:p14="http://schemas.microsoft.com/office/powerpoint/2010/main" val="496043168"/>
              </p:ext>
            </p:extLst>
          </p:nvPr>
        </p:nvGraphicFramePr>
        <p:xfrm>
          <a:off x="76200" y="1981200"/>
          <a:ext cx="8839200" cy="4191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304800" y="196334"/>
            <a:ext cx="5668603" cy="646331"/>
          </a:xfrm>
          <a:prstGeom prst="rect">
            <a:avLst/>
          </a:prstGeom>
          <a:noFill/>
        </p:spPr>
        <p:txBody>
          <a:bodyPr wrap="none" rtlCol="0">
            <a:spAutoFit/>
          </a:bodyPr>
          <a:lstStyle/>
          <a:p>
            <a:r>
              <a:rPr lang="en-US" sz="3600" dirty="0">
                <a:solidFill>
                  <a:prstClr val="black"/>
                </a:solidFill>
                <a:latin typeface="Calibri" panose="020F0502020204030204" pitchFamily="34" charset="0"/>
                <a:cs typeface="Calibri" panose="020F0502020204030204" pitchFamily="34" charset="0"/>
              </a:rPr>
              <a:t>And real disparities persist ….</a:t>
            </a:r>
          </a:p>
        </p:txBody>
      </p:sp>
      <p:sp>
        <p:nvSpPr>
          <p:cNvPr id="6" name="Oval 5"/>
          <p:cNvSpPr/>
          <p:nvPr/>
        </p:nvSpPr>
        <p:spPr>
          <a:xfrm>
            <a:off x="8229600" y="6324600"/>
            <a:ext cx="762000" cy="369332"/>
          </a:xfrm>
          <a:prstGeom prst="ellipse">
            <a:avLst/>
          </a:prstGeom>
          <a:solidFill>
            <a:srgbClr val="00B050"/>
          </a:solidFill>
          <a:ln>
            <a:noFill/>
          </a:ln>
          <a:scene3d>
            <a:camera prst="orthographicFront"/>
            <a:lightRig rig="threePt" dir="t">
              <a:rot lat="0" lon="0" rev="1200000"/>
            </a:lightRig>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latin typeface="Berlin Sans FB" panose="020E0602020502020306" pitchFamily="34" charset="0"/>
              </a:rPr>
              <a:t>CNE</a:t>
            </a:r>
          </a:p>
        </p:txBody>
      </p:sp>
      <p:sp>
        <p:nvSpPr>
          <p:cNvPr id="8"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15</a:t>
            </a:r>
            <a:endParaRPr lang="en-US" dirty="0">
              <a:solidFill>
                <a:prstClr val="black"/>
              </a:solidFill>
            </a:endParaRPr>
          </a:p>
        </p:txBody>
      </p:sp>
    </p:spTree>
    <p:extLst>
      <p:ext uri="{BB962C8B-B14F-4D97-AF65-F5344CB8AC3E}">
        <p14:creationId xmlns:p14="http://schemas.microsoft.com/office/powerpoint/2010/main" val="2130148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3733800"/>
            <a:ext cx="6934200" cy="1600200"/>
          </a:xfrm>
        </p:spPr>
        <p:txBody>
          <a:bodyPr>
            <a:noAutofit/>
          </a:bodyPr>
          <a:lstStyle/>
          <a:p>
            <a:pPr marL="457200" indent="-457200" algn="l">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Single Parent Households</a:t>
            </a:r>
          </a:p>
          <a:p>
            <a:pPr marL="457200" indent="-457200" algn="l">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Making </a:t>
            </a:r>
            <a:r>
              <a:rPr lang="en-US" sz="3200" dirty="0">
                <a:latin typeface="Calibri" panose="020F0502020204030204" pitchFamily="34" charset="0"/>
                <a:cs typeface="Calibri" panose="020F0502020204030204" pitchFamily="34" charset="0"/>
              </a:rPr>
              <a:t>Work </a:t>
            </a:r>
            <a:r>
              <a:rPr lang="en-US" sz="3200" dirty="0" smtClean="0">
                <a:latin typeface="Calibri" panose="020F0502020204030204" pitchFamily="34" charset="0"/>
                <a:cs typeface="Calibri" panose="020F0502020204030204" pitchFamily="34" charset="0"/>
              </a:rPr>
              <a:t>Gainful</a:t>
            </a:r>
          </a:p>
          <a:p>
            <a:pPr marL="457200" indent="-457200" algn="l">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Reforming </a:t>
            </a:r>
            <a:r>
              <a:rPr lang="en-US" sz="3200" dirty="0">
                <a:latin typeface="Calibri" panose="020F0502020204030204" pitchFamily="34" charset="0"/>
                <a:cs typeface="Calibri" panose="020F0502020204030204" pitchFamily="34" charset="0"/>
              </a:rPr>
              <a:t>Public Systems of Care</a:t>
            </a:r>
          </a:p>
          <a:p>
            <a:endParaRPr lang="en-US" sz="3600" dirty="0"/>
          </a:p>
        </p:txBody>
      </p:sp>
      <p:sp>
        <p:nvSpPr>
          <p:cNvPr id="3" name="Title 2"/>
          <p:cNvSpPr>
            <a:spLocks noGrp="1"/>
          </p:cNvSpPr>
          <p:nvPr>
            <p:ph type="ctrTitle"/>
          </p:nvPr>
        </p:nvSpPr>
        <p:spPr>
          <a:xfrm>
            <a:off x="990600" y="1524000"/>
            <a:ext cx="7010400" cy="1470025"/>
          </a:xfrm>
        </p:spPr>
        <p:txBody>
          <a:bodyPr>
            <a:normAutofit/>
          </a:bodyPr>
          <a:lstStyle/>
          <a:p>
            <a:r>
              <a:rPr lang="en-US" sz="4800" dirty="0" smtClean="0">
                <a:latin typeface="Calibri" panose="020F0502020204030204" pitchFamily="34" charset="0"/>
                <a:cs typeface="Calibri" panose="020F0502020204030204" pitchFamily="34" charset="0"/>
              </a:rPr>
              <a:t>More Conversation on</a:t>
            </a:r>
            <a:endParaRPr lang="en-US" sz="4800" dirty="0">
              <a:latin typeface="Calibri" panose="020F0502020204030204" pitchFamily="34" charset="0"/>
              <a:cs typeface="Calibri" panose="020F0502020204030204" pitchFamily="34" charset="0"/>
            </a:endParaRPr>
          </a:p>
        </p:txBody>
      </p:sp>
      <p:sp>
        <p:nvSpPr>
          <p:cNvPr id="5" name="Slide Number Placeholder 3"/>
          <p:cNvSpPr>
            <a:spLocks noGrp="1"/>
          </p:cNvSpPr>
          <p:nvPr>
            <p:ph type="sldNum" sz="quarter" idx="12"/>
          </p:nvPr>
        </p:nvSpPr>
        <p:spPr>
          <a:xfrm>
            <a:off x="146304" y="6400800"/>
            <a:ext cx="234696" cy="266700"/>
          </a:xfrm>
        </p:spPr>
        <p:txBody>
          <a:bodyPr/>
          <a:lstStyle/>
          <a:p>
            <a:r>
              <a:rPr lang="en-US" dirty="0" smtClean="0">
                <a:solidFill>
                  <a:prstClr val="black"/>
                </a:solidFill>
              </a:rPr>
              <a:t>16</a:t>
            </a:r>
            <a:endParaRPr lang="en-US" dirty="0">
              <a:solidFill>
                <a:prstClr val="black"/>
              </a:solidFill>
            </a:endParaRPr>
          </a:p>
        </p:txBody>
      </p:sp>
    </p:spTree>
    <p:extLst>
      <p:ext uri="{BB962C8B-B14F-4D97-AF65-F5344CB8AC3E}">
        <p14:creationId xmlns:p14="http://schemas.microsoft.com/office/powerpoint/2010/main" val="3279912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89242" y="1524000"/>
            <a:ext cx="8503920" cy="1470025"/>
          </a:xfrm>
        </p:spPr>
        <p:txBody>
          <a:bodyPr>
            <a:noAutofit/>
          </a:bodyPr>
          <a:lstStyle/>
          <a:p>
            <a:r>
              <a:rPr lang="en-US" sz="5400" dirty="0" smtClean="0">
                <a:latin typeface="Calibri" panose="020F0502020204030204" pitchFamily="34" charset="0"/>
                <a:cs typeface="Calibri" panose="020F0502020204030204" pitchFamily="34" charset="0"/>
              </a:rPr>
              <a:t>Socioeconomics &amp; Workforce </a:t>
            </a:r>
            <a:endParaRPr lang="en-US" sz="5400" dirty="0">
              <a:latin typeface="Calibri" panose="020F0502020204030204" pitchFamily="34" charset="0"/>
              <a:cs typeface="Calibri" panose="020F0502020204030204" pitchFamily="34" charset="0"/>
            </a:endParaRPr>
          </a:p>
        </p:txBody>
      </p:sp>
      <p:sp>
        <p:nvSpPr>
          <p:cNvPr id="4" name="TextBox 3"/>
          <p:cNvSpPr txBox="1"/>
          <p:nvPr/>
        </p:nvSpPr>
        <p:spPr>
          <a:xfrm>
            <a:off x="206501" y="5344698"/>
            <a:ext cx="3563155" cy="646331"/>
          </a:xfrm>
          <a:prstGeom prst="rect">
            <a:avLst/>
          </a:prstGeom>
          <a:noFill/>
        </p:spPr>
        <p:txBody>
          <a:bodyPr wrap="none" rtlCol="0">
            <a:spAutoFit/>
          </a:bodyPr>
          <a:lstStyle/>
          <a:p>
            <a:r>
              <a:rPr lang="en-US" sz="3600" dirty="0" smtClean="0">
                <a:latin typeface="Calibri" panose="020F0502020204030204" pitchFamily="34" charset="0"/>
                <a:cs typeface="Calibri" panose="020F0502020204030204" pitchFamily="34" charset="0"/>
              </a:rPr>
              <a:t>Dr. Garrett Harper</a:t>
            </a:r>
            <a:endParaRPr lang="en-US" sz="3600" dirty="0">
              <a:latin typeface="Calibri" panose="020F0502020204030204" pitchFamily="34" charset="0"/>
              <a:cs typeface="Calibri" panose="020F0502020204030204" pitchFamily="34" charset="0"/>
            </a:endParaRPr>
          </a:p>
        </p:txBody>
      </p:sp>
      <p:cxnSp>
        <p:nvCxnSpPr>
          <p:cNvPr id="6" name="Straight Connector 5"/>
          <p:cNvCxnSpPr/>
          <p:nvPr/>
        </p:nvCxnSpPr>
        <p:spPr>
          <a:xfrm>
            <a:off x="211581" y="6006565"/>
            <a:ext cx="8659242" cy="475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5234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Equity</Template>
  <TotalTime>3416</TotalTime>
  <Words>2182</Words>
  <Application>Microsoft Office PowerPoint</Application>
  <PresentationFormat>On-screen Show (4:3)</PresentationFormat>
  <Paragraphs>474</Paragraphs>
  <Slides>86</Slides>
  <Notes>17</Notes>
  <HiddenSlides>0</HiddenSlides>
  <MMClips>0</MMClips>
  <ScaleCrop>false</ScaleCrop>
  <HeadingPairs>
    <vt:vector size="4" baseType="variant">
      <vt:variant>
        <vt:lpstr>Theme</vt:lpstr>
      </vt:variant>
      <vt:variant>
        <vt:i4>19</vt:i4>
      </vt:variant>
      <vt:variant>
        <vt:lpstr>Slide Titles</vt:lpstr>
      </vt:variant>
      <vt:variant>
        <vt:i4>86</vt:i4>
      </vt:variant>
    </vt:vector>
  </HeadingPairs>
  <TitlesOfParts>
    <vt:vector size="105" baseType="lpstr">
      <vt:lpstr>Equity</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PowerPoint Presentation</vt:lpstr>
      <vt:lpstr>Welcome</vt:lpstr>
      <vt:lpstr>Welcome</vt:lpstr>
      <vt:lpstr>PowerPoint Presentation</vt:lpstr>
      <vt:lpstr>Welcome</vt:lpstr>
      <vt:lpstr>Mayor’s Office Remarks</vt:lpstr>
      <vt:lpstr>PowerPoint Presentation</vt:lpstr>
      <vt:lpstr>PowerPoint Presentation</vt:lpstr>
      <vt:lpstr>Socioeconomics &amp; Workforce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has changed?  Or  Why Poverty amidst Plenty?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Forward</vt:lpstr>
      <vt:lpstr>PowerPoint Presentation</vt:lpstr>
      <vt:lpstr>PowerPoint Presentation</vt:lpstr>
      <vt:lpstr>PowerPoint Presentation</vt:lpstr>
      <vt:lpstr>What Data Reveal</vt:lpstr>
      <vt:lpstr>Aging  &amp; Disability</vt:lpstr>
      <vt:lpstr>Aging</vt:lpstr>
      <vt:lpstr>Where people age 65 and over live by Davidson County Census Tracts</vt:lpstr>
      <vt:lpstr>Disability</vt:lpstr>
      <vt:lpstr>Disability increases with age</vt:lpstr>
      <vt:lpstr>Persons with a Disability are more likely to be unemployed and earn less than persons without a Disability</vt:lpstr>
      <vt:lpstr>PowerPoint Presentation</vt:lpstr>
      <vt:lpstr>PowerPoint Presentation</vt:lpstr>
      <vt:lpstr>Social Security keeps many older adults from living in Poverty</vt:lpstr>
      <vt:lpstr>Grassroots Community Survey Home and Community Based Services</vt:lpstr>
      <vt:lpstr>Food &amp; Nutrition</vt:lpstr>
      <vt:lpstr>Who is more likely to be hungry?</vt:lpstr>
      <vt:lpstr>PowerPoint Presentation</vt:lpstr>
      <vt:lpstr>Food Insecurity Rates have declined  1 in 5 children remain food insecure (2018) Davidson County Source: Second Harvest Food Bank of Middle Tennessee</vt:lpstr>
      <vt:lpstr>Davidson County Food Insecurity Map </vt:lpstr>
      <vt:lpstr>Emergency Food Box Distribution Second Harvest Food Bank</vt:lpstr>
      <vt:lpstr>Spending on Food by Income Breakdown</vt:lpstr>
      <vt:lpstr>Percent of Households receiving SNAP assistance living below the poverty line Source: U.S. Census Bureau 2017 American Community Survey </vt:lpstr>
      <vt:lpstr>Percent of Households Receiving SNAP Benefits Source: U.S. Census Bureau 2017 American Community Survey  </vt:lpstr>
      <vt:lpstr>Metro Social Services Provides Emergency Meals to Walk In Clients </vt:lpstr>
      <vt:lpstr>Grassroots Community Survey Findings Note: For the first time Food &amp; Nutrition ranked higher than Housing and Related Assistance</vt:lpstr>
      <vt:lpstr>Housing</vt:lpstr>
      <vt:lpstr>PowerPoint Presentation</vt:lpstr>
      <vt:lpstr>Fastest Gentrification</vt:lpstr>
      <vt:lpstr>PowerPoint Presentation</vt:lpstr>
      <vt:lpstr>More Renter Vacancies</vt:lpstr>
      <vt:lpstr>PowerPoint Presentation</vt:lpstr>
      <vt:lpstr>PowerPoint Presentation</vt:lpstr>
      <vt:lpstr>PowerPoint Presentation</vt:lpstr>
      <vt:lpstr>Movin’ Out…</vt:lpstr>
      <vt:lpstr>Food Insecurity</vt:lpstr>
      <vt:lpstr>PowerPoint Presentation</vt:lpstr>
      <vt:lpstr>PowerPoint Presentation</vt:lpstr>
      <vt:lpstr>PowerPoint Presentation</vt:lpstr>
      <vt:lpstr>A 21st Century Perspective</vt:lpstr>
      <vt:lpstr>Economic Disparity in Nashville</vt:lpstr>
      <vt:lpstr>PowerPoint Presentation</vt:lpstr>
      <vt:lpstr>Increase in households headed  by a female single parent </vt:lpstr>
      <vt:lpstr>Increased economic disparities experienced by the working poor </vt:lpstr>
      <vt:lpstr>Outmoded public systems of care for people in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Conversation on</vt:lpstr>
    </vt:vector>
  </TitlesOfParts>
  <Company>Metropolitan Government of Nashville &amp; Davidson Cty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Harper, Garrett (Social Services)</dc:creator>
  <cp:lastModifiedBy>Stewart, Lee T (Social Services)</cp:lastModifiedBy>
  <cp:revision>181</cp:revision>
  <dcterms:created xsi:type="dcterms:W3CDTF">2019-01-29T17:25:29Z</dcterms:created>
  <dcterms:modified xsi:type="dcterms:W3CDTF">2019-04-02T14:03:23Z</dcterms:modified>
</cp:coreProperties>
</file>