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05" r:id="rId4"/>
  </p:sldMasterIdLst>
  <p:notesMasterIdLst>
    <p:notesMasterId r:id="rId25"/>
  </p:notesMasterIdLst>
  <p:handoutMasterIdLst>
    <p:handoutMasterId r:id="rId26"/>
  </p:handoutMasterIdLst>
  <p:sldIdLst>
    <p:sldId id="298" r:id="rId5"/>
    <p:sldId id="299" r:id="rId6"/>
    <p:sldId id="327" r:id="rId7"/>
    <p:sldId id="334" r:id="rId8"/>
    <p:sldId id="319" r:id="rId9"/>
    <p:sldId id="317" r:id="rId10"/>
    <p:sldId id="323" r:id="rId11"/>
    <p:sldId id="326" r:id="rId12"/>
    <p:sldId id="321" r:id="rId13"/>
    <p:sldId id="318" r:id="rId14"/>
    <p:sldId id="339" r:id="rId15"/>
    <p:sldId id="346" r:id="rId16"/>
    <p:sldId id="342" r:id="rId17"/>
    <p:sldId id="343" r:id="rId18"/>
    <p:sldId id="311" r:id="rId19"/>
    <p:sldId id="329" r:id="rId20"/>
    <p:sldId id="315" r:id="rId21"/>
    <p:sldId id="320" r:id="rId22"/>
    <p:sldId id="331" r:id="rId23"/>
    <p:sldId id="344" r:id="rId24"/>
  </p:sldIdLst>
  <p:sldSz cx="12192000" cy="6858000"/>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E2CC"/>
    <a:srgbClr val="FAA966"/>
    <a:srgbClr val="FEEED6"/>
    <a:srgbClr val="FCD69E"/>
    <a:srgbClr val="FDD3B1"/>
    <a:srgbClr val="FEF1E6"/>
    <a:srgbClr val="F84AFC"/>
    <a:srgbClr val="FFBF09"/>
    <a:srgbClr val="FCE274"/>
    <a:srgbClr val="F99C1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073A0DAA-6AF3-43AB-8588-CEC1D06C72B9}">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85311" autoAdjust="0"/>
  </p:normalViewPr>
  <p:slideViewPr>
    <p:cSldViewPr snapToGrid="0">
      <p:cViewPr varScale="1">
        <p:scale>
          <a:sx n="111" d="100"/>
          <a:sy n="111" d="100"/>
        </p:scale>
        <p:origin x="594" y="108"/>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a:alpha val="0"/>
      </a:schemeClr>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77BF717-DC47-4C41-ACCC-1E786F59BF75}" type="doc">
      <dgm:prSet loTypeId="urn:microsoft.com/office/officeart/2018/2/layout/IconVerticalSolidList" loCatId="icon" qsTypeId="urn:microsoft.com/office/officeart/2005/8/quickstyle/simple1" qsCatId="simple" csTypeId="urn:microsoft.com/office/officeart/2018/5/colors/Iconchunking_neutralbg_colorful2" csCatId="colorful" phldr="1"/>
      <dgm:spPr/>
      <dgm:t>
        <a:bodyPr/>
        <a:lstStyle/>
        <a:p>
          <a:endParaRPr lang="en-US"/>
        </a:p>
      </dgm:t>
    </dgm:pt>
    <dgm:pt modelId="{56B34FDE-09BC-411D-9A88-D4F20D15BC3A}">
      <dgm:prSet phldrT="[Text]"/>
      <dgm:spPr/>
      <dgm:t>
        <a:bodyPr/>
        <a:lstStyle/>
        <a:p>
          <a:pPr>
            <a:lnSpc>
              <a:spcPct val="100000"/>
            </a:lnSpc>
          </a:pPr>
          <a:r>
            <a:rPr lang="en-US" b="1" dirty="0">
              <a:latin typeface="Calibri" panose="020F0502020204030204" pitchFamily="34" charset="0"/>
              <a:ea typeface="Calibri" panose="020F0502020204030204" pitchFamily="34" charset="0"/>
              <a:cs typeface="Times New Roman" panose="02020603050405020304" pitchFamily="18" charset="0"/>
            </a:rPr>
            <a:t>Temporary Interim Housing</a:t>
          </a:r>
          <a:r>
            <a:rPr lang="en-US" dirty="0">
              <a:latin typeface="Calibri" panose="020F0502020204030204" pitchFamily="34" charset="0"/>
              <a:ea typeface="Calibri" panose="020F0502020204030204" pitchFamily="34" charset="0"/>
              <a:cs typeface="Times New Roman" panose="02020603050405020304" pitchFamily="18" charset="0"/>
            </a:rPr>
            <a:t>-RS 2022-1698-$9M to Homeless Impact Division, temporary interim gap housing</a:t>
          </a:r>
          <a:endParaRPr lang="en-US" dirty="0"/>
        </a:p>
      </dgm:t>
    </dgm:pt>
    <dgm:pt modelId="{9D8F078A-80E7-42B8-827D-CC4CA6858387}" type="parTrans" cxnId="{8E68B29A-29F5-4392-97B9-2B4A5539C81B}">
      <dgm:prSet/>
      <dgm:spPr/>
      <dgm:t>
        <a:bodyPr/>
        <a:lstStyle/>
        <a:p>
          <a:endParaRPr lang="en-US"/>
        </a:p>
      </dgm:t>
    </dgm:pt>
    <dgm:pt modelId="{74BDBC26-345F-48D1-B9AF-D1AF476B99B3}" type="sibTrans" cxnId="{8E68B29A-29F5-4392-97B9-2B4A5539C81B}">
      <dgm:prSet/>
      <dgm:spPr/>
      <dgm:t>
        <a:bodyPr/>
        <a:lstStyle/>
        <a:p>
          <a:endParaRPr lang="en-US"/>
        </a:p>
      </dgm:t>
    </dgm:pt>
    <dgm:pt modelId="{C72728BB-0074-48B5-9D97-761D6455CB1F}">
      <dgm:prSet phldrT="[Text]"/>
      <dgm:spPr/>
      <dgm:t>
        <a:bodyPr/>
        <a:lstStyle/>
        <a:p>
          <a:pPr>
            <a:lnSpc>
              <a:spcPct val="100000"/>
            </a:lnSpc>
          </a:pPr>
          <a:r>
            <a:rPr lang="en-US" b="1" dirty="0">
              <a:latin typeface="Calibri" panose="020F0502020204030204" pitchFamily="34" charset="0"/>
              <a:ea typeface="Calibri" panose="020F0502020204030204" pitchFamily="34" charset="0"/>
              <a:cs typeface="Times New Roman" panose="02020603050405020304" pitchFamily="18" charset="0"/>
            </a:rPr>
            <a:t>Gap Financing for Permanent Supportive Housing</a:t>
          </a:r>
          <a:r>
            <a:rPr lang="en-US" dirty="0">
              <a:latin typeface="Calibri" panose="020F0502020204030204" pitchFamily="34" charset="0"/>
              <a:ea typeface="Calibri" panose="020F0502020204030204" pitchFamily="34" charset="0"/>
              <a:cs typeface="Times New Roman" panose="02020603050405020304" pitchFamily="18" charset="0"/>
            </a:rPr>
            <a:t>-RS 2022-1696-$25M to Metro Development and Housing Agency for low-cost loans for affordable housing units</a:t>
          </a:r>
          <a:endParaRPr lang="en-US" dirty="0"/>
        </a:p>
      </dgm:t>
    </dgm:pt>
    <dgm:pt modelId="{667E267A-8FAA-4796-8FAA-D210BD7E161C}" type="parTrans" cxnId="{F26084B2-5140-4C71-A77E-6542DBF3B4E5}">
      <dgm:prSet/>
      <dgm:spPr/>
      <dgm:t>
        <a:bodyPr/>
        <a:lstStyle/>
        <a:p>
          <a:endParaRPr lang="en-US"/>
        </a:p>
      </dgm:t>
    </dgm:pt>
    <dgm:pt modelId="{135225CE-12F4-448D-82C3-08D4AEB8FFFD}" type="sibTrans" cxnId="{F26084B2-5140-4C71-A77E-6542DBF3B4E5}">
      <dgm:prSet/>
      <dgm:spPr/>
      <dgm:t>
        <a:bodyPr/>
        <a:lstStyle/>
        <a:p>
          <a:endParaRPr lang="en-US"/>
        </a:p>
      </dgm:t>
    </dgm:pt>
    <dgm:pt modelId="{C2724B2E-36A4-4B52-9F6A-5AF5CAB82ACC}">
      <dgm:prSet phldrT="[Text]"/>
      <dgm:spPr/>
      <dgm:t>
        <a:bodyPr/>
        <a:lstStyle/>
        <a:p>
          <a:pPr>
            <a:lnSpc>
              <a:spcPct val="100000"/>
            </a:lnSpc>
          </a:pPr>
          <a:r>
            <a:rPr lang="en-US" b="1" dirty="0">
              <a:latin typeface="Calibri" panose="020F0502020204030204" pitchFamily="34" charset="0"/>
              <a:ea typeface="Calibri" panose="020F0502020204030204" pitchFamily="34" charset="0"/>
              <a:cs typeface="Times New Roman" panose="02020603050405020304" pitchFamily="18" charset="0"/>
            </a:rPr>
            <a:t>Housing First Supportive Services</a:t>
          </a:r>
          <a:r>
            <a:rPr lang="en-US" dirty="0">
              <a:latin typeface="Calibri" panose="020F0502020204030204" pitchFamily="34" charset="0"/>
              <a:ea typeface="Calibri" panose="020F0502020204030204" pitchFamily="34" charset="0"/>
              <a:cs typeface="Times New Roman" panose="02020603050405020304" pitchFamily="18" charset="0"/>
            </a:rPr>
            <a:t>-RS 2022-1697-$9M to Metro Homeless Impact Division for Housing First Supportive Services</a:t>
          </a:r>
          <a:endParaRPr lang="en-US" dirty="0"/>
        </a:p>
      </dgm:t>
    </dgm:pt>
    <dgm:pt modelId="{873026B6-9ECB-41FB-8988-859B66B7130C}" type="parTrans" cxnId="{BF4FB74C-CFCC-4CE9-91F9-3F442206029A}">
      <dgm:prSet/>
      <dgm:spPr/>
      <dgm:t>
        <a:bodyPr/>
        <a:lstStyle/>
        <a:p>
          <a:endParaRPr lang="en-US"/>
        </a:p>
      </dgm:t>
    </dgm:pt>
    <dgm:pt modelId="{8604F527-5CB0-440D-9989-FF5D43008AB1}" type="sibTrans" cxnId="{BF4FB74C-CFCC-4CE9-91F9-3F442206029A}">
      <dgm:prSet/>
      <dgm:spPr/>
      <dgm:t>
        <a:bodyPr/>
        <a:lstStyle/>
        <a:p>
          <a:endParaRPr lang="en-US"/>
        </a:p>
      </dgm:t>
    </dgm:pt>
    <dgm:pt modelId="{696AA6DC-15F1-4830-BA06-1D0827BA6EB7}">
      <dgm:prSet/>
      <dgm:spPr/>
      <dgm:t>
        <a:bodyPr/>
        <a:lstStyle/>
        <a:p>
          <a:pPr>
            <a:lnSpc>
              <a:spcPct val="100000"/>
            </a:lnSpc>
          </a:pPr>
          <a:r>
            <a:rPr lang="en-US" b="1" dirty="0">
              <a:latin typeface="Calibri" panose="020F0502020204030204" pitchFamily="34" charset="0"/>
              <a:ea typeface="Calibri" panose="020F0502020204030204" pitchFamily="34" charset="0"/>
              <a:cs typeface="Times New Roman" panose="02020603050405020304" pitchFamily="18" charset="0"/>
            </a:rPr>
            <a:t>Low Barrier Housing Collective and Competitive Grants-</a:t>
          </a:r>
          <a:r>
            <a:rPr lang="en-US" dirty="0">
              <a:latin typeface="Calibri" panose="020F0502020204030204" pitchFamily="34" charset="0"/>
              <a:ea typeface="Calibri" panose="020F0502020204030204" pitchFamily="34" charset="0"/>
              <a:cs typeface="Times New Roman" panose="02020603050405020304" pitchFamily="18" charset="0"/>
            </a:rPr>
            <a:t>RS 2022-1699-$7M to Homeless Impact Division for Low Barrier Housing Collective &amp; Competitive Grants</a:t>
          </a:r>
          <a:endParaRPr lang="en-US" dirty="0"/>
        </a:p>
      </dgm:t>
    </dgm:pt>
    <dgm:pt modelId="{EDFD9AA8-CD4B-4F08-A927-1BE2C7C0869B}" type="parTrans" cxnId="{F457EB1B-4881-437E-A3C6-ADC6C6A11186}">
      <dgm:prSet/>
      <dgm:spPr/>
      <dgm:t>
        <a:bodyPr/>
        <a:lstStyle/>
        <a:p>
          <a:endParaRPr lang="en-US"/>
        </a:p>
      </dgm:t>
    </dgm:pt>
    <dgm:pt modelId="{1767D34A-6EF1-4855-B794-7D020627FA37}" type="sibTrans" cxnId="{F457EB1B-4881-437E-A3C6-ADC6C6A11186}">
      <dgm:prSet/>
      <dgm:spPr/>
      <dgm:t>
        <a:bodyPr/>
        <a:lstStyle/>
        <a:p>
          <a:endParaRPr lang="en-US"/>
        </a:p>
      </dgm:t>
    </dgm:pt>
    <dgm:pt modelId="{3D28171C-E74A-4181-B30A-7321A1A185BF}" type="pres">
      <dgm:prSet presAssocID="{677BF717-DC47-4C41-ACCC-1E786F59BF75}" presName="root" presStyleCnt="0">
        <dgm:presLayoutVars>
          <dgm:dir/>
          <dgm:resizeHandles val="exact"/>
        </dgm:presLayoutVars>
      </dgm:prSet>
      <dgm:spPr/>
    </dgm:pt>
    <dgm:pt modelId="{AFB580D5-B287-4EE1-97EF-70447ECE2EDD}" type="pres">
      <dgm:prSet presAssocID="{56B34FDE-09BC-411D-9A88-D4F20D15BC3A}" presName="compNode" presStyleCnt="0"/>
      <dgm:spPr/>
    </dgm:pt>
    <dgm:pt modelId="{82B0AD04-7350-4C69-97C0-61C22183222B}" type="pres">
      <dgm:prSet presAssocID="{56B34FDE-09BC-411D-9A88-D4F20D15BC3A}" presName="bgRect" presStyleLbl="bgShp" presStyleIdx="0" presStyleCnt="4"/>
      <dgm:spPr/>
    </dgm:pt>
    <dgm:pt modelId="{2A1EAE58-6852-4D06-9738-EE50EDF8D437}" type="pres">
      <dgm:prSet presAssocID="{56B34FDE-09BC-411D-9A88-D4F20D15BC3A}" presName="iconRect" presStyleLbl="node1" presStyleIdx="0" presStyleCnt="4"/>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Work from home house with solid fill"/>
        </a:ext>
      </dgm:extLst>
    </dgm:pt>
    <dgm:pt modelId="{4173FAF3-5640-4A4C-B5B2-20F62A1A2575}" type="pres">
      <dgm:prSet presAssocID="{56B34FDE-09BC-411D-9A88-D4F20D15BC3A}" presName="spaceRect" presStyleCnt="0"/>
      <dgm:spPr/>
    </dgm:pt>
    <dgm:pt modelId="{AE0CA5C2-E1BA-400D-846B-6A588F4124E4}" type="pres">
      <dgm:prSet presAssocID="{56B34FDE-09BC-411D-9A88-D4F20D15BC3A}" presName="parTx" presStyleLbl="revTx" presStyleIdx="0" presStyleCnt="4">
        <dgm:presLayoutVars>
          <dgm:chMax val="0"/>
          <dgm:chPref val="0"/>
        </dgm:presLayoutVars>
      </dgm:prSet>
      <dgm:spPr/>
    </dgm:pt>
    <dgm:pt modelId="{87D72D37-3826-41BF-94C2-A69D43C8A998}" type="pres">
      <dgm:prSet presAssocID="{74BDBC26-345F-48D1-B9AF-D1AF476B99B3}" presName="sibTrans" presStyleCnt="0"/>
      <dgm:spPr/>
    </dgm:pt>
    <dgm:pt modelId="{03094DAA-3089-4E82-B242-589B65070F6F}" type="pres">
      <dgm:prSet presAssocID="{C72728BB-0074-48B5-9D97-761D6455CB1F}" presName="compNode" presStyleCnt="0"/>
      <dgm:spPr/>
    </dgm:pt>
    <dgm:pt modelId="{F633DB1A-A300-4B19-BA61-64319C34DCA6}" type="pres">
      <dgm:prSet presAssocID="{C72728BB-0074-48B5-9D97-761D6455CB1F}" presName="bgRect" presStyleLbl="bgShp" presStyleIdx="1" presStyleCnt="4"/>
      <dgm:spPr/>
    </dgm:pt>
    <dgm:pt modelId="{C6DF12EC-B2D8-45C9-AF29-C405B98AA6CA}" type="pres">
      <dgm:prSet presAssocID="{C72728BB-0074-48B5-9D97-761D6455CB1F}" presName="iconRect" presStyleLbl="node1" presStyleIdx="1" presStyleCnt="4"/>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Dollar with solid fill"/>
        </a:ext>
      </dgm:extLst>
    </dgm:pt>
    <dgm:pt modelId="{E6E766A1-D8C4-4F5E-902F-832E214113B3}" type="pres">
      <dgm:prSet presAssocID="{C72728BB-0074-48B5-9D97-761D6455CB1F}" presName="spaceRect" presStyleCnt="0"/>
      <dgm:spPr/>
    </dgm:pt>
    <dgm:pt modelId="{E376F7DD-6B08-4579-8BFA-D617471A3B1A}" type="pres">
      <dgm:prSet presAssocID="{C72728BB-0074-48B5-9D97-761D6455CB1F}" presName="parTx" presStyleLbl="revTx" presStyleIdx="1" presStyleCnt="4">
        <dgm:presLayoutVars>
          <dgm:chMax val="0"/>
          <dgm:chPref val="0"/>
        </dgm:presLayoutVars>
      </dgm:prSet>
      <dgm:spPr/>
    </dgm:pt>
    <dgm:pt modelId="{B6A118CB-4627-4D8C-9A68-8A631C0F6141}" type="pres">
      <dgm:prSet presAssocID="{135225CE-12F4-448D-82C3-08D4AEB8FFFD}" presName="sibTrans" presStyleCnt="0"/>
      <dgm:spPr/>
    </dgm:pt>
    <dgm:pt modelId="{55C62729-3678-4683-82C4-D3C4C9E9CE0E}" type="pres">
      <dgm:prSet presAssocID="{C2724B2E-36A4-4B52-9F6A-5AF5CAB82ACC}" presName="compNode" presStyleCnt="0"/>
      <dgm:spPr/>
    </dgm:pt>
    <dgm:pt modelId="{176D7265-968B-4129-980D-C83A27E67B22}" type="pres">
      <dgm:prSet presAssocID="{C2724B2E-36A4-4B52-9F6A-5AF5CAB82ACC}" presName="bgRect" presStyleLbl="bgShp" presStyleIdx="2" presStyleCnt="4"/>
      <dgm:spPr/>
    </dgm:pt>
    <dgm:pt modelId="{08EEBF99-2B06-46CF-9577-55ECB3EB499D}" type="pres">
      <dgm:prSet presAssocID="{C2724B2E-36A4-4B52-9F6A-5AF5CAB82ACC}" presName="iconRect" presStyleLbl="node1" presStyleIdx="2" presStyleCnt="4"/>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Open hand with plant with solid fill"/>
        </a:ext>
      </dgm:extLst>
    </dgm:pt>
    <dgm:pt modelId="{27C5FCC6-6177-4CEC-8E65-18C623A76CE3}" type="pres">
      <dgm:prSet presAssocID="{C2724B2E-36A4-4B52-9F6A-5AF5CAB82ACC}" presName="spaceRect" presStyleCnt="0"/>
      <dgm:spPr/>
    </dgm:pt>
    <dgm:pt modelId="{C7B3AA97-6485-4D92-B69D-F8A0F5D4E32D}" type="pres">
      <dgm:prSet presAssocID="{C2724B2E-36A4-4B52-9F6A-5AF5CAB82ACC}" presName="parTx" presStyleLbl="revTx" presStyleIdx="2" presStyleCnt="4">
        <dgm:presLayoutVars>
          <dgm:chMax val="0"/>
          <dgm:chPref val="0"/>
        </dgm:presLayoutVars>
      </dgm:prSet>
      <dgm:spPr/>
    </dgm:pt>
    <dgm:pt modelId="{64E4C4D4-38F3-4D1E-94CA-C7EBB9CD58AA}" type="pres">
      <dgm:prSet presAssocID="{8604F527-5CB0-440D-9989-FF5D43008AB1}" presName="sibTrans" presStyleCnt="0"/>
      <dgm:spPr/>
    </dgm:pt>
    <dgm:pt modelId="{848081FC-D6A3-4023-97B1-3C7176C378D4}" type="pres">
      <dgm:prSet presAssocID="{696AA6DC-15F1-4830-BA06-1D0827BA6EB7}" presName="compNode" presStyleCnt="0"/>
      <dgm:spPr/>
    </dgm:pt>
    <dgm:pt modelId="{71667525-3039-44F0-8CBE-F267E3AE7310}" type="pres">
      <dgm:prSet presAssocID="{696AA6DC-15F1-4830-BA06-1D0827BA6EB7}" presName="bgRect" presStyleLbl="bgShp" presStyleIdx="3" presStyleCnt="4"/>
      <dgm:spPr/>
    </dgm:pt>
    <dgm:pt modelId="{B344E1B0-0FA3-4387-8BF8-29B368436CC1}" type="pres">
      <dgm:prSet presAssocID="{696AA6DC-15F1-4830-BA06-1D0827BA6EB7}" presName="iconRect" presStyleLbl="node1" presStyleIdx="3" presStyleCnt="4"/>
      <dgm:spPr>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Money outline"/>
        </a:ext>
      </dgm:extLst>
    </dgm:pt>
    <dgm:pt modelId="{C60DD831-5955-4533-8D09-0CC06C1EB91F}" type="pres">
      <dgm:prSet presAssocID="{696AA6DC-15F1-4830-BA06-1D0827BA6EB7}" presName="spaceRect" presStyleCnt="0"/>
      <dgm:spPr/>
    </dgm:pt>
    <dgm:pt modelId="{78CF0033-2E6F-431F-BC8F-93AB018D8A4D}" type="pres">
      <dgm:prSet presAssocID="{696AA6DC-15F1-4830-BA06-1D0827BA6EB7}" presName="parTx" presStyleLbl="revTx" presStyleIdx="3" presStyleCnt="4" custScaleX="103116">
        <dgm:presLayoutVars>
          <dgm:chMax val="0"/>
          <dgm:chPref val="0"/>
        </dgm:presLayoutVars>
      </dgm:prSet>
      <dgm:spPr/>
    </dgm:pt>
  </dgm:ptLst>
  <dgm:cxnLst>
    <dgm:cxn modelId="{0D8AC400-08EF-4B6F-ACE8-2B842CFD0A9D}" type="presOf" srcId="{C72728BB-0074-48B5-9D97-761D6455CB1F}" destId="{E376F7DD-6B08-4579-8BFA-D617471A3B1A}" srcOrd="0" destOrd="0" presId="urn:microsoft.com/office/officeart/2018/2/layout/IconVerticalSolidList"/>
    <dgm:cxn modelId="{F457EB1B-4881-437E-A3C6-ADC6C6A11186}" srcId="{677BF717-DC47-4C41-ACCC-1E786F59BF75}" destId="{696AA6DC-15F1-4830-BA06-1D0827BA6EB7}" srcOrd="3" destOrd="0" parTransId="{EDFD9AA8-CD4B-4F08-A927-1BE2C7C0869B}" sibTransId="{1767D34A-6EF1-4855-B794-7D020627FA37}"/>
    <dgm:cxn modelId="{B2CD5627-BF50-4F79-BA44-67C2065F4724}" type="presOf" srcId="{677BF717-DC47-4C41-ACCC-1E786F59BF75}" destId="{3D28171C-E74A-4181-B30A-7321A1A185BF}" srcOrd="0" destOrd="0" presId="urn:microsoft.com/office/officeart/2018/2/layout/IconVerticalSolidList"/>
    <dgm:cxn modelId="{BF4FB74C-CFCC-4CE9-91F9-3F442206029A}" srcId="{677BF717-DC47-4C41-ACCC-1E786F59BF75}" destId="{C2724B2E-36A4-4B52-9F6A-5AF5CAB82ACC}" srcOrd="2" destOrd="0" parTransId="{873026B6-9ECB-41FB-8988-859B66B7130C}" sibTransId="{8604F527-5CB0-440D-9989-FF5D43008AB1}"/>
    <dgm:cxn modelId="{D990BD7D-257A-44E0-9B2D-698AB7F155BA}" type="presOf" srcId="{C2724B2E-36A4-4B52-9F6A-5AF5CAB82ACC}" destId="{C7B3AA97-6485-4D92-B69D-F8A0F5D4E32D}" srcOrd="0" destOrd="0" presId="urn:microsoft.com/office/officeart/2018/2/layout/IconVerticalSolidList"/>
    <dgm:cxn modelId="{8E68B29A-29F5-4392-97B9-2B4A5539C81B}" srcId="{677BF717-DC47-4C41-ACCC-1E786F59BF75}" destId="{56B34FDE-09BC-411D-9A88-D4F20D15BC3A}" srcOrd="0" destOrd="0" parTransId="{9D8F078A-80E7-42B8-827D-CC4CA6858387}" sibTransId="{74BDBC26-345F-48D1-B9AF-D1AF476B99B3}"/>
    <dgm:cxn modelId="{0E7BE4A5-2668-4F3B-80D3-7213BA3DC8BD}" type="presOf" srcId="{696AA6DC-15F1-4830-BA06-1D0827BA6EB7}" destId="{78CF0033-2E6F-431F-BC8F-93AB018D8A4D}" srcOrd="0" destOrd="0" presId="urn:microsoft.com/office/officeart/2018/2/layout/IconVerticalSolidList"/>
    <dgm:cxn modelId="{F26084B2-5140-4C71-A77E-6542DBF3B4E5}" srcId="{677BF717-DC47-4C41-ACCC-1E786F59BF75}" destId="{C72728BB-0074-48B5-9D97-761D6455CB1F}" srcOrd="1" destOrd="0" parTransId="{667E267A-8FAA-4796-8FAA-D210BD7E161C}" sibTransId="{135225CE-12F4-448D-82C3-08D4AEB8FFFD}"/>
    <dgm:cxn modelId="{463A3BE0-C0B2-4115-AD83-EA7C5973BF5B}" type="presOf" srcId="{56B34FDE-09BC-411D-9A88-D4F20D15BC3A}" destId="{AE0CA5C2-E1BA-400D-846B-6A588F4124E4}" srcOrd="0" destOrd="0" presId="urn:microsoft.com/office/officeart/2018/2/layout/IconVerticalSolidList"/>
    <dgm:cxn modelId="{23E42954-8DF1-405A-A7F2-7F4913496FD4}" type="presParOf" srcId="{3D28171C-E74A-4181-B30A-7321A1A185BF}" destId="{AFB580D5-B287-4EE1-97EF-70447ECE2EDD}" srcOrd="0" destOrd="0" presId="urn:microsoft.com/office/officeart/2018/2/layout/IconVerticalSolidList"/>
    <dgm:cxn modelId="{D65B3BE8-02CC-4AE9-A475-FAE24145CFDD}" type="presParOf" srcId="{AFB580D5-B287-4EE1-97EF-70447ECE2EDD}" destId="{82B0AD04-7350-4C69-97C0-61C22183222B}" srcOrd="0" destOrd="0" presId="urn:microsoft.com/office/officeart/2018/2/layout/IconVerticalSolidList"/>
    <dgm:cxn modelId="{76DE6848-DA62-4AF5-BF10-3D9A40B3EA05}" type="presParOf" srcId="{AFB580D5-B287-4EE1-97EF-70447ECE2EDD}" destId="{2A1EAE58-6852-4D06-9738-EE50EDF8D437}" srcOrd="1" destOrd="0" presId="urn:microsoft.com/office/officeart/2018/2/layout/IconVerticalSolidList"/>
    <dgm:cxn modelId="{F44BDBD8-524A-4C7E-8630-EBB89CB728D2}" type="presParOf" srcId="{AFB580D5-B287-4EE1-97EF-70447ECE2EDD}" destId="{4173FAF3-5640-4A4C-B5B2-20F62A1A2575}" srcOrd="2" destOrd="0" presId="urn:microsoft.com/office/officeart/2018/2/layout/IconVerticalSolidList"/>
    <dgm:cxn modelId="{84A18FF9-88D5-4CCE-8D10-F8DBBCB8F4B9}" type="presParOf" srcId="{AFB580D5-B287-4EE1-97EF-70447ECE2EDD}" destId="{AE0CA5C2-E1BA-400D-846B-6A588F4124E4}" srcOrd="3" destOrd="0" presId="urn:microsoft.com/office/officeart/2018/2/layout/IconVerticalSolidList"/>
    <dgm:cxn modelId="{2E569F9F-8044-4E6C-B3B2-6551991360E9}" type="presParOf" srcId="{3D28171C-E74A-4181-B30A-7321A1A185BF}" destId="{87D72D37-3826-41BF-94C2-A69D43C8A998}" srcOrd="1" destOrd="0" presId="urn:microsoft.com/office/officeart/2018/2/layout/IconVerticalSolidList"/>
    <dgm:cxn modelId="{D03B6FF7-787E-41D9-81C7-DC1EFF675BB5}" type="presParOf" srcId="{3D28171C-E74A-4181-B30A-7321A1A185BF}" destId="{03094DAA-3089-4E82-B242-589B65070F6F}" srcOrd="2" destOrd="0" presId="urn:microsoft.com/office/officeart/2018/2/layout/IconVerticalSolidList"/>
    <dgm:cxn modelId="{37A40656-88AE-4221-94B8-3C8443E9EB9D}" type="presParOf" srcId="{03094DAA-3089-4E82-B242-589B65070F6F}" destId="{F633DB1A-A300-4B19-BA61-64319C34DCA6}" srcOrd="0" destOrd="0" presId="urn:microsoft.com/office/officeart/2018/2/layout/IconVerticalSolidList"/>
    <dgm:cxn modelId="{D3F3DE7E-1B64-4F80-9957-9A7935242441}" type="presParOf" srcId="{03094DAA-3089-4E82-B242-589B65070F6F}" destId="{C6DF12EC-B2D8-45C9-AF29-C405B98AA6CA}" srcOrd="1" destOrd="0" presId="urn:microsoft.com/office/officeart/2018/2/layout/IconVerticalSolidList"/>
    <dgm:cxn modelId="{E770E905-8929-49E5-B92C-FD46AA6B00E0}" type="presParOf" srcId="{03094DAA-3089-4E82-B242-589B65070F6F}" destId="{E6E766A1-D8C4-4F5E-902F-832E214113B3}" srcOrd="2" destOrd="0" presId="urn:microsoft.com/office/officeart/2018/2/layout/IconVerticalSolidList"/>
    <dgm:cxn modelId="{72A3C177-FD5A-49D9-A493-A67D3487E037}" type="presParOf" srcId="{03094DAA-3089-4E82-B242-589B65070F6F}" destId="{E376F7DD-6B08-4579-8BFA-D617471A3B1A}" srcOrd="3" destOrd="0" presId="urn:microsoft.com/office/officeart/2018/2/layout/IconVerticalSolidList"/>
    <dgm:cxn modelId="{0DC4E9DA-D988-481C-98C2-4FD58A0E299B}" type="presParOf" srcId="{3D28171C-E74A-4181-B30A-7321A1A185BF}" destId="{B6A118CB-4627-4D8C-9A68-8A631C0F6141}" srcOrd="3" destOrd="0" presId="urn:microsoft.com/office/officeart/2018/2/layout/IconVerticalSolidList"/>
    <dgm:cxn modelId="{81801C99-9C1B-4104-8F8B-F08CE1B6B070}" type="presParOf" srcId="{3D28171C-E74A-4181-B30A-7321A1A185BF}" destId="{55C62729-3678-4683-82C4-D3C4C9E9CE0E}" srcOrd="4" destOrd="0" presId="urn:microsoft.com/office/officeart/2018/2/layout/IconVerticalSolidList"/>
    <dgm:cxn modelId="{BE28590F-650D-4A32-8268-59B072A15CF2}" type="presParOf" srcId="{55C62729-3678-4683-82C4-D3C4C9E9CE0E}" destId="{176D7265-968B-4129-980D-C83A27E67B22}" srcOrd="0" destOrd="0" presId="urn:microsoft.com/office/officeart/2018/2/layout/IconVerticalSolidList"/>
    <dgm:cxn modelId="{15711DFF-E475-488E-A63D-45249675247D}" type="presParOf" srcId="{55C62729-3678-4683-82C4-D3C4C9E9CE0E}" destId="{08EEBF99-2B06-46CF-9577-55ECB3EB499D}" srcOrd="1" destOrd="0" presId="urn:microsoft.com/office/officeart/2018/2/layout/IconVerticalSolidList"/>
    <dgm:cxn modelId="{AAE3D7AF-93D7-4D84-9956-25E001B93282}" type="presParOf" srcId="{55C62729-3678-4683-82C4-D3C4C9E9CE0E}" destId="{27C5FCC6-6177-4CEC-8E65-18C623A76CE3}" srcOrd="2" destOrd="0" presId="urn:microsoft.com/office/officeart/2018/2/layout/IconVerticalSolidList"/>
    <dgm:cxn modelId="{FEF3F5EB-92F5-49D7-B524-0CC7D8FCED6A}" type="presParOf" srcId="{55C62729-3678-4683-82C4-D3C4C9E9CE0E}" destId="{C7B3AA97-6485-4D92-B69D-F8A0F5D4E32D}" srcOrd="3" destOrd="0" presId="urn:microsoft.com/office/officeart/2018/2/layout/IconVerticalSolidList"/>
    <dgm:cxn modelId="{DCA96EE9-A446-4C8B-9855-B3C0AD3D0566}" type="presParOf" srcId="{3D28171C-E74A-4181-B30A-7321A1A185BF}" destId="{64E4C4D4-38F3-4D1E-94CA-C7EBB9CD58AA}" srcOrd="5" destOrd="0" presId="urn:microsoft.com/office/officeart/2018/2/layout/IconVerticalSolidList"/>
    <dgm:cxn modelId="{D0CB149D-012E-478F-9FBE-30C07EA3ECCD}" type="presParOf" srcId="{3D28171C-E74A-4181-B30A-7321A1A185BF}" destId="{848081FC-D6A3-4023-97B1-3C7176C378D4}" srcOrd="6" destOrd="0" presId="urn:microsoft.com/office/officeart/2018/2/layout/IconVerticalSolidList"/>
    <dgm:cxn modelId="{C98D594B-D6C8-47EB-851E-7257760DD8E1}" type="presParOf" srcId="{848081FC-D6A3-4023-97B1-3C7176C378D4}" destId="{71667525-3039-44F0-8CBE-F267E3AE7310}" srcOrd="0" destOrd="0" presId="urn:microsoft.com/office/officeart/2018/2/layout/IconVerticalSolidList"/>
    <dgm:cxn modelId="{FCCB3C3B-F544-410A-8DFB-524AEC4978C4}" type="presParOf" srcId="{848081FC-D6A3-4023-97B1-3C7176C378D4}" destId="{B344E1B0-0FA3-4387-8BF8-29B368436CC1}" srcOrd="1" destOrd="0" presId="urn:microsoft.com/office/officeart/2018/2/layout/IconVerticalSolidList"/>
    <dgm:cxn modelId="{302003F5-7C30-4ABC-B290-8632A70E857C}" type="presParOf" srcId="{848081FC-D6A3-4023-97B1-3C7176C378D4}" destId="{C60DD831-5955-4533-8D09-0CC06C1EB91F}" srcOrd="2" destOrd="0" presId="urn:microsoft.com/office/officeart/2018/2/layout/IconVerticalSolidList"/>
    <dgm:cxn modelId="{58857C66-BB20-4262-A415-389201D6EE7C}" type="presParOf" srcId="{848081FC-D6A3-4023-97B1-3C7176C378D4}" destId="{78CF0033-2E6F-431F-BC8F-93AB018D8A4D}"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B0AD04-7350-4C69-97C0-61C22183222B}">
      <dsp:nvSpPr>
        <dsp:cNvPr id="0" name=""/>
        <dsp:cNvSpPr/>
      </dsp:nvSpPr>
      <dsp:spPr>
        <a:xfrm>
          <a:off x="-66391" y="8487"/>
          <a:ext cx="9757491" cy="94824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A1EAE58-6852-4D06-9738-EE50EDF8D437}">
      <dsp:nvSpPr>
        <dsp:cNvPr id="0" name=""/>
        <dsp:cNvSpPr/>
      </dsp:nvSpPr>
      <dsp:spPr>
        <a:xfrm>
          <a:off x="220452" y="221841"/>
          <a:ext cx="521533" cy="521533"/>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E0CA5C2-E1BA-400D-846B-6A588F4124E4}">
      <dsp:nvSpPr>
        <dsp:cNvPr id="0" name=""/>
        <dsp:cNvSpPr/>
      </dsp:nvSpPr>
      <dsp:spPr>
        <a:xfrm>
          <a:off x="1028829" y="8487"/>
          <a:ext cx="8660128" cy="9482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0356" tIns="100356" rIns="100356" bIns="100356" numCol="1" spcCol="1270" anchor="ctr" anchorCtr="0">
          <a:noAutofit/>
        </a:bodyPr>
        <a:lstStyle/>
        <a:p>
          <a:pPr marL="0" lvl="0" indent="0" algn="l" defTabSz="844550">
            <a:lnSpc>
              <a:spcPct val="100000"/>
            </a:lnSpc>
            <a:spcBef>
              <a:spcPct val="0"/>
            </a:spcBef>
            <a:spcAft>
              <a:spcPct val="35000"/>
            </a:spcAft>
            <a:buNone/>
          </a:pPr>
          <a:r>
            <a:rPr lang="en-US" sz="1900" b="1" kern="1200" dirty="0">
              <a:latin typeface="Calibri" panose="020F0502020204030204" pitchFamily="34" charset="0"/>
              <a:ea typeface="Calibri" panose="020F0502020204030204" pitchFamily="34" charset="0"/>
              <a:cs typeface="Times New Roman" panose="02020603050405020304" pitchFamily="18" charset="0"/>
            </a:rPr>
            <a:t>Temporary Interim Housing</a:t>
          </a:r>
          <a:r>
            <a:rPr lang="en-US" sz="1900" kern="1200" dirty="0">
              <a:latin typeface="Calibri" panose="020F0502020204030204" pitchFamily="34" charset="0"/>
              <a:ea typeface="Calibri" panose="020F0502020204030204" pitchFamily="34" charset="0"/>
              <a:cs typeface="Times New Roman" panose="02020603050405020304" pitchFamily="18" charset="0"/>
            </a:rPr>
            <a:t>-RS 2022-1698-$9M to Homeless Impact Division, temporary interim gap housing</a:t>
          </a:r>
          <a:endParaRPr lang="en-US" sz="1900" kern="1200" dirty="0"/>
        </a:p>
      </dsp:txBody>
      <dsp:txXfrm>
        <a:off x="1028829" y="8487"/>
        <a:ext cx="8660128" cy="948242"/>
      </dsp:txXfrm>
    </dsp:sp>
    <dsp:sp modelId="{F633DB1A-A300-4B19-BA61-64319C34DCA6}">
      <dsp:nvSpPr>
        <dsp:cNvPr id="0" name=""/>
        <dsp:cNvSpPr/>
      </dsp:nvSpPr>
      <dsp:spPr>
        <a:xfrm>
          <a:off x="-66391" y="1193790"/>
          <a:ext cx="9757491" cy="94824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6DF12EC-B2D8-45C9-AF29-C405B98AA6CA}">
      <dsp:nvSpPr>
        <dsp:cNvPr id="0" name=""/>
        <dsp:cNvSpPr/>
      </dsp:nvSpPr>
      <dsp:spPr>
        <a:xfrm>
          <a:off x="220452" y="1407145"/>
          <a:ext cx="521533" cy="521533"/>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376F7DD-6B08-4579-8BFA-D617471A3B1A}">
      <dsp:nvSpPr>
        <dsp:cNvPr id="0" name=""/>
        <dsp:cNvSpPr/>
      </dsp:nvSpPr>
      <dsp:spPr>
        <a:xfrm>
          <a:off x="1028829" y="1193790"/>
          <a:ext cx="8660128" cy="9482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0356" tIns="100356" rIns="100356" bIns="100356" numCol="1" spcCol="1270" anchor="ctr" anchorCtr="0">
          <a:noAutofit/>
        </a:bodyPr>
        <a:lstStyle/>
        <a:p>
          <a:pPr marL="0" lvl="0" indent="0" algn="l" defTabSz="844550">
            <a:lnSpc>
              <a:spcPct val="100000"/>
            </a:lnSpc>
            <a:spcBef>
              <a:spcPct val="0"/>
            </a:spcBef>
            <a:spcAft>
              <a:spcPct val="35000"/>
            </a:spcAft>
            <a:buNone/>
          </a:pPr>
          <a:r>
            <a:rPr lang="en-US" sz="1900" b="1" kern="1200" dirty="0">
              <a:latin typeface="Calibri" panose="020F0502020204030204" pitchFamily="34" charset="0"/>
              <a:ea typeface="Calibri" panose="020F0502020204030204" pitchFamily="34" charset="0"/>
              <a:cs typeface="Times New Roman" panose="02020603050405020304" pitchFamily="18" charset="0"/>
            </a:rPr>
            <a:t>Gap Financing for Permanent Supportive Housing</a:t>
          </a:r>
          <a:r>
            <a:rPr lang="en-US" sz="1900" kern="1200" dirty="0">
              <a:latin typeface="Calibri" panose="020F0502020204030204" pitchFamily="34" charset="0"/>
              <a:ea typeface="Calibri" panose="020F0502020204030204" pitchFamily="34" charset="0"/>
              <a:cs typeface="Times New Roman" panose="02020603050405020304" pitchFamily="18" charset="0"/>
            </a:rPr>
            <a:t>-RS 2022-1696-$25M to Metro Development and Housing Agency for low-cost loans for affordable housing units</a:t>
          </a:r>
          <a:endParaRPr lang="en-US" sz="1900" kern="1200" dirty="0"/>
        </a:p>
      </dsp:txBody>
      <dsp:txXfrm>
        <a:off x="1028829" y="1193790"/>
        <a:ext cx="8660128" cy="948242"/>
      </dsp:txXfrm>
    </dsp:sp>
    <dsp:sp modelId="{176D7265-968B-4129-980D-C83A27E67B22}">
      <dsp:nvSpPr>
        <dsp:cNvPr id="0" name=""/>
        <dsp:cNvSpPr/>
      </dsp:nvSpPr>
      <dsp:spPr>
        <a:xfrm>
          <a:off x="-66391" y="2379094"/>
          <a:ext cx="9757491" cy="94824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8EEBF99-2B06-46CF-9577-55ECB3EB499D}">
      <dsp:nvSpPr>
        <dsp:cNvPr id="0" name=""/>
        <dsp:cNvSpPr/>
      </dsp:nvSpPr>
      <dsp:spPr>
        <a:xfrm>
          <a:off x="220452" y="2592448"/>
          <a:ext cx="521533" cy="521533"/>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7B3AA97-6485-4D92-B69D-F8A0F5D4E32D}">
      <dsp:nvSpPr>
        <dsp:cNvPr id="0" name=""/>
        <dsp:cNvSpPr/>
      </dsp:nvSpPr>
      <dsp:spPr>
        <a:xfrm>
          <a:off x="1028829" y="2379094"/>
          <a:ext cx="8660128" cy="9482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0356" tIns="100356" rIns="100356" bIns="100356" numCol="1" spcCol="1270" anchor="ctr" anchorCtr="0">
          <a:noAutofit/>
        </a:bodyPr>
        <a:lstStyle/>
        <a:p>
          <a:pPr marL="0" lvl="0" indent="0" algn="l" defTabSz="844550">
            <a:lnSpc>
              <a:spcPct val="100000"/>
            </a:lnSpc>
            <a:spcBef>
              <a:spcPct val="0"/>
            </a:spcBef>
            <a:spcAft>
              <a:spcPct val="35000"/>
            </a:spcAft>
            <a:buNone/>
          </a:pPr>
          <a:r>
            <a:rPr lang="en-US" sz="1900" b="1" kern="1200" dirty="0">
              <a:latin typeface="Calibri" panose="020F0502020204030204" pitchFamily="34" charset="0"/>
              <a:ea typeface="Calibri" panose="020F0502020204030204" pitchFamily="34" charset="0"/>
              <a:cs typeface="Times New Roman" panose="02020603050405020304" pitchFamily="18" charset="0"/>
            </a:rPr>
            <a:t>Housing First Supportive Services</a:t>
          </a:r>
          <a:r>
            <a:rPr lang="en-US" sz="1900" kern="1200" dirty="0">
              <a:latin typeface="Calibri" panose="020F0502020204030204" pitchFamily="34" charset="0"/>
              <a:ea typeface="Calibri" panose="020F0502020204030204" pitchFamily="34" charset="0"/>
              <a:cs typeface="Times New Roman" panose="02020603050405020304" pitchFamily="18" charset="0"/>
            </a:rPr>
            <a:t>-RS 2022-1697-$9M to Metro Homeless Impact Division for Housing First Supportive Services</a:t>
          </a:r>
          <a:endParaRPr lang="en-US" sz="1900" kern="1200" dirty="0"/>
        </a:p>
      </dsp:txBody>
      <dsp:txXfrm>
        <a:off x="1028829" y="2379094"/>
        <a:ext cx="8660128" cy="948242"/>
      </dsp:txXfrm>
    </dsp:sp>
    <dsp:sp modelId="{71667525-3039-44F0-8CBE-F267E3AE7310}">
      <dsp:nvSpPr>
        <dsp:cNvPr id="0" name=""/>
        <dsp:cNvSpPr/>
      </dsp:nvSpPr>
      <dsp:spPr>
        <a:xfrm>
          <a:off x="-66391" y="3564397"/>
          <a:ext cx="9757491" cy="94824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344E1B0-0FA3-4387-8BF8-29B368436CC1}">
      <dsp:nvSpPr>
        <dsp:cNvPr id="0" name=""/>
        <dsp:cNvSpPr/>
      </dsp:nvSpPr>
      <dsp:spPr>
        <a:xfrm>
          <a:off x="220452" y="3777752"/>
          <a:ext cx="521533" cy="521533"/>
        </a:xfrm>
        <a:prstGeom prst="rect">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w="10795" cap="flat"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8CF0033-2E6F-431F-BC8F-93AB018D8A4D}">
      <dsp:nvSpPr>
        <dsp:cNvPr id="0" name=""/>
        <dsp:cNvSpPr/>
      </dsp:nvSpPr>
      <dsp:spPr>
        <a:xfrm>
          <a:off x="893904" y="3564397"/>
          <a:ext cx="8929977" cy="9482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0356" tIns="100356" rIns="100356" bIns="100356" numCol="1" spcCol="1270" anchor="ctr" anchorCtr="0">
          <a:noAutofit/>
        </a:bodyPr>
        <a:lstStyle/>
        <a:p>
          <a:pPr marL="0" lvl="0" indent="0" algn="l" defTabSz="844550">
            <a:lnSpc>
              <a:spcPct val="100000"/>
            </a:lnSpc>
            <a:spcBef>
              <a:spcPct val="0"/>
            </a:spcBef>
            <a:spcAft>
              <a:spcPct val="35000"/>
            </a:spcAft>
            <a:buNone/>
          </a:pPr>
          <a:r>
            <a:rPr lang="en-US" sz="1900" b="1" kern="1200" dirty="0">
              <a:latin typeface="Calibri" panose="020F0502020204030204" pitchFamily="34" charset="0"/>
              <a:ea typeface="Calibri" panose="020F0502020204030204" pitchFamily="34" charset="0"/>
              <a:cs typeface="Times New Roman" panose="02020603050405020304" pitchFamily="18" charset="0"/>
            </a:rPr>
            <a:t>Low Barrier Housing Collective and Competitive Grants-</a:t>
          </a:r>
          <a:r>
            <a:rPr lang="en-US" sz="1900" kern="1200" dirty="0">
              <a:latin typeface="Calibri" panose="020F0502020204030204" pitchFamily="34" charset="0"/>
              <a:ea typeface="Calibri" panose="020F0502020204030204" pitchFamily="34" charset="0"/>
              <a:cs typeface="Times New Roman" panose="02020603050405020304" pitchFamily="18" charset="0"/>
            </a:rPr>
            <a:t>RS 2022-1699-$7M to Homeless Impact Division for Low Barrier Housing Collective &amp; Competitive Grants</a:t>
          </a:r>
          <a:endParaRPr lang="en-US" sz="1900" kern="1200" dirty="0"/>
        </a:p>
      </dsp:txBody>
      <dsp:txXfrm>
        <a:off x="893904" y="3564397"/>
        <a:ext cx="8929977" cy="948242"/>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76F666D-E0C2-435B-BAA8-9287F9E5D38A}"/>
              </a:ext>
            </a:extLst>
          </p:cNvPr>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dirty="0"/>
          </a:p>
        </p:txBody>
      </p:sp>
      <p:sp>
        <p:nvSpPr>
          <p:cNvPr id="3" name="Date Placeholder 2">
            <a:extLst>
              <a:ext uri="{FF2B5EF4-FFF2-40B4-BE49-F238E27FC236}">
                <a16:creationId xmlns:a16="http://schemas.microsoft.com/office/drawing/2014/main" id="{19FEBCAF-CB3F-4928-91AA-D61472F880C0}"/>
              </a:ext>
            </a:extLst>
          </p:cNvPr>
          <p:cNvSpPr>
            <a:spLocks noGrp="1"/>
          </p:cNvSpPr>
          <p:nvPr>
            <p:ph type="dt" sz="quarter" idx="1"/>
          </p:nvPr>
        </p:nvSpPr>
        <p:spPr>
          <a:xfrm>
            <a:off x="3936769" y="0"/>
            <a:ext cx="3011699" cy="463408"/>
          </a:xfrm>
          <a:prstGeom prst="rect">
            <a:avLst/>
          </a:prstGeom>
        </p:spPr>
        <p:txBody>
          <a:bodyPr vert="horz" lIns="92492" tIns="46246" rIns="92492" bIns="46246" rtlCol="0"/>
          <a:lstStyle>
            <a:lvl1pPr algn="r">
              <a:defRPr sz="1200"/>
            </a:lvl1pPr>
          </a:lstStyle>
          <a:p>
            <a:fld id="{EF1077DB-935E-4A0A-947A-D283B9F9F452}" type="datetimeFigureOut">
              <a:rPr lang="en-US" smtClean="0"/>
              <a:t>3/17/2026</a:t>
            </a:fld>
            <a:endParaRPr lang="en-US" dirty="0"/>
          </a:p>
        </p:txBody>
      </p:sp>
      <p:sp>
        <p:nvSpPr>
          <p:cNvPr id="4" name="Footer Placeholder 3">
            <a:extLst>
              <a:ext uri="{FF2B5EF4-FFF2-40B4-BE49-F238E27FC236}">
                <a16:creationId xmlns:a16="http://schemas.microsoft.com/office/drawing/2014/main" id="{69256698-63C6-4CCC-81CB-EA5604C30F1E}"/>
              </a:ext>
            </a:extLst>
          </p:cNvPr>
          <p:cNvSpPr>
            <a:spLocks noGrp="1"/>
          </p:cNvSpPr>
          <p:nvPr>
            <p:ph type="ftr" sz="quarter" idx="2"/>
          </p:nvPr>
        </p:nvSpPr>
        <p:spPr>
          <a:xfrm>
            <a:off x="0" y="8772671"/>
            <a:ext cx="3011699" cy="463407"/>
          </a:xfrm>
          <a:prstGeom prst="rect">
            <a:avLst/>
          </a:prstGeom>
        </p:spPr>
        <p:txBody>
          <a:bodyPr vert="horz" lIns="92492" tIns="46246" rIns="92492" bIns="46246"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B2467FDA-05D7-4760-A373-5D6AEAAF4278}"/>
              </a:ext>
            </a:extLst>
          </p:cNvPr>
          <p:cNvSpPr>
            <a:spLocks noGrp="1"/>
          </p:cNvSpPr>
          <p:nvPr>
            <p:ph type="sldNum" sz="quarter" idx="3"/>
          </p:nvPr>
        </p:nvSpPr>
        <p:spPr>
          <a:xfrm>
            <a:off x="3936769" y="8772671"/>
            <a:ext cx="3011699" cy="463407"/>
          </a:xfrm>
          <a:prstGeom prst="rect">
            <a:avLst/>
          </a:prstGeom>
        </p:spPr>
        <p:txBody>
          <a:bodyPr vert="horz" lIns="92492" tIns="46246" rIns="92492" bIns="46246" rtlCol="0" anchor="b"/>
          <a:lstStyle>
            <a:lvl1pPr algn="r">
              <a:defRPr sz="1200"/>
            </a:lvl1pPr>
          </a:lstStyle>
          <a:p>
            <a:fld id="{682C0B10-7CAE-41E4-AB02-7E8B1FF2B898}" type="slidenum">
              <a:rPr lang="en-US" smtClean="0"/>
              <a:t>‹#›</a:t>
            </a:fld>
            <a:endParaRPr lang="en-US" dirty="0"/>
          </a:p>
        </p:txBody>
      </p:sp>
    </p:spTree>
    <p:extLst>
      <p:ext uri="{BB962C8B-B14F-4D97-AF65-F5344CB8AC3E}">
        <p14:creationId xmlns:p14="http://schemas.microsoft.com/office/powerpoint/2010/main" val="36875375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noProof="0" dirty="0"/>
          </a:p>
        </p:txBody>
      </p:sp>
      <p:sp>
        <p:nvSpPr>
          <p:cNvPr id="3" name="Date Placeholder 2"/>
          <p:cNvSpPr>
            <a:spLocks noGrp="1"/>
          </p:cNvSpPr>
          <p:nvPr>
            <p:ph type="dt" idx="1"/>
          </p:nvPr>
        </p:nvSpPr>
        <p:spPr>
          <a:xfrm>
            <a:off x="3936769" y="0"/>
            <a:ext cx="3011699" cy="463408"/>
          </a:xfrm>
          <a:prstGeom prst="rect">
            <a:avLst/>
          </a:prstGeom>
        </p:spPr>
        <p:txBody>
          <a:bodyPr vert="horz" lIns="92492" tIns="46246" rIns="92492" bIns="46246" rtlCol="0"/>
          <a:lstStyle>
            <a:lvl1pPr algn="r">
              <a:defRPr sz="1200"/>
            </a:lvl1pPr>
          </a:lstStyle>
          <a:p>
            <a:fld id="{2D9EC30E-1A71-4188-9BE7-E2A64929A436}" type="datetimeFigureOut">
              <a:rPr lang="en-US" noProof="0" smtClean="0"/>
              <a:t>3/17/2026</a:t>
            </a:fld>
            <a:endParaRPr lang="en-US" noProof="0" dirty="0"/>
          </a:p>
        </p:txBody>
      </p:sp>
      <p:sp>
        <p:nvSpPr>
          <p:cNvPr id="4" name="Slide Image Placeholder 3"/>
          <p:cNvSpPr>
            <a:spLocks noGrp="1" noRot="1" noChangeAspect="1"/>
          </p:cNvSpPr>
          <p:nvPr>
            <p:ph type="sldImg" idx="2"/>
          </p:nvPr>
        </p:nvSpPr>
        <p:spPr>
          <a:xfrm>
            <a:off x="704850" y="1154113"/>
            <a:ext cx="5540375" cy="3117850"/>
          </a:xfrm>
          <a:prstGeom prst="rect">
            <a:avLst/>
          </a:prstGeom>
          <a:noFill/>
          <a:ln w="12700">
            <a:solidFill>
              <a:prstClr val="black"/>
            </a:solidFill>
          </a:ln>
        </p:spPr>
        <p:txBody>
          <a:bodyPr vert="horz" lIns="92492" tIns="46246" rIns="92492" bIns="46246" rtlCol="0" anchor="ctr"/>
          <a:lstStyle/>
          <a:p>
            <a:endParaRPr lang="en-US" noProof="0" dirty="0"/>
          </a:p>
        </p:txBody>
      </p:sp>
      <p:sp>
        <p:nvSpPr>
          <p:cNvPr id="5" name="Notes Placeholder 4"/>
          <p:cNvSpPr>
            <a:spLocks noGrp="1"/>
          </p:cNvSpPr>
          <p:nvPr>
            <p:ph type="body" sz="quarter" idx="3"/>
          </p:nvPr>
        </p:nvSpPr>
        <p:spPr>
          <a:xfrm>
            <a:off x="695008" y="4444863"/>
            <a:ext cx="5560060" cy="3636705"/>
          </a:xfrm>
          <a:prstGeom prst="rect">
            <a:avLst/>
          </a:prstGeom>
        </p:spPr>
        <p:txBody>
          <a:bodyPr vert="horz" lIns="92492" tIns="46246" rIns="92492" bIns="46246"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772671"/>
            <a:ext cx="3011699" cy="463407"/>
          </a:xfrm>
          <a:prstGeom prst="rect">
            <a:avLst/>
          </a:prstGeom>
        </p:spPr>
        <p:txBody>
          <a:bodyPr vert="horz" lIns="92492" tIns="46246" rIns="92492" bIns="46246" rtlCol="0" anchor="b"/>
          <a:lstStyle>
            <a:lvl1pPr algn="l">
              <a:defRPr sz="1200"/>
            </a:lvl1pPr>
          </a:lstStyle>
          <a:p>
            <a:endParaRPr lang="en-US" noProof="0" dirty="0"/>
          </a:p>
        </p:txBody>
      </p:sp>
      <p:sp>
        <p:nvSpPr>
          <p:cNvPr id="7" name="Slide Number Placeholder 6"/>
          <p:cNvSpPr>
            <a:spLocks noGrp="1"/>
          </p:cNvSpPr>
          <p:nvPr>
            <p:ph type="sldNum" sz="quarter" idx="5"/>
          </p:nvPr>
        </p:nvSpPr>
        <p:spPr>
          <a:xfrm>
            <a:off x="3936769" y="8772671"/>
            <a:ext cx="3011699" cy="463407"/>
          </a:xfrm>
          <a:prstGeom prst="rect">
            <a:avLst/>
          </a:prstGeom>
        </p:spPr>
        <p:txBody>
          <a:bodyPr vert="horz" lIns="92492" tIns="46246" rIns="92492" bIns="46246" rtlCol="0" anchor="b"/>
          <a:lstStyle>
            <a:lvl1pPr algn="r">
              <a:defRPr sz="1200"/>
            </a:lvl1pPr>
          </a:lstStyle>
          <a:p>
            <a:fld id="{8530193B-564F-4854-8A52-728F3FB19C85}" type="slidenum">
              <a:rPr lang="en-US" noProof="0" smtClean="0"/>
              <a:t>‹#›</a:t>
            </a:fld>
            <a:endParaRPr lang="en-US" noProof="0" dirty="0"/>
          </a:p>
        </p:txBody>
      </p:sp>
    </p:spTree>
    <p:extLst>
      <p:ext uri="{BB962C8B-B14F-4D97-AF65-F5344CB8AC3E}">
        <p14:creationId xmlns:p14="http://schemas.microsoft.com/office/powerpoint/2010/main" val="36038165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30193B-564F-4854-8A52-728F3FB19C85}" type="slidenum">
              <a:rPr lang="en-US" noProof="0" smtClean="0"/>
              <a:t>1</a:t>
            </a:fld>
            <a:endParaRPr lang="en-US" noProof="0" dirty="0"/>
          </a:p>
        </p:txBody>
      </p:sp>
    </p:spTree>
    <p:extLst>
      <p:ext uri="{BB962C8B-B14F-4D97-AF65-F5344CB8AC3E}">
        <p14:creationId xmlns:p14="http://schemas.microsoft.com/office/powerpoint/2010/main" val="15678824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F503C7-34C3-11A5-1AD6-9FC833CFBD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F00365-6511-7004-A6E2-A60D02B3B61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CD1D39-BE9C-1983-2D58-B57BBB7660D1}"/>
              </a:ext>
            </a:extLst>
          </p:cNvPr>
          <p:cNvSpPr>
            <a:spLocks noGrp="1"/>
          </p:cNvSpPr>
          <p:nvPr>
            <p:ph type="body" idx="1"/>
          </p:nvPr>
        </p:nvSpPr>
        <p:spPr/>
        <p:txBody>
          <a:bodyPr/>
          <a:lstStyle/>
          <a:p>
            <a:pPr marL="457200" marR="0" lvl="1" indent="0" algn="l" defTabSz="914400" rtl="0" eaLnBrk="1" fontAlgn="auto" latinLnBrk="0" hangingPunct="1">
              <a:spcBef>
                <a:spcPts val="0"/>
              </a:spcBef>
              <a:spcAft>
                <a:spcPts val="800"/>
              </a:spcAft>
              <a:buClrTx/>
              <a:buSzTx/>
              <a:buFontTx/>
              <a:buNone/>
              <a:tabLst/>
              <a:defRPr/>
            </a:pPr>
            <a:r>
              <a:rPr kumimoji="0" lang="en-US" sz="22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The Salvation Army (TSA) – Roadway Home</a:t>
            </a:r>
            <a:endParaRPr kumimoji="0" lang="en-US" sz="10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914400" lvl="1" indent="-457200">
              <a:spcAft>
                <a:spcPts val="800"/>
              </a:spcAft>
              <a:buFont typeface="Courier New" panose="02070309020205020404" pitchFamily="49" charset="0"/>
              <a:buChar char="o"/>
              <a:defRPr/>
            </a:pPr>
            <a:r>
              <a:rPr kumimoji="0" lang="en-US"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All are on ARP Gap Funds with TSA </a:t>
            </a:r>
          </a:p>
          <a:p>
            <a:pPr marL="914400" lvl="1" indent="-457200">
              <a:spcAft>
                <a:spcPts val="800"/>
              </a:spcAft>
              <a:buFont typeface="Courier New" panose="02070309020205020404" pitchFamily="49" charset="0"/>
              <a:buChar char="o"/>
              <a:defRPr/>
            </a:pPr>
            <a:r>
              <a:rPr kumimoji="0" lang="en-US"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Remainder will be working </a:t>
            </a:r>
            <a:r>
              <a:rPr kumimoji="0" lang="en-US"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rPr>
              <a:t>on housing options including interim housing, permanent supportive housing, or permanent housing options such as Section 8</a:t>
            </a:r>
          </a:p>
          <a:p>
            <a:pPr marL="914400" lvl="1" indent="-457200">
              <a:spcAft>
                <a:spcPts val="800"/>
              </a:spcAft>
              <a:buFont typeface="Courier New" panose="02070309020205020404" pitchFamily="49" charset="0"/>
              <a:buChar char="o"/>
              <a:defRPr/>
            </a:pPr>
            <a:r>
              <a:rPr kumimoji="0" lang="en-US"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Housing NOLA transitioning case management to The Salvation Army staff </a:t>
            </a:r>
          </a:p>
          <a:p>
            <a:pPr lvl="1">
              <a:spcAft>
                <a:spcPts val="800"/>
              </a:spcAft>
              <a:defRPr/>
            </a:pPr>
            <a:endPar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457200" marR="0" lvl="1" indent="0" algn="l" defTabSz="914400" rtl="0" eaLnBrk="1" fontAlgn="auto" latinLnBrk="0" hangingPunct="1">
              <a:spcBef>
                <a:spcPts val="0"/>
              </a:spcBef>
              <a:spcAft>
                <a:spcPts val="800"/>
              </a:spcAft>
              <a:buClrTx/>
              <a:buSzTx/>
              <a:buFontTx/>
              <a:buNone/>
              <a:tabLst/>
              <a:defRPr/>
            </a:pPr>
            <a:endParaRPr kumimoji="0" lang="en-US" sz="8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457200" marR="0" lvl="1" indent="0" algn="l" defTabSz="914400" rtl="0" eaLnBrk="1" fontAlgn="auto" latinLnBrk="0" hangingPunct="1">
              <a:spcBef>
                <a:spcPts val="0"/>
              </a:spcBef>
              <a:spcAft>
                <a:spcPts val="800"/>
              </a:spcAft>
              <a:buClrTx/>
              <a:buSzTx/>
              <a:buFontTx/>
              <a:buNone/>
              <a:tabLst/>
              <a:defRPr/>
            </a:pPr>
            <a:r>
              <a:rPr kumimoji="0" lang="en-US" sz="22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Community Care Fellowship – Mobile Housing Navigation Centers</a:t>
            </a:r>
            <a:endParaRPr kumimoji="0" lang="en-US" sz="10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685800" lvl="1" indent="-228600">
              <a:spcAft>
                <a:spcPts val="800"/>
              </a:spcAft>
              <a:buFont typeface="Courier New" panose="02070309020205020404" pitchFamily="49" charset="0"/>
              <a:buChar char="o"/>
              <a:tabLst>
                <a:tab pos="1828800" algn="l"/>
              </a:tabLst>
              <a:defRPr/>
            </a:pPr>
            <a:r>
              <a:rPr kumimoji="0" lang="en-US"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4 Mobile Housing Navigation Centers are currently open</a:t>
            </a:r>
          </a:p>
          <a:p>
            <a:pPr marL="685800" lvl="1" indent="-228600">
              <a:spcAft>
                <a:spcPts val="800"/>
              </a:spcAft>
              <a:buFont typeface="Courier New" panose="02070309020205020404" pitchFamily="49" charset="0"/>
              <a:buChar char="o"/>
              <a:tabLst>
                <a:tab pos="1828800" algn="l"/>
              </a:tabLst>
              <a:defRPr/>
            </a:pPr>
            <a:r>
              <a:rPr kumimoji="0" lang="en-US"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The Family Center will open by July 1, 2023</a:t>
            </a:r>
          </a:p>
          <a:p>
            <a:pPr marL="685800" lvl="1" indent="-228600">
              <a:spcAft>
                <a:spcPts val="800"/>
              </a:spcAft>
              <a:buFont typeface="Courier New" panose="02070309020205020404" pitchFamily="49" charset="0"/>
              <a:buChar char="o"/>
              <a:tabLst>
                <a:tab pos="1828800" algn="l"/>
              </a:tabLst>
              <a:defRPr/>
            </a:pPr>
            <a:r>
              <a:rPr kumimoji="0" lang="en-US"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The Youth Center will open by September 1 , 2023	</a:t>
            </a:r>
          </a:p>
          <a:p>
            <a:pPr marL="685800" lvl="1" indent="-228600">
              <a:spcAft>
                <a:spcPts val="800"/>
              </a:spcAft>
              <a:buFont typeface="Courier New" panose="02070309020205020404" pitchFamily="49" charset="0"/>
              <a:buChar char="o"/>
              <a:tabLst>
                <a:tab pos="1828800" algn="l"/>
              </a:tabLst>
              <a:defRPr/>
            </a:pPr>
            <a:r>
              <a:rPr lang="en-US" dirty="0">
                <a:solidFill>
                  <a:srgbClr val="000000"/>
                </a:solidFill>
                <a:latin typeface="Calibri" panose="020F0502020204030204" pitchFamily="34" charset="0"/>
                <a:cs typeface="Times New Roman" panose="02020603050405020304" pitchFamily="18" charset="0"/>
              </a:rPr>
              <a:t>Community Care Fellowship’s ARP-1 funding ended on March 31, 2023 when the program funds were completely spent.</a:t>
            </a:r>
          </a:p>
          <a:p>
            <a:pPr marL="1143000" lvl="2" indent="-228600">
              <a:spcAft>
                <a:spcPts val="800"/>
              </a:spcAft>
              <a:buFont typeface="Courier New" panose="02070309020205020404" pitchFamily="49" charset="0"/>
              <a:buChar char="o"/>
              <a:tabLst>
                <a:tab pos="1828800" algn="l"/>
              </a:tabLst>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Times New Roman" panose="02020603050405020304" pitchFamily="18" charset="0"/>
              </a:rPr>
              <a:t>Beginning April 1, 2023 all Mobile Housing Navigation Centers became funded by the 2022 ARP Funding (ARP-2).</a:t>
            </a:r>
          </a:p>
          <a:p>
            <a:pPr marL="1143000" lvl="2" indent="-228600">
              <a:spcAft>
                <a:spcPts val="800"/>
              </a:spcAft>
              <a:buFont typeface="Courier New" panose="02070309020205020404" pitchFamily="49" charset="0"/>
              <a:buChar char="o"/>
              <a:tabLst>
                <a:tab pos="1828800" algn="l"/>
              </a:tabLst>
              <a:defRPr/>
            </a:pPr>
            <a:r>
              <a:rPr lang="en-US" sz="1600" dirty="0">
                <a:solidFill>
                  <a:srgbClr val="000000"/>
                </a:solidFill>
                <a:latin typeface="Calibri" panose="020F0502020204030204" pitchFamily="34" charset="0"/>
                <a:cs typeface="Times New Roman" panose="02020603050405020304" pitchFamily="18" charset="0"/>
              </a:rPr>
              <a:t>At the time of the transition, 16 clients remained in the ARP-1 programs and were transitioned over to the ARP-2 funding.</a:t>
            </a: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4" name="Slide Number Placeholder 3">
            <a:extLst>
              <a:ext uri="{FF2B5EF4-FFF2-40B4-BE49-F238E27FC236}">
                <a16:creationId xmlns:a16="http://schemas.microsoft.com/office/drawing/2014/main" id="{132EA6ED-B9C1-5425-9741-C090ECC453A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30193B-564F-4854-8A52-728F3FB19C8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094745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1" indent="0" algn="l" defTabSz="914400" rtl="0" eaLnBrk="1" fontAlgn="auto" latinLnBrk="0" hangingPunct="1">
              <a:spcBef>
                <a:spcPts val="0"/>
              </a:spcBef>
              <a:spcAft>
                <a:spcPts val="800"/>
              </a:spcAft>
              <a:buClrTx/>
              <a:buSzTx/>
              <a:buFontTx/>
              <a:buNone/>
              <a:tabLst/>
              <a:defRPr/>
            </a:pPr>
            <a:r>
              <a:rPr kumimoji="0" lang="en-US" sz="22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The Salvation Army (TSA) – Roadway Home</a:t>
            </a:r>
            <a:endParaRPr kumimoji="0" lang="en-US" sz="10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914400" lvl="1" indent="-457200">
              <a:spcAft>
                <a:spcPts val="800"/>
              </a:spcAft>
              <a:buFont typeface="Courier New" panose="02070309020205020404" pitchFamily="49" charset="0"/>
              <a:buChar char="o"/>
              <a:defRPr/>
            </a:pPr>
            <a:r>
              <a:rPr kumimoji="0" lang="en-US"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All are on ARP Gap Funds with TSA </a:t>
            </a:r>
          </a:p>
          <a:p>
            <a:pPr marL="914400" lvl="1" indent="-457200">
              <a:spcAft>
                <a:spcPts val="800"/>
              </a:spcAft>
              <a:buFont typeface="Courier New" panose="02070309020205020404" pitchFamily="49" charset="0"/>
              <a:buChar char="o"/>
              <a:defRPr/>
            </a:pPr>
            <a:r>
              <a:rPr kumimoji="0" lang="en-US"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Remainder will be working </a:t>
            </a:r>
            <a:r>
              <a:rPr kumimoji="0" lang="en-US"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rPr>
              <a:t>on housing options including interim housing, permanent supportive housing, or permanent housing options such as Section 8</a:t>
            </a:r>
          </a:p>
          <a:p>
            <a:pPr marL="914400" lvl="1" indent="-457200">
              <a:spcAft>
                <a:spcPts val="800"/>
              </a:spcAft>
              <a:buFont typeface="Courier New" panose="02070309020205020404" pitchFamily="49" charset="0"/>
              <a:buChar char="o"/>
              <a:defRPr/>
            </a:pPr>
            <a:r>
              <a:rPr kumimoji="0" lang="en-US"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Housing NOLA transitioning case management to The Salvation Army staff </a:t>
            </a:r>
          </a:p>
          <a:p>
            <a:pPr lvl="1">
              <a:spcAft>
                <a:spcPts val="800"/>
              </a:spcAft>
              <a:defRPr/>
            </a:pPr>
            <a:endPar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457200" marR="0" lvl="1" indent="0" algn="l" defTabSz="914400" rtl="0" eaLnBrk="1" fontAlgn="auto" latinLnBrk="0" hangingPunct="1">
              <a:spcBef>
                <a:spcPts val="0"/>
              </a:spcBef>
              <a:spcAft>
                <a:spcPts val="800"/>
              </a:spcAft>
              <a:buClrTx/>
              <a:buSzTx/>
              <a:buFontTx/>
              <a:buNone/>
              <a:tabLst/>
              <a:defRPr/>
            </a:pPr>
            <a:endParaRPr kumimoji="0" lang="en-US" sz="8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457200" marR="0" lvl="1" indent="0" algn="l" defTabSz="914400" rtl="0" eaLnBrk="1" fontAlgn="auto" latinLnBrk="0" hangingPunct="1">
              <a:spcBef>
                <a:spcPts val="0"/>
              </a:spcBef>
              <a:spcAft>
                <a:spcPts val="800"/>
              </a:spcAft>
              <a:buClrTx/>
              <a:buSzTx/>
              <a:buFontTx/>
              <a:buNone/>
              <a:tabLst/>
              <a:defRPr/>
            </a:pPr>
            <a:r>
              <a:rPr kumimoji="0" lang="en-US" sz="22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Community Care Fellowship – Mobile Housing Navigation Centers</a:t>
            </a:r>
            <a:endParaRPr kumimoji="0" lang="en-US" sz="10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685800" lvl="1" indent="-228600">
              <a:spcAft>
                <a:spcPts val="800"/>
              </a:spcAft>
              <a:buFont typeface="Courier New" panose="02070309020205020404" pitchFamily="49" charset="0"/>
              <a:buChar char="o"/>
              <a:tabLst>
                <a:tab pos="1828800" algn="l"/>
              </a:tabLst>
              <a:defRPr/>
            </a:pPr>
            <a:r>
              <a:rPr kumimoji="0" lang="en-US"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4 Mobile Housing Navigation Centers are currently open</a:t>
            </a:r>
          </a:p>
          <a:p>
            <a:pPr marL="685800" lvl="1" indent="-228600">
              <a:spcAft>
                <a:spcPts val="800"/>
              </a:spcAft>
              <a:buFont typeface="Courier New" panose="02070309020205020404" pitchFamily="49" charset="0"/>
              <a:buChar char="o"/>
              <a:tabLst>
                <a:tab pos="1828800" algn="l"/>
              </a:tabLst>
              <a:defRPr/>
            </a:pPr>
            <a:r>
              <a:rPr kumimoji="0" lang="en-US"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The Family Center will open by July 1, 2023</a:t>
            </a:r>
          </a:p>
          <a:p>
            <a:pPr marL="685800" lvl="1" indent="-228600">
              <a:spcAft>
                <a:spcPts val="800"/>
              </a:spcAft>
              <a:buFont typeface="Courier New" panose="02070309020205020404" pitchFamily="49" charset="0"/>
              <a:buChar char="o"/>
              <a:tabLst>
                <a:tab pos="1828800" algn="l"/>
              </a:tabLst>
              <a:defRPr/>
            </a:pPr>
            <a:r>
              <a:rPr kumimoji="0" lang="en-US"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The Youth Center will open by September 1 , 2023	</a:t>
            </a:r>
          </a:p>
          <a:p>
            <a:pPr marL="685800" lvl="1" indent="-228600">
              <a:spcAft>
                <a:spcPts val="800"/>
              </a:spcAft>
              <a:buFont typeface="Courier New" panose="02070309020205020404" pitchFamily="49" charset="0"/>
              <a:buChar char="o"/>
              <a:tabLst>
                <a:tab pos="1828800" algn="l"/>
              </a:tabLst>
              <a:defRPr/>
            </a:pPr>
            <a:r>
              <a:rPr lang="en-US" dirty="0">
                <a:solidFill>
                  <a:srgbClr val="000000"/>
                </a:solidFill>
                <a:latin typeface="Calibri" panose="020F0502020204030204" pitchFamily="34" charset="0"/>
                <a:cs typeface="Times New Roman" panose="02020603050405020304" pitchFamily="18" charset="0"/>
              </a:rPr>
              <a:t>Community Care Fellowship’s ARP-1 funding ended on March 31, 2023 when the program funds were completely spent.</a:t>
            </a:r>
          </a:p>
          <a:p>
            <a:pPr marL="1143000" lvl="2" indent="-228600">
              <a:spcAft>
                <a:spcPts val="800"/>
              </a:spcAft>
              <a:buFont typeface="Courier New" panose="02070309020205020404" pitchFamily="49" charset="0"/>
              <a:buChar char="o"/>
              <a:tabLst>
                <a:tab pos="1828800" algn="l"/>
              </a:tabLst>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Times New Roman" panose="02020603050405020304" pitchFamily="18" charset="0"/>
              </a:rPr>
              <a:t>Beginning April 1, 2023 all Mobile Housing Navigation Centers became funded by the 2022 ARP Funding (ARP-2).</a:t>
            </a:r>
          </a:p>
          <a:p>
            <a:pPr marL="1143000" lvl="2" indent="-228600">
              <a:spcAft>
                <a:spcPts val="800"/>
              </a:spcAft>
              <a:buFont typeface="Courier New" panose="02070309020205020404" pitchFamily="49" charset="0"/>
              <a:buChar char="o"/>
              <a:tabLst>
                <a:tab pos="1828800" algn="l"/>
              </a:tabLst>
              <a:defRPr/>
            </a:pPr>
            <a:r>
              <a:rPr lang="en-US" sz="1600" dirty="0">
                <a:solidFill>
                  <a:srgbClr val="000000"/>
                </a:solidFill>
                <a:latin typeface="Calibri" panose="020F0502020204030204" pitchFamily="34" charset="0"/>
                <a:cs typeface="Times New Roman" panose="02020603050405020304" pitchFamily="18" charset="0"/>
              </a:rPr>
              <a:t>At the time of the transition, 16 clients remained in the ARP-1 programs and were transitioned over to the ARP-2 funding.</a:t>
            </a: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30193B-564F-4854-8A52-728F3FB19C8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381828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600" i="1" dirty="0">
                <a:solidFill>
                  <a:schemeClr val="tx1">
                    <a:lumMod val="65000"/>
                    <a:lumOff val="35000"/>
                  </a:schemeClr>
                </a:solidFill>
                <a:latin typeface="Calibri" panose="020F0502020204030204" pitchFamily="34" charset="0"/>
                <a:cs typeface="Calibri" panose="020F0502020204030204" pitchFamily="34" charset="0"/>
              </a:rPr>
              <a:t> </a:t>
            </a:r>
            <a:endParaRPr lang="en-US" sz="1600" i="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30193B-564F-4854-8A52-728F3FB19C8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321576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600" b="1" dirty="0">
                <a:effectLst/>
                <a:latin typeface="Calibri" panose="020F0502020204030204" pitchFamily="34" charset="0"/>
                <a:ea typeface="Calibri" panose="020F0502020204030204" pitchFamily="34" charset="0"/>
                <a:cs typeface="Times New Roman" panose="02020603050405020304" pitchFamily="18" charset="0"/>
              </a:rPr>
              <a:t>Housing Surge: </a:t>
            </a:r>
          </a:p>
          <a:p>
            <a:endParaRPr lang="en-US" sz="2200" dirty="0">
              <a:latin typeface="Calibri" panose="020F0502020204030204" pitchFamily="34" charset="0"/>
              <a:ea typeface="Calibri" panose="020F0502020204030204" pitchFamily="34" charset="0"/>
              <a:cs typeface="Times New Roman" panose="02020603050405020304" pitchFamily="18" charset="0"/>
            </a:endParaRPr>
          </a:p>
          <a:p>
            <a:pPr marL="514350" indent="-514350">
              <a:buFont typeface="+mj-lt"/>
              <a:buAutoNum type="arabicPeriod"/>
            </a:pPr>
            <a:r>
              <a:rPr lang="en-US" sz="2200" dirty="0">
                <a:latin typeface="Calibri" panose="020F0502020204030204" pitchFamily="34" charset="0"/>
                <a:cs typeface="Times New Roman" panose="02020603050405020304" pitchFamily="18" charset="0"/>
              </a:rPr>
              <a:t>The next encampment will be announced in the upcoming months</a:t>
            </a:r>
          </a:p>
          <a:p>
            <a:pPr marL="971550" lvl="1" indent="-514350">
              <a:buFont typeface="+mj-lt"/>
              <a:buAutoNum type="arabicPeriod"/>
            </a:pPr>
            <a:r>
              <a:rPr lang="en-US" sz="2200" dirty="0">
                <a:latin typeface="Calibri" panose="020F0502020204030204" pitchFamily="34" charset="0"/>
                <a:cs typeface="Times New Roman" panose="02020603050405020304" pitchFamily="18" charset="0"/>
              </a:rPr>
              <a:t>Prioritizing</a:t>
            </a:r>
          </a:p>
          <a:p>
            <a:pPr marL="971550" lvl="1" indent="-514350">
              <a:buFont typeface="+mj-lt"/>
              <a:buAutoNum type="arabicPeriod"/>
            </a:pPr>
            <a:r>
              <a:rPr lang="en-US" sz="2200" dirty="0">
                <a:latin typeface="Calibri" panose="020F0502020204030204" pitchFamily="34" charset="0"/>
                <a:cs typeface="Times New Roman" panose="02020603050405020304" pitchFamily="18" charset="0"/>
              </a:rPr>
              <a:t>Assessing</a:t>
            </a:r>
          </a:p>
          <a:p>
            <a:pPr marL="971550" lvl="1" indent="-514350">
              <a:buFont typeface="+mj-lt"/>
              <a:buAutoNum type="arabicPeriod"/>
            </a:pPr>
            <a:r>
              <a:rPr lang="en-US" sz="2200" dirty="0">
                <a:latin typeface="Calibri" panose="020F0502020204030204" pitchFamily="34" charset="0"/>
                <a:cs typeface="Times New Roman" panose="02020603050405020304" pitchFamily="18" charset="0"/>
              </a:rPr>
              <a:t>Decompressing</a:t>
            </a:r>
          </a:p>
          <a:p>
            <a:pPr marL="514350" indent="-514350">
              <a:buFont typeface="+mj-lt"/>
              <a:buAutoNum type="arabicPeriod"/>
            </a:pPr>
            <a:endParaRPr lang="en-US" sz="2200" dirty="0">
              <a:latin typeface="Calibri" panose="020F0502020204030204" pitchFamily="34" charset="0"/>
              <a:cs typeface="Times New Roman" panose="02020603050405020304" pitchFamily="18" charset="0"/>
            </a:endParaRPr>
          </a:p>
          <a:p>
            <a:pPr marL="514350" indent="-514350">
              <a:buFont typeface="+mj-lt"/>
              <a:buAutoNum type="arabicPeriod"/>
            </a:pPr>
            <a:r>
              <a:rPr lang="en-US" sz="2200" dirty="0">
                <a:latin typeface="Calibri" panose="020F0502020204030204" pitchFamily="34" charset="0"/>
                <a:cs typeface="Times New Roman" panose="02020603050405020304" pitchFamily="18" charset="0"/>
              </a:rPr>
              <a:t>Permanent Housing surge will be executed the last 2 weeks of June</a:t>
            </a:r>
          </a:p>
          <a:p>
            <a:pPr marL="971550" lvl="1" indent="-514350">
              <a:buFont typeface="+mj-lt"/>
              <a:buAutoNum type="arabicPeriod"/>
            </a:pPr>
            <a:r>
              <a:rPr lang="en-US" sz="1900" dirty="0">
                <a:latin typeface="Calibri" panose="020F0502020204030204" pitchFamily="34" charset="0"/>
                <a:cs typeface="Times New Roman" panose="02020603050405020304" pitchFamily="18" charset="0"/>
              </a:rPr>
              <a:t>PHS</a:t>
            </a:r>
          </a:p>
          <a:p>
            <a:pPr marL="971550" lvl="1" indent="-514350">
              <a:buFont typeface="+mj-lt"/>
              <a:buAutoNum type="arabicPeriod"/>
            </a:pPr>
            <a:r>
              <a:rPr lang="en-US" sz="1900" dirty="0">
                <a:latin typeface="Calibri" panose="020F0502020204030204" pitchFamily="34" charset="0"/>
                <a:cs typeface="Times New Roman" panose="02020603050405020304" pitchFamily="18" charset="0"/>
              </a:rPr>
              <a:t>Voucher Subsidies</a:t>
            </a:r>
          </a:p>
          <a:p>
            <a:pPr marL="971550" lvl="1" indent="-514350">
              <a:buFont typeface="+mj-lt"/>
              <a:buAutoNum type="arabicPeriod"/>
            </a:pPr>
            <a:r>
              <a:rPr lang="en-US" sz="1900" dirty="0">
                <a:latin typeface="Calibri" panose="020F0502020204030204" pitchFamily="34" charset="0"/>
                <a:cs typeface="Times New Roman" panose="02020603050405020304" pitchFamily="18" charset="0"/>
              </a:rPr>
              <a:t>MDHA Properties</a:t>
            </a:r>
          </a:p>
          <a:p>
            <a:pPr marL="971550" lvl="1" indent="-514350">
              <a:buFont typeface="+mj-lt"/>
              <a:buAutoNum type="arabicPeriod"/>
            </a:pPr>
            <a:r>
              <a:rPr lang="en-US" sz="1900" dirty="0">
                <a:latin typeface="Calibri" panose="020F0502020204030204" pitchFamily="34" charset="0"/>
                <a:cs typeface="Times New Roman" panose="02020603050405020304" pitchFamily="18" charset="0"/>
              </a:rPr>
              <a:t>Private Owners</a:t>
            </a:r>
          </a:p>
          <a:p>
            <a:pPr marL="971550" lvl="1" indent="-514350">
              <a:buFont typeface="Arial" panose="020B0604020202020204" pitchFamily="34" charset="0"/>
              <a:buChar char="•"/>
            </a:pPr>
            <a:endParaRPr lang="en-US" sz="1900" dirty="0">
              <a:latin typeface="Calibri" panose="020F0502020204030204" pitchFamily="34" charset="0"/>
              <a:cs typeface="Times New Roman" panose="02020603050405020304" pitchFamily="18" charset="0"/>
            </a:endParaRPr>
          </a:p>
          <a:p>
            <a:pPr marL="514350" indent="-514350">
              <a:buFont typeface="+mj-lt"/>
              <a:buAutoNum type="arabicPeriod"/>
            </a:pPr>
            <a:r>
              <a:rPr lang="en-US" sz="2200" dirty="0">
                <a:latin typeface="Calibri" panose="020F0502020204030204" pitchFamily="34" charset="0"/>
                <a:ea typeface="Calibri" panose="020F0502020204030204" pitchFamily="34" charset="0"/>
                <a:cs typeface="Times New Roman" panose="02020603050405020304" pitchFamily="18" charset="0"/>
              </a:rPr>
              <a:t>Housing Navigation to increase MDHA voucher subsidy utilization</a:t>
            </a:r>
          </a:p>
          <a:p>
            <a:pPr marL="971550" lvl="1" indent="-514350">
              <a:buFont typeface="+mj-lt"/>
              <a:buAutoNum type="arabicPeriod"/>
            </a:pPr>
            <a:r>
              <a:rPr lang="en-US" sz="2200" dirty="0">
                <a:latin typeface="Calibri" panose="020F0502020204030204" pitchFamily="34" charset="0"/>
                <a:ea typeface="Calibri" panose="020F0502020204030204" pitchFamily="34" charset="0"/>
                <a:cs typeface="Times New Roman" panose="02020603050405020304" pitchFamily="18" charset="0"/>
              </a:rPr>
              <a:t>Two Week Surge</a:t>
            </a:r>
          </a:p>
          <a:p>
            <a:pPr marL="971550" lvl="1" indent="-514350">
              <a:buFont typeface="+mj-lt"/>
              <a:buAutoNum type="arabicPeriod"/>
            </a:pPr>
            <a:r>
              <a:rPr lang="en-US" sz="2200" dirty="0">
                <a:latin typeface="Calibri" panose="020F0502020204030204" pitchFamily="34" charset="0"/>
                <a:ea typeface="Calibri" panose="020F0502020204030204" pitchFamily="34" charset="0"/>
                <a:cs typeface="Times New Roman" panose="02020603050405020304" pitchFamily="18" charset="0"/>
              </a:rPr>
              <a:t>Increase Community Capacity</a:t>
            </a:r>
          </a:p>
          <a:p>
            <a:pPr marL="971550" lvl="1" indent="-514350">
              <a:buFont typeface="+mj-lt"/>
              <a:buAutoNum type="arabicPeriod"/>
            </a:pPr>
            <a:r>
              <a:rPr lang="en-US" sz="2200" dirty="0">
                <a:latin typeface="Calibri" panose="020F0502020204030204" pitchFamily="34" charset="0"/>
                <a:ea typeface="Calibri" panose="020F0502020204030204" pitchFamily="34" charset="0"/>
                <a:cs typeface="Times New Roman" panose="02020603050405020304" pitchFamily="18" charset="0"/>
              </a:rPr>
              <a:t>Eliminating loss of resources</a:t>
            </a:r>
          </a:p>
          <a:p>
            <a:pPr marL="514350" indent="-514350">
              <a:buFont typeface="+mj-lt"/>
              <a:buAutoNum type="arabicPeriod"/>
            </a:pPr>
            <a:endParaRPr lang="en-US" sz="2200" dirty="0">
              <a:latin typeface="Calibri" panose="020F0502020204030204" pitchFamily="34" charset="0"/>
              <a:ea typeface="Calibri" panose="020F0502020204030204" pitchFamily="34" charset="0"/>
              <a:cs typeface="Times New Roman" panose="02020603050405020304" pitchFamily="18" charset="0"/>
            </a:endParaRPr>
          </a:p>
          <a:p>
            <a:pPr marL="514350" indent="-514350">
              <a:buFont typeface="+mj-lt"/>
              <a:buAutoNum type="arabicPeriod"/>
            </a:pPr>
            <a:r>
              <a:rPr lang="en-US" sz="2200" dirty="0">
                <a:latin typeface="Calibri" panose="020F0502020204030204" pitchFamily="34" charset="0"/>
                <a:cs typeface="Times New Roman" panose="02020603050405020304" pitchFamily="18" charset="0"/>
              </a:rPr>
              <a:t>Community Partner’s Upcoming Priorities</a:t>
            </a:r>
          </a:p>
          <a:p>
            <a:pPr marL="971550" lvl="1" indent="-514350">
              <a:buFont typeface="+mj-lt"/>
              <a:buAutoNum type="arabicPeriod"/>
            </a:pPr>
            <a:r>
              <a:rPr lang="en-US" sz="1900" dirty="0">
                <a:latin typeface="Calibri" panose="020F0502020204030204" pitchFamily="34" charset="0"/>
                <a:cs typeface="Times New Roman" panose="02020603050405020304" pitchFamily="18" charset="0"/>
              </a:rPr>
              <a:t>Family Housing Surge</a:t>
            </a:r>
          </a:p>
          <a:p>
            <a:pPr marL="971550" lvl="1" indent="-514350">
              <a:buFont typeface="+mj-lt"/>
              <a:buAutoNum type="arabicPeriod"/>
            </a:pPr>
            <a:r>
              <a:rPr lang="en-US" sz="1900" dirty="0">
                <a:latin typeface="Calibri" panose="020F0502020204030204" pitchFamily="34" charset="0"/>
                <a:cs typeface="Times New Roman" panose="02020603050405020304" pitchFamily="18" charset="0"/>
              </a:rPr>
              <a:t>Chronic Housing Surge</a:t>
            </a:r>
          </a:p>
          <a:p>
            <a:pPr marL="971550" lvl="1" indent="-514350">
              <a:buFont typeface="+mj-lt"/>
              <a:buAutoNum type="arabicPeriod"/>
            </a:pPr>
            <a:r>
              <a:rPr lang="en-US" sz="1900" dirty="0">
                <a:latin typeface="Calibri" panose="020F0502020204030204" pitchFamily="34" charset="0"/>
                <a:cs typeface="Times New Roman" panose="02020603050405020304" pitchFamily="18" charset="0"/>
              </a:rPr>
              <a:t>Shelter Support</a:t>
            </a:r>
          </a:p>
          <a:p>
            <a:pPr marL="971550" lvl="1" indent="-514350">
              <a:buFont typeface="+mj-lt"/>
              <a:buAutoNum type="arabicPeriod"/>
            </a:pPr>
            <a:r>
              <a:rPr lang="en-US" sz="1900" dirty="0">
                <a:latin typeface="Calibri" panose="020F0502020204030204" pitchFamily="34" charset="0"/>
                <a:cs typeface="Times New Roman" panose="02020603050405020304" pitchFamily="18" charset="0"/>
              </a:rPr>
              <a:t>Encampment Support</a:t>
            </a:r>
          </a:p>
          <a:p>
            <a:endParaRPr lang="en-US" sz="1200" b="0" dirty="0">
              <a:latin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8530193B-564F-4854-8A52-728F3FB19C85}" type="slidenum">
              <a:rPr lang="en-US" noProof="0" smtClean="0"/>
              <a:t>15</a:t>
            </a:fld>
            <a:endParaRPr lang="en-US" noProof="0" dirty="0"/>
          </a:p>
        </p:txBody>
      </p:sp>
    </p:spTree>
    <p:extLst>
      <p:ext uri="{BB962C8B-B14F-4D97-AF65-F5344CB8AC3E}">
        <p14:creationId xmlns:p14="http://schemas.microsoft.com/office/powerpoint/2010/main" val="12613309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1" indent="0" algn="l" defTabSz="914400" rtl="0" eaLnBrk="1" fontAlgn="auto" latinLnBrk="0" hangingPunct="1">
              <a:spcBef>
                <a:spcPts val="0"/>
              </a:spcBef>
              <a:spcAft>
                <a:spcPts val="800"/>
              </a:spcAft>
              <a:buClrTx/>
              <a:buSzTx/>
              <a:buFontTx/>
              <a:buNone/>
              <a:tabLst/>
              <a:defRPr/>
            </a:pPr>
            <a:r>
              <a:rPr kumimoji="0" lang="en-US" sz="22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The Salvation Army (TSA) – Roadway Home</a:t>
            </a:r>
            <a:endParaRPr kumimoji="0" lang="en-US" sz="10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914400" lvl="1" indent="-457200">
              <a:spcAft>
                <a:spcPts val="800"/>
              </a:spcAft>
              <a:buFont typeface="Courier New" panose="02070309020205020404" pitchFamily="49" charset="0"/>
              <a:buChar char="o"/>
              <a:defRPr/>
            </a:pPr>
            <a:r>
              <a:rPr kumimoji="0" lang="en-US"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All are on ARP Gap Funds with TSA </a:t>
            </a:r>
          </a:p>
          <a:p>
            <a:pPr marL="914400" lvl="1" indent="-457200">
              <a:spcAft>
                <a:spcPts val="800"/>
              </a:spcAft>
              <a:buFont typeface="Courier New" panose="02070309020205020404" pitchFamily="49" charset="0"/>
              <a:buChar char="o"/>
              <a:defRPr/>
            </a:pPr>
            <a:r>
              <a:rPr kumimoji="0" lang="en-US"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Remainder will be working </a:t>
            </a:r>
            <a:r>
              <a:rPr kumimoji="0" lang="en-US"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rPr>
              <a:t>on housing options including interim housing, permanent supportive housing, or permanent housing options such as Section 8</a:t>
            </a:r>
          </a:p>
          <a:p>
            <a:pPr marL="914400" lvl="1" indent="-457200">
              <a:spcAft>
                <a:spcPts val="800"/>
              </a:spcAft>
              <a:buFont typeface="Courier New" panose="02070309020205020404" pitchFamily="49" charset="0"/>
              <a:buChar char="o"/>
              <a:defRPr/>
            </a:pPr>
            <a:r>
              <a:rPr kumimoji="0" lang="en-US"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Housing NOLA transitioning case management to The Salvation Army staff </a:t>
            </a:r>
          </a:p>
          <a:p>
            <a:pPr lvl="1">
              <a:spcAft>
                <a:spcPts val="800"/>
              </a:spcAft>
              <a:defRPr/>
            </a:pPr>
            <a:endPar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457200" marR="0" lvl="1" indent="0" algn="l" defTabSz="914400" rtl="0" eaLnBrk="1" fontAlgn="auto" latinLnBrk="0" hangingPunct="1">
              <a:spcBef>
                <a:spcPts val="0"/>
              </a:spcBef>
              <a:spcAft>
                <a:spcPts val="800"/>
              </a:spcAft>
              <a:buClrTx/>
              <a:buSzTx/>
              <a:buFontTx/>
              <a:buNone/>
              <a:tabLst/>
              <a:defRPr/>
            </a:pPr>
            <a:endParaRPr kumimoji="0" lang="en-US" sz="8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457200" marR="0" lvl="1" indent="0" algn="l" defTabSz="914400" rtl="0" eaLnBrk="1" fontAlgn="auto" latinLnBrk="0" hangingPunct="1">
              <a:spcBef>
                <a:spcPts val="0"/>
              </a:spcBef>
              <a:spcAft>
                <a:spcPts val="800"/>
              </a:spcAft>
              <a:buClrTx/>
              <a:buSzTx/>
              <a:buFontTx/>
              <a:buNone/>
              <a:tabLst/>
              <a:defRPr/>
            </a:pPr>
            <a:r>
              <a:rPr kumimoji="0" lang="en-US" sz="22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Community Care Fellowship – Mobile Housing Navigation Centers</a:t>
            </a:r>
            <a:endParaRPr kumimoji="0" lang="en-US" sz="10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685800" lvl="1" indent="-228600">
              <a:spcAft>
                <a:spcPts val="800"/>
              </a:spcAft>
              <a:buFont typeface="Courier New" panose="02070309020205020404" pitchFamily="49" charset="0"/>
              <a:buChar char="o"/>
              <a:tabLst>
                <a:tab pos="1828800" algn="l"/>
              </a:tabLst>
              <a:defRPr/>
            </a:pPr>
            <a:r>
              <a:rPr kumimoji="0" lang="en-US"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4 Mobile Housing Navigation Centers are currently open</a:t>
            </a:r>
          </a:p>
          <a:p>
            <a:pPr marL="685800" lvl="1" indent="-228600">
              <a:spcAft>
                <a:spcPts val="800"/>
              </a:spcAft>
              <a:buFont typeface="Courier New" panose="02070309020205020404" pitchFamily="49" charset="0"/>
              <a:buChar char="o"/>
              <a:tabLst>
                <a:tab pos="1828800" algn="l"/>
              </a:tabLst>
              <a:defRPr/>
            </a:pPr>
            <a:r>
              <a:rPr kumimoji="0" lang="en-US"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The Family Center will open by July 1, 2023</a:t>
            </a:r>
          </a:p>
          <a:p>
            <a:pPr marL="685800" lvl="1" indent="-228600">
              <a:spcAft>
                <a:spcPts val="800"/>
              </a:spcAft>
              <a:buFont typeface="Courier New" panose="02070309020205020404" pitchFamily="49" charset="0"/>
              <a:buChar char="o"/>
              <a:tabLst>
                <a:tab pos="1828800" algn="l"/>
              </a:tabLst>
              <a:defRPr/>
            </a:pPr>
            <a:r>
              <a:rPr kumimoji="0" lang="en-US"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The Youth Center will open by September 1 , 2023	</a:t>
            </a:r>
          </a:p>
          <a:p>
            <a:pPr marL="685800" lvl="1" indent="-228600">
              <a:spcAft>
                <a:spcPts val="800"/>
              </a:spcAft>
              <a:buFont typeface="Courier New" panose="02070309020205020404" pitchFamily="49" charset="0"/>
              <a:buChar char="o"/>
              <a:tabLst>
                <a:tab pos="1828800" algn="l"/>
              </a:tabLst>
              <a:defRPr/>
            </a:pPr>
            <a:r>
              <a:rPr lang="en-US" dirty="0">
                <a:solidFill>
                  <a:srgbClr val="000000"/>
                </a:solidFill>
                <a:latin typeface="Calibri" panose="020F0502020204030204" pitchFamily="34" charset="0"/>
                <a:cs typeface="Times New Roman" panose="02020603050405020304" pitchFamily="18" charset="0"/>
              </a:rPr>
              <a:t>Community Care Fellowship’s ARP-1 funding ended on March 31, 2023 when the program funds were completely spent.</a:t>
            </a:r>
          </a:p>
          <a:p>
            <a:pPr marL="1143000" lvl="2" indent="-228600">
              <a:spcAft>
                <a:spcPts val="800"/>
              </a:spcAft>
              <a:buFont typeface="Courier New" panose="02070309020205020404" pitchFamily="49" charset="0"/>
              <a:buChar char="o"/>
              <a:tabLst>
                <a:tab pos="1828800" algn="l"/>
              </a:tabLst>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Times New Roman" panose="02020603050405020304" pitchFamily="18" charset="0"/>
              </a:rPr>
              <a:t>Beginning April 1, 2023 all Mobile Housing Navigation Centers became funded by the 2022 ARP Funding (ARP-2).</a:t>
            </a:r>
          </a:p>
          <a:p>
            <a:pPr marL="1143000" lvl="2" indent="-228600">
              <a:spcAft>
                <a:spcPts val="800"/>
              </a:spcAft>
              <a:buFont typeface="Courier New" panose="02070309020205020404" pitchFamily="49" charset="0"/>
              <a:buChar char="o"/>
              <a:tabLst>
                <a:tab pos="1828800" algn="l"/>
              </a:tabLst>
              <a:defRPr/>
            </a:pPr>
            <a:r>
              <a:rPr lang="en-US" sz="1600" dirty="0">
                <a:solidFill>
                  <a:srgbClr val="000000"/>
                </a:solidFill>
                <a:latin typeface="Calibri" panose="020F0502020204030204" pitchFamily="34" charset="0"/>
                <a:cs typeface="Times New Roman" panose="02020603050405020304" pitchFamily="18" charset="0"/>
              </a:rPr>
              <a:t>At the time of the transition, 16 clients remained in the ARP-1 programs and were transitioned over to the ARP-2 funding.</a:t>
            </a: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30193B-564F-4854-8A52-728F3FB19C8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255399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600" i="1" dirty="0">
                <a:solidFill>
                  <a:schemeClr val="tx1">
                    <a:lumMod val="65000"/>
                    <a:lumOff val="35000"/>
                  </a:schemeClr>
                </a:solidFill>
                <a:latin typeface="Calibri" panose="020F0502020204030204" pitchFamily="34" charset="0"/>
                <a:cs typeface="Calibri" panose="020F0502020204030204" pitchFamily="34" charset="0"/>
              </a:rPr>
              <a:t> </a:t>
            </a:r>
            <a:endParaRPr lang="en-US" sz="1600" i="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30193B-564F-4854-8A52-728F3FB19C8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073562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t>As we shared last month, your historic investment of $50m passed on October 4 to address homelessness is beginning to see progress. </a:t>
            </a:r>
          </a:p>
          <a:p>
            <a:r>
              <a:rPr lang="en-US" sz="1600" dirty="0"/>
              <a:t>The four buckets are:</a:t>
            </a:r>
          </a:p>
          <a:p>
            <a:r>
              <a:rPr lang="en-US" sz="1600" dirty="0"/>
              <a:t>- Interim housing</a:t>
            </a:r>
          </a:p>
          <a:p>
            <a:r>
              <a:rPr lang="en-US" sz="1600" dirty="0"/>
              <a:t>- Gap financing to create more permanent supportive housing</a:t>
            </a:r>
          </a:p>
          <a:p>
            <a:r>
              <a:rPr lang="en-US" sz="1600" dirty="0"/>
              <a:t>- Housing first support services</a:t>
            </a:r>
          </a:p>
          <a:p>
            <a:r>
              <a:rPr lang="en-US" sz="1600" dirty="0"/>
              <a:t>- And finally, Low Barrier Housing Collective and Competitive Innovation Grants</a:t>
            </a:r>
          </a:p>
          <a:p>
            <a:endParaRPr lang="en-US" sz="1600" dirty="0"/>
          </a:p>
          <a:p>
            <a:endParaRPr lang="en-US" dirty="0"/>
          </a:p>
        </p:txBody>
      </p:sp>
      <p:sp>
        <p:nvSpPr>
          <p:cNvPr id="4" name="Slide Number Placeholder 3"/>
          <p:cNvSpPr>
            <a:spLocks noGrp="1"/>
          </p:cNvSpPr>
          <p:nvPr>
            <p:ph type="sldNum" sz="quarter" idx="5"/>
          </p:nvPr>
        </p:nvSpPr>
        <p:spPr/>
        <p:txBody>
          <a:bodyPr/>
          <a:lstStyle/>
          <a:p>
            <a:fld id="{575407AF-B087-4509-BB09-FC5C1A27DEC7}" type="slidenum">
              <a:rPr lang="en-US" smtClean="0"/>
              <a:t>2</a:t>
            </a:fld>
            <a:endParaRPr lang="en-US" dirty="0"/>
          </a:p>
        </p:txBody>
      </p:sp>
    </p:spTree>
    <p:extLst>
      <p:ext uri="{BB962C8B-B14F-4D97-AF65-F5344CB8AC3E}">
        <p14:creationId xmlns:p14="http://schemas.microsoft.com/office/powerpoint/2010/main" val="15179827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t>As we shared last month, your historic investment of $50m passed on October 4 to address homelessness is beginning to see progress. </a:t>
            </a:r>
          </a:p>
          <a:p>
            <a:r>
              <a:rPr lang="en-US" sz="1600" dirty="0"/>
              <a:t>The four buckets are:</a:t>
            </a:r>
          </a:p>
          <a:p>
            <a:r>
              <a:rPr lang="en-US" sz="1600" dirty="0"/>
              <a:t>- Interim housing</a:t>
            </a:r>
          </a:p>
          <a:p>
            <a:r>
              <a:rPr lang="en-US" sz="1600" dirty="0"/>
              <a:t>- Gap financing to create more permanent supportive housing</a:t>
            </a:r>
          </a:p>
          <a:p>
            <a:r>
              <a:rPr lang="en-US" sz="1600" dirty="0"/>
              <a:t>- Housing first support services</a:t>
            </a:r>
          </a:p>
          <a:p>
            <a:r>
              <a:rPr lang="en-US" sz="1600" dirty="0"/>
              <a:t>- And finally, Low Barrier Housing Collective and Competitive Innovation Grants</a:t>
            </a:r>
          </a:p>
          <a:p>
            <a:endParaRPr lang="en-US" sz="1600" dirty="0"/>
          </a:p>
          <a:p>
            <a:endParaRPr lang="en-US" dirty="0"/>
          </a:p>
        </p:txBody>
      </p:sp>
      <p:sp>
        <p:nvSpPr>
          <p:cNvPr id="4" name="Slide Number Placeholder 3"/>
          <p:cNvSpPr>
            <a:spLocks noGrp="1"/>
          </p:cNvSpPr>
          <p:nvPr>
            <p:ph type="sldNum" sz="quarter" idx="5"/>
          </p:nvPr>
        </p:nvSpPr>
        <p:spPr/>
        <p:txBody>
          <a:bodyPr/>
          <a:lstStyle/>
          <a:p>
            <a:fld id="{575407AF-B087-4509-BB09-FC5C1A27DEC7}" type="slidenum">
              <a:rPr lang="en-US" smtClean="0"/>
              <a:t>3</a:t>
            </a:fld>
            <a:endParaRPr lang="en-US" dirty="0"/>
          </a:p>
        </p:txBody>
      </p:sp>
    </p:spTree>
    <p:extLst>
      <p:ext uri="{BB962C8B-B14F-4D97-AF65-F5344CB8AC3E}">
        <p14:creationId xmlns:p14="http://schemas.microsoft.com/office/powerpoint/2010/main" val="28883326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600" i="1" dirty="0">
                <a:solidFill>
                  <a:schemeClr val="tx1">
                    <a:lumMod val="65000"/>
                    <a:lumOff val="35000"/>
                  </a:schemeClr>
                </a:solidFill>
                <a:latin typeface="Calibri" panose="020F0502020204030204" pitchFamily="34" charset="0"/>
                <a:cs typeface="Calibri" panose="020F0502020204030204" pitchFamily="34" charset="0"/>
              </a:rPr>
              <a:t> </a:t>
            </a:r>
            <a:endParaRPr lang="en-US" sz="1600" i="1" dirty="0"/>
          </a:p>
        </p:txBody>
      </p:sp>
      <p:sp>
        <p:nvSpPr>
          <p:cNvPr id="4" name="Slide Number Placeholder 3"/>
          <p:cNvSpPr>
            <a:spLocks noGrp="1"/>
          </p:cNvSpPr>
          <p:nvPr>
            <p:ph type="sldNum" sz="quarter" idx="5"/>
          </p:nvPr>
        </p:nvSpPr>
        <p:spPr/>
        <p:txBody>
          <a:bodyPr/>
          <a:lstStyle/>
          <a:p>
            <a:fld id="{8530193B-564F-4854-8A52-728F3FB19C85}" type="slidenum">
              <a:rPr lang="en-US" noProof="0" smtClean="0"/>
              <a:t>4</a:t>
            </a:fld>
            <a:endParaRPr lang="en-US" noProof="0" dirty="0"/>
          </a:p>
        </p:txBody>
      </p:sp>
    </p:spTree>
    <p:extLst>
      <p:ext uri="{BB962C8B-B14F-4D97-AF65-F5344CB8AC3E}">
        <p14:creationId xmlns:p14="http://schemas.microsoft.com/office/powerpoint/2010/main" val="14221304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600" i="1" dirty="0">
                <a:solidFill>
                  <a:schemeClr val="tx1">
                    <a:lumMod val="65000"/>
                    <a:lumOff val="35000"/>
                  </a:schemeClr>
                </a:solidFill>
                <a:latin typeface="Calibri" panose="020F0502020204030204" pitchFamily="34" charset="0"/>
                <a:cs typeface="Calibri" panose="020F0502020204030204" pitchFamily="34" charset="0"/>
              </a:rPr>
              <a:t> </a:t>
            </a:r>
            <a:endParaRPr lang="en-US" sz="1600" i="1" dirty="0"/>
          </a:p>
        </p:txBody>
      </p:sp>
      <p:sp>
        <p:nvSpPr>
          <p:cNvPr id="4" name="Slide Number Placeholder 3"/>
          <p:cNvSpPr>
            <a:spLocks noGrp="1"/>
          </p:cNvSpPr>
          <p:nvPr>
            <p:ph type="sldNum" sz="quarter" idx="5"/>
          </p:nvPr>
        </p:nvSpPr>
        <p:spPr/>
        <p:txBody>
          <a:bodyPr/>
          <a:lstStyle/>
          <a:p>
            <a:fld id="{8530193B-564F-4854-8A52-728F3FB19C85}" type="slidenum">
              <a:rPr lang="en-US" noProof="0" smtClean="0"/>
              <a:t>5</a:t>
            </a:fld>
            <a:endParaRPr lang="en-US" noProof="0" dirty="0"/>
          </a:p>
        </p:txBody>
      </p:sp>
    </p:spTree>
    <p:extLst>
      <p:ext uri="{BB962C8B-B14F-4D97-AF65-F5344CB8AC3E}">
        <p14:creationId xmlns:p14="http://schemas.microsoft.com/office/powerpoint/2010/main" val="40446688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1" indent="0" algn="l" defTabSz="914400" rtl="0" eaLnBrk="1" fontAlgn="auto" latinLnBrk="0" hangingPunct="1">
              <a:spcBef>
                <a:spcPts val="0"/>
              </a:spcBef>
              <a:spcAft>
                <a:spcPts val="800"/>
              </a:spcAft>
              <a:buClrTx/>
              <a:buSzTx/>
              <a:buFontTx/>
              <a:buNone/>
              <a:tabLst/>
              <a:defRPr/>
            </a:pPr>
            <a:r>
              <a:rPr kumimoji="0" lang="en-US" sz="22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The Salvation Army (TSA) – Roadway Home</a:t>
            </a:r>
            <a:endParaRPr kumimoji="0" lang="en-US" sz="10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914400" lvl="1" indent="-457200">
              <a:spcAft>
                <a:spcPts val="800"/>
              </a:spcAft>
              <a:buFont typeface="Courier New" panose="02070309020205020404" pitchFamily="49" charset="0"/>
              <a:buChar char="o"/>
              <a:defRPr/>
            </a:pPr>
            <a:r>
              <a:rPr kumimoji="0" lang="en-US"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All are on ARP Gap Funds with TSA </a:t>
            </a:r>
          </a:p>
          <a:p>
            <a:pPr marL="914400" lvl="1" indent="-457200">
              <a:spcAft>
                <a:spcPts val="800"/>
              </a:spcAft>
              <a:buFont typeface="Courier New" panose="02070309020205020404" pitchFamily="49" charset="0"/>
              <a:buChar char="o"/>
              <a:defRPr/>
            </a:pPr>
            <a:r>
              <a:rPr kumimoji="0" lang="en-US"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Remainder will be working </a:t>
            </a:r>
            <a:r>
              <a:rPr kumimoji="0" lang="en-US"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rPr>
              <a:t>on housing options including interim housing, permanent supportive housing, or permanent housing options such as Section 8</a:t>
            </a:r>
          </a:p>
          <a:p>
            <a:pPr marL="914400" lvl="1" indent="-457200">
              <a:spcAft>
                <a:spcPts val="800"/>
              </a:spcAft>
              <a:buFont typeface="Courier New" panose="02070309020205020404" pitchFamily="49" charset="0"/>
              <a:buChar char="o"/>
              <a:defRPr/>
            </a:pPr>
            <a:r>
              <a:rPr kumimoji="0" lang="en-US"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Housing NOLA transitioning case management to The Salvation Army staff </a:t>
            </a:r>
          </a:p>
          <a:p>
            <a:pPr lvl="1">
              <a:spcAft>
                <a:spcPts val="800"/>
              </a:spcAft>
              <a:defRPr/>
            </a:pPr>
            <a:endPar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457200" marR="0" lvl="1" indent="0" algn="l" defTabSz="914400" rtl="0" eaLnBrk="1" fontAlgn="auto" latinLnBrk="0" hangingPunct="1">
              <a:spcBef>
                <a:spcPts val="0"/>
              </a:spcBef>
              <a:spcAft>
                <a:spcPts val="800"/>
              </a:spcAft>
              <a:buClrTx/>
              <a:buSzTx/>
              <a:buFontTx/>
              <a:buNone/>
              <a:tabLst/>
              <a:defRPr/>
            </a:pPr>
            <a:endParaRPr kumimoji="0" lang="en-US" sz="8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457200" marR="0" lvl="1" indent="0" algn="l" defTabSz="914400" rtl="0" eaLnBrk="1" fontAlgn="auto" latinLnBrk="0" hangingPunct="1">
              <a:spcBef>
                <a:spcPts val="0"/>
              </a:spcBef>
              <a:spcAft>
                <a:spcPts val="800"/>
              </a:spcAft>
              <a:buClrTx/>
              <a:buSzTx/>
              <a:buFontTx/>
              <a:buNone/>
              <a:tabLst/>
              <a:defRPr/>
            </a:pPr>
            <a:r>
              <a:rPr kumimoji="0" lang="en-US" sz="22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Community Care Fellowship – Mobile Housing Navigation Centers</a:t>
            </a:r>
            <a:endParaRPr kumimoji="0" lang="en-US" sz="10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685800" lvl="1" indent="-228600">
              <a:spcAft>
                <a:spcPts val="800"/>
              </a:spcAft>
              <a:buFont typeface="Courier New" panose="02070309020205020404" pitchFamily="49" charset="0"/>
              <a:buChar char="o"/>
              <a:tabLst>
                <a:tab pos="1828800" algn="l"/>
              </a:tabLst>
              <a:defRPr/>
            </a:pPr>
            <a:r>
              <a:rPr kumimoji="0" lang="en-US"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4 Mobile Housing Navigation Centers are currently open</a:t>
            </a:r>
          </a:p>
          <a:p>
            <a:pPr marL="685800" lvl="1" indent="-228600">
              <a:spcAft>
                <a:spcPts val="800"/>
              </a:spcAft>
              <a:buFont typeface="Courier New" panose="02070309020205020404" pitchFamily="49" charset="0"/>
              <a:buChar char="o"/>
              <a:tabLst>
                <a:tab pos="1828800" algn="l"/>
              </a:tabLst>
              <a:defRPr/>
            </a:pPr>
            <a:r>
              <a:rPr kumimoji="0" lang="en-US"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The Family Center will open by July 1, 2023</a:t>
            </a:r>
          </a:p>
          <a:p>
            <a:pPr marL="685800" lvl="1" indent="-228600">
              <a:spcAft>
                <a:spcPts val="800"/>
              </a:spcAft>
              <a:buFont typeface="Courier New" panose="02070309020205020404" pitchFamily="49" charset="0"/>
              <a:buChar char="o"/>
              <a:tabLst>
                <a:tab pos="1828800" algn="l"/>
              </a:tabLst>
              <a:defRPr/>
            </a:pPr>
            <a:r>
              <a:rPr kumimoji="0" lang="en-US"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The Youth Center will open by September 1 , 2023	</a:t>
            </a:r>
          </a:p>
          <a:p>
            <a:pPr marL="685800" lvl="1" indent="-228600">
              <a:spcAft>
                <a:spcPts val="800"/>
              </a:spcAft>
              <a:buFont typeface="Courier New" panose="02070309020205020404" pitchFamily="49" charset="0"/>
              <a:buChar char="o"/>
              <a:tabLst>
                <a:tab pos="1828800" algn="l"/>
              </a:tabLst>
              <a:defRPr/>
            </a:pPr>
            <a:r>
              <a:rPr lang="en-US" dirty="0">
                <a:solidFill>
                  <a:srgbClr val="000000"/>
                </a:solidFill>
                <a:latin typeface="Calibri" panose="020F0502020204030204" pitchFamily="34" charset="0"/>
                <a:cs typeface="Times New Roman" panose="02020603050405020304" pitchFamily="18" charset="0"/>
              </a:rPr>
              <a:t>Community Care Fellowship’s ARP-1 funding ended on March 31, 2023 when the program funds were completely spent.</a:t>
            </a:r>
          </a:p>
          <a:p>
            <a:pPr marL="1143000" lvl="2" indent="-228600">
              <a:spcAft>
                <a:spcPts val="800"/>
              </a:spcAft>
              <a:buFont typeface="Courier New" panose="02070309020205020404" pitchFamily="49" charset="0"/>
              <a:buChar char="o"/>
              <a:tabLst>
                <a:tab pos="1828800" algn="l"/>
              </a:tabLst>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Times New Roman" panose="02020603050405020304" pitchFamily="18" charset="0"/>
              </a:rPr>
              <a:t>Beginning April 1, 2023 all Mobile Housing Navigation Centers became funded by the 2022 ARP Funding (ARP-2).</a:t>
            </a:r>
          </a:p>
          <a:p>
            <a:pPr marL="1143000" lvl="2" indent="-228600">
              <a:spcAft>
                <a:spcPts val="800"/>
              </a:spcAft>
              <a:buFont typeface="Courier New" panose="02070309020205020404" pitchFamily="49" charset="0"/>
              <a:buChar char="o"/>
              <a:tabLst>
                <a:tab pos="1828800" algn="l"/>
              </a:tabLst>
              <a:defRPr/>
            </a:pPr>
            <a:r>
              <a:rPr lang="en-US" sz="1600" dirty="0">
                <a:solidFill>
                  <a:srgbClr val="000000"/>
                </a:solidFill>
                <a:latin typeface="Calibri" panose="020F0502020204030204" pitchFamily="34" charset="0"/>
                <a:cs typeface="Times New Roman" panose="02020603050405020304" pitchFamily="18" charset="0"/>
              </a:rPr>
              <a:t>At the time of the transition, 16 clients remained in the ARP-1 programs and were transitioned over to the ARP-2 funding.</a:t>
            </a: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30193B-564F-4854-8A52-728F3FB19C8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607142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1" indent="0" algn="l" defTabSz="914400" rtl="0" eaLnBrk="1" fontAlgn="auto" latinLnBrk="0" hangingPunct="1">
              <a:spcBef>
                <a:spcPts val="0"/>
              </a:spcBef>
              <a:spcAft>
                <a:spcPts val="800"/>
              </a:spcAft>
              <a:buClrTx/>
              <a:buSzTx/>
              <a:buFontTx/>
              <a:buNone/>
              <a:tabLst/>
              <a:defRPr/>
            </a:pPr>
            <a:r>
              <a:rPr kumimoji="0" lang="en-US" sz="22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The Salvation Army (TSA) – Roadway Home</a:t>
            </a:r>
            <a:endParaRPr kumimoji="0" lang="en-US" sz="10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914400" lvl="1" indent="-457200">
              <a:spcAft>
                <a:spcPts val="800"/>
              </a:spcAft>
              <a:buFont typeface="Courier New" panose="02070309020205020404" pitchFamily="49" charset="0"/>
              <a:buChar char="o"/>
              <a:defRPr/>
            </a:pPr>
            <a:r>
              <a:rPr kumimoji="0" lang="en-US"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All are on ARP Gap Funds with TSA </a:t>
            </a:r>
          </a:p>
          <a:p>
            <a:pPr marL="914400" lvl="1" indent="-457200">
              <a:spcAft>
                <a:spcPts val="800"/>
              </a:spcAft>
              <a:buFont typeface="Courier New" panose="02070309020205020404" pitchFamily="49" charset="0"/>
              <a:buChar char="o"/>
              <a:defRPr/>
            </a:pPr>
            <a:r>
              <a:rPr kumimoji="0" lang="en-US"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Remainder will be working </a:t>
            </a:r>
            <a:r>
              <a:rPr kumimoji="0" lang="en-US"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rPr>
              <a:t>on housing options including interim housing, permanent supportive housing, or permanent housing options such as Section 8</a:t>
            </a:r>
          </a:p>
          <a:p>
            <a:pPr marL="914400" lvl="1" indent="-457200">
              <a:spcAft>
                <a:spcPts val="800"/>
              </a:spcAft>
              <a:buFont typeface="Courier New" panose="02070309020205020404" pitchFamily="49" charset="0"/>
              <a:buChar char="o"/>
              <a:defRPr/>
            </a:pPr>
            <a:r>
              <a:rPr kumimoji="0" lang="en-US"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Housing NOLA transitioning case management to The Salvation Army staff </a:t>
            </a:r>
          </a:p>
          <a:p>
            <a:pPr lvl="1">
              <a:spcAft>
                <a:spcPts val="800"/>
              </a:spcAft>
              <a:defRPr/>
            </a:pPr>
            <a:endPar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457200" marR="0" lvl="1" indent="0" algn="l" defTabSz="914400" rtl="0" eaLnBrk="1" fontAlgn="auto" latinLnBrk="0" hangingPunct="1">
              <a:spcBef>
                <a:spcPts val="0"/>
              </a:spcBef>
              <a:spcAft>
                <a:spcPts val="800"/>
              </a:spcAft>
              <a:buClrTx/>
              <a:buSzTx/>
              <a:buFontTx/>
              <a:buNone/>
              <a:tabLst/>
              <a:defRPr/>
            </a:pPr>
            <a:endParaRPr kumimoji="0" lang="en-US" sz="8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457200" marR="0" lvl="1" indent="0" algn="l" defTabSz="914400" rtl="0" eaLnBrk="1" fontAlgn="auto" latinLnBrk="0" hangingPunct="1">
              <a:spcBef>
                <a:spcPts val="0"/>
              </a:spcBef>
              <a:spcAft>
                <a:spcPts val="800"/>
              </a:spcAft>
              <a:buClrTx/>
              <a:buSzTx/>
              <a:buFontTx/>
              <a:buNone/>
              <a:tabLst/>
              <a:defRPr/>
            </a:pPr>
            <a:r>
              <a:rPr kumimoji="0" lang="en-US" sz="22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Community Care Fellowship – Mobile Housing Navigation Centers</a:t>
            </a:r>
            <a:endParaRPr kumimoji="0" lang="en-US" sz="10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685800" lvl="1" indent="-228600">
              <a:spcAft>
                <a:spcPts val="800"/>
              </a:spcAft>
              <a:buFont typeface="Courier New" panose="02070309020205020404" pitchFamily="49" charset="0"/>
              <a:buChar char="o"/>
              <a:tabLst>
                <a:tab pos="1828800" algn="l"/>
              </a:tabLst>
              <a:defRPr/>
            </a:pPr>
            <a:r>
              <a:rPr kumimoji="0" lang="en-US"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4 Mobile Housing Navigation Centers are currently open</a:t>
            </a:r>
          </a:p>
          <a:p>
            <a:pPr marL="685800" lvl="1" indent="-228600">
              <a:spcAft>
                <a:spcPts val="800"/>
              </a:spcAft>
              <a:buFont typeface="Courier New" panose="02070309020205020404" pitchFamily="49" charset="0"/>
              <a:buChar char="o"/>
              <a:tabLst>
                <a:tab pos="1828800" algn="l"/>
              </a:tabLst>
              <a:defRPr/>
            </a:pPr>
            <a:r>
              <a:rPr kumimoji="0" lang="en-US"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The Family Center will open by July 1, 2023</a:t>
            </a:r>
          </a:p>
          <a:p>
            <a:pPr marL="685800" lvl="1" indent="-228600">
              <a:spcAft>
                <a:spcPts val="800"/>
              </a:spcAft>
              <a:buFont typeface="Courier New" panose="02070309020205020404" pitchFamily="49" charset="0"/>
              <a:buChar char="o"/>
              <a:tabLst>
                <a:tab pos="1828800" algn="l"/>
              </a:tabLst>
              <a:defRPr/>
            </a:pPr>
            <a:r>
              <a:rPr kumimoji="0" lang="en-US"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The Youth Center will open by September 1 , 2023	</a:t>
            </a:r>
          </a:p>
          <a:p>
            <a:pPr marL="685800" lvl="1" indent="-228600">
              <a:spcAft>
                <a:spcPts val="800"/>
              </a:spcAft>
              <a:buFont typeface="Courier New" panose="02070309020205020404" pitchFamily="49" charset="0"/>
              <a:buChar char="o"/>
              <a:tabLst>
                <a:tab pos="1828800" algn="l"/>
              </a:tabLst>
              <a:defRPr/>
            </a:pPr>
            <a:r>
              <a:rPr lang="en-US" dirty="0">
                <a:solidFill>
                  <a:srgbClr val="000000"/>
                </a:solidFill>
                <a:latin typeface="Calibri" panose="020F0502020204030204" pitchFamily="34" charset="0"/>
                <a:cs typeface="Times New Roman" panose="02020603050405020304" pitchFamily="18" charset="0"/>
              </a:rPr>
              <a:t>Community Care Fellowship’s ARP-1 funding ended on March 31, 2023 when the program funds were completely spent.</a:t>
            </a:r>
          </a:p>
          <a:p>
            <a:pPr marL="1143000" lvl="2" indent="-228600">
              <a:spcAft>
                <a:spcPts val="800"/>
              </a:spcAft>
              <a:buFont typeface="Courier New" panose="02070309020205020404" pitchFamily="49" charset="0"/>
              <a:buChar char="o"/>
              <a:tabLst>
                <a:tab pos="1828800" algn="l"/>
              </a:tabLst>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Times New Roman" panose="02020603050405020304" pitchFamily="18" charset="0"/>
              </a:rPr>
              <a:t>Beginning April 1, 2023 all Mobile Housing Navigation Centers became funded by the 2022 ARP Funding (ARP-2).</a:t>
            </a:r>
          </a:p>
          <a:p>
            <a:pPr marL="1143000" lvl="2" indent="-228600">
              <a:spcAft>
                <a:spcPts val="800"/>
              </a:spcAft>
              <a:buFont typeface="Courier New" panose="02070309020205020404" pitchFamily="49" charset="0"/>
              <a:buChar char="o"/>
              <a:tabLst>
                <a:tab pos="1828800" algn="l"/>
              </a:tabLst>
              <a:defRPr/>
            </a:pPr>
            <a:r>
              <a:rPr lang="en-US" sz="1600" dirty="0">
                <a:solidFill>
                  <a:srgbClr val="000000"/>
                </a:solidFill>
                <a:latin typeface="Calibri" panose="020F0502020204030204" pitchFamily="34" charset="0"/>
                <a:cs typeface="Times New Roman" panose="02020603050405020304" pitchFamily="18" charset="0"/>
              </a:rPr>
              <a:t>At the time of the transition, 16 clients remained in the ARP-1 programs and were transitioned over to the ARP-2 funding.</a:t>
            </a: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30193B-564F-4854-8A52-728F3FB19C8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269272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600" i="1" dirty="0">
                <a:solidFill>
                  <a:schemeClr val="tx1">
                    <a:lumMod val="65000"/>
                    <a:lumOff val="35000"/>
                  </a:schemeClr>
                </a:solidFill>
                <a:latin typeface="Calibri" panose="020F0502020204030204" pitchFamily="34" charset="0"/>
                <a:cs typeface="Calibri" panose="020F0502020204030204" pitchFamily="34" charset="0"/>
              </a:rPr>
              <a:t> </a:t>
            </a:r>
            <a:endParaRPr lang="en-US" sz="1600" i="1" dirty="0"/>
          </a:p>
        </p:txBody>
      </p:sp>
      <p:sp>
        <p:nvSpPr>
          <p:cNvPr id="4" name="Slide Number Placeholder 3"/>
          <p:cNvSpPr>
            <a:spLocks noGrp="1"/>
          </p:cNvSpPr>
          <p:nvPr>
            <p:ph type="sldNum" sz="quarter" idx="5"/>
          </p:nvPr>
        </p:nvSpPr>
        <p:spPr/>
        <p:txBody>
          <a:bodyPr/>
          <a:lstStyle/>
          <a:p>
            <a:fld id="{8530193B-564F-4854-8A52-728F3FB19C85}" type="slidenum">
              <a:rPr lang="en-US" noProof="0" smtClean="0"/>
              <a:t>9</a:t>
            </a:fld>
            <a:endParaRPr lang="en-US" noProof="0" dirty="0"/>
          </a:p>
        </p:txBody>
      </p:sp>
    </p:spTree>
    <p:extLst>
      <p:ext uri="{BB962C8B-B14F-4D97-AF65-F5344CB8AC3E}">
        <p14:creationId xmlns:p14="http://schemas.microsoft.com/office/powerpoint/2010/main" val="21674711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600" b="0" dirty="0">
                <a:effectLst/>
                <a:latin typeface="Calibri" panose="020F0502020204030204" pitchFamily="34" charset="0"/>
                <a:ea typeface="Calibri" panose="020F0502020204030204" pitchFamily="34" charset="0"/>
                <a:cs typeface="Times New Roman" panose="02020603050405020304" pitchFamily="18" charset="0"/>
              </a:rPr>
              <a:t>(If asked, we are in the process of gathering demographic data on the households placed through LBHC)</a:t>
            </a:r>
          </a:p>
          <a:p>
            <a:pPr marL="0" marR="0">
              <a:lnSpc>
                <a:spcPct val="107000"/>
              </a:lnSpc>
              <a:spcBef>
                <a:spcPts val="0"/>
              </a:spcBef>
              <a:spcAft>
                <a:spcPts val="800"/>
              </a:spcAft>
            </a:pPr>
            <a:endParaRPr lang="en-US" sz="1600" b="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dirty="0">
                <a:effectLst/>
                <a:latin typeface="Calibri" panose="020F0502020204030204" pitchFamily="34" charset="0"/>
                <a:ea typeface="Calibri" panose="020F0502020204030204" pitchFamily="34" charset="0"/>
                <a:cs typeface="Times New Roman" panose="02020603050405020304" pitchFamily="18" charset="0"/>
              </a:rPr>
              <a:t>Competitive Grants RFP will go out in Spring 2023.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i="1" dirty="0"/>
          </a:p>
        </p:txBody>
      </p:sp>
      <p:sp>
        <p:nvSpPr>
          <p:cNvPr id="4" name="Slide Number Placeholder 3"/>
          <p:cNvSpPr>
            <a:spLocks noGrp="1"/>
          </p:cNvSpPr>
          <p:nvPr>
            <p:ph type="sldNum" sz="quarter" idx="5"/>
          </p:nvPr>
        </p:nvSpPr>
        <p:spPr/>
        <p:txBody>
          <a:bodyPr/>
          <a:lstStyle/>
          <a:p>
            <a:fld id="{8530193B-564F-4854-8A52-728F3FB19C85}" type="slidenum">
              <a:rPr lang="en-US" noProof="0" smtClean="0"/>
              <a:t>10</a:t>
            </a:fld>
            <a:endParaRPr lang="en-US" noProof="0" dirty="0"/>
          </a:p>
        </p:txBody>
      </p:sp>
    </p:spTree>
    <p:extLst>
      <p:ext uri="{BB962C8B-B14F-4D97-AF65-F5344CB8AC3E}">
        <p14:creationId xmlns:p14="http://schemas.microsoft.com/office/powerpoint/2010/main" val="1360734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en-US"/>
              <a:t>Click to edit Master title style</a:t>
            </a:r>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39565333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39365069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39770241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p:bg>
      <p:bgPr>
        <a:solidFill>
          <a:schemeClr val="bg1">
            <a:lumMod val="95000"/>
          </a:schemeClr>
        </a:solidFill>
        <a:effectLst/>
      </p:bgPr>
    </p:bg>
    <p:spTree>
      <p:nvGrpSpPr>
        <p:cNvPr id="1" name=""/>
        <p:cNvGrpSpPr/>
        <p:nvPr/>
      </p:nvGrpSpPr>
      <p:grpSpPr>
        <a:xfrm>
          <a:off x="0" y="0"/>
          <a:ext cx="0" cy="0"/>
          <a:chOff x="0" y="0"/>
          <a:chExt cx="0" cy="0"/>
        </a:xfrm>
      </p:grpSpPr>
      <p:sp>
        <p:nvSpPr>
          <p:cNvPr id="41" name="Picture Placeholder 40">
            <a:extLst>
              <a:ext uri="{FF2B5EF4-FFF2-40B4-BE49-F238E27FC236}">
                <a16:creationId xmlns:a16="http://schemas.microsoft.com/office/drawing/2014/main" id="{EB7F0EE8-BE52-4A79-8FC8-4A2487FA01FC}"/>
              </a:ext>
            </a:extLst>
          </p:cNvPr>
          <p:cNvSpPr>
            <a:spLocks noGrp="1"/>
          </p:cNvSpPr>
          <p:nvPr>
            <p:ph type="pic" sz="quarter" idx="10" hasCustomPrompt="1"/>
          </p:nvPr>
        </p:nvSpPr>
        <p:spPr>
          <a:xfrm>
            <a:off x="0" y="0"/>
            <a:ext cx="9780588" cy="6804025"/>
          </a:xfrm>
          <a:solidFill>
            <a:schemeClr val="bg1">
              <a:lumMod val="85000"/>
            </a:schemeClr>
          </a:solidFill>
        </p:spPr>
        <p:txBody>
          <a:bodyPr tIns="1728000" anchor="t"/>
          <a:lstStyle>
            <a:lvl1pPr marL="0" indent="0" algn="ctr">
              <a:buNone/>
              <a:defRPr sz="1200" i="1">
                <a:latin typeface="Times New Roman" panose="02020603050405020304" pitchFamily="18" charset="0"/>
                <a:cs typeface="Times New Roman" panose="02020603050405020304" pitchFamily="18" charset="0"/>
              </a:defRPr>
            </a:lvl1pPr>
          </a:lstStyle>
          <a:p>
            <a:r>
              <a:rPr lang="en-US" noProof="0" dirty="0"/>
              <a:t>Insert or Drag and Drop your Photo Here</a:t>
            </a:r>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3200400" y="2811053"/>
            <a:ext cx="8991600" cy="1261295"/>
          </a:xfrm>
          <a:solidFill>
            <a:schemeClr val="bg1"/>
          </a:solidFill>
        </p:spPr>
        <p:txBody>
          <a:bodyPr vert="horz" lIns="180000" tIns="180000" rIns="252000" bIns="180000" rtlCol="0" anchor="t">
            <a:noAutofit/>
          </a:bodyPr>
          <a:lstStyle>
            <a:lvl1pPr algn="r">
              <a:defRPr lang="en-ZA" sz="6000" b="1" spc="-300" dirty="0"/>
            </a:lvl1pPr>
          </a:lstStyle>
          <a:p>
            <a:pPr lvl="0" algn="r"/>
            <a:r>
              <a:rPr lang="en-US" noProof="0"/>
              <a:t>Click to edit presentation title</a:t>
            </a:r>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3200400" y="4061039"/>
            <a:ext cx="6580188" cy="580921"/>
          </a:xfrm>
          <a:solidFill>
            <a:schemeClr val="tx1">
              <a:alpha val="80000"/>
            </a:schemeClr>
          </a:solidFill>
        </p:spPr>
        <p:txBody>
          <a:bodyPr vert="horz" lIns="180000" tIns="180000" rIns="180000" bIns="180000" rtlCol="0">
            <a:noAutofit/>
          </a:bodyPr>
          <a:lstStyle>
            <a:lvl1pPr marL="0" indent="0" algn="r">
              <a:buNone/>
              <a:defRPr lang="en-ZA" dirty="0">
                <a:solidFill>
                  <a:schemeClr val="bg1"/>
                </a:solidFill>
              </a:defRPr>
            </a:lvl1pPr>
          </a:lstStyle>
          <a:p>
            <a:pPr marL="266700" lvl="0" indent="-266700" algn="ctr"/>
            <a:r>
              <a:rPr lang="en-US" noProof="0"/>
              <a:t>Click to edit Master subtitle style</a:t>
            </a:r>
          </a:p>
        </p:txBody>
      </p:sp>
      <p:sp>
        <p:nvSpPr>
          <p:cNvPr id="13" name="Rectangle 12">
            <a:extLst>
              <a:ext uri="{FF2B5EF4-FFF2-40B4-BE49-F238E27FC236}">
                <a16:creationId xmlns:a16="http://schemas.microsoft.com/office/drawing/2014/main" id="{EC0FBB1B-4F0E-4365-BF27-3150FC6C3B90}"/>
              </a:ext>
            </a:extLst>
          </p:cNvPr>
          <p:cNvSpPr/>
          <p:nvPr userDrawn="1"/>
        </p:nvSpPr>
        <p:spPr>
          <a:xfrm>
            <a:off x="9780103" y="6803351"/>
            <a:ext cx="1979897" cy="5465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4" name="Rectangle 13">
            <a:extLst>
              <a:ext uri="{FF2B5EF4-FFF2-40B4-BE49-F238E27FC236}">
                <a16:creationId xmlns:a16="http://schemas.microsoft.com/office/drawing/2014/main" id="{7A13D8A8-6C3D-4527-959D-41C3213F7F02}"/>
              </a:ext>
            </a:extLst>
          </p:cNvPr>
          <p:cNvSpPr/>
          <p:nvPr userDrawn="1"/>
        </p:nvSpPr>
        <p:spPr>
          <a:xfrm>
            <a:off x="0" y="6803351"/>
            <a:ext cx="9780104" cy="546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5" name="Rectangle 14">
            <a:extLst>
              <a:ext uri="{FF2B5EF4-FFF2-40B4-BE49-F238E27FC236}">
                <a16:creationId xmlns:a16="http://schemas.microsoft.com/office/drawing/2014/main" id="{9504A767-1C0B-484E-BF7D-CD42D30A52EE}"/>
              </a:ext>
            </a:extLst>
          </p:cNvPr>
          <p:cNvSpPr/>
          <p:nvPr userDrawn="1"/>
        </p:nvSpPr>
        <p:spPr>
          <a:xfrm>
            <a:off x="11760000" y="6803351"/>
            <a:ext cx="432000" cy="546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Rectangle 7">
            <a:extLst>
              <a:ext uri="{FF2B5EF4-FFF2-40B4-BE49-F238E27FC236}">
                <a16:creationId xmlns:a16="http://schemas.microsoft.com/office/drawing/2014/main" id="{51DD44D8-4A8F-4693-B90A-166855B29D25}"/>
              </a:ext>
            </a:extLst>
          </p:cNvPr>
          <p:cNvSpPr/>
          <p:nvPr userDrawn="1"/>
        </p:nvSpPr>
        <p:spPr>
          <a:xfrm>
            <a:off x="9780588" y="2698612"/>
            <a:ext cx="2411412" cy="11482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2937954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Image Layout 2">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90ED7CE-A9D2-4D19-B978-56BFB74E657C}"/>
              </a:ext>
            </a:extLst>
          </p:cNvPr>
          <p:cNvSpPr>
            <a:spLocks noGrp="1"/>
          </p:cNvSpPr>
          <p:nvPr>
            <p:ph type="pic" sz="quarter" idx="14" hasCustomPrompt="1"/>
          </p:nvPr>
        </p:nvSpPr>
        <p:spPr>
          <a:xfrm>
            <a:off x="0" y="-1"/>
            <a:ext cx="6096000" cy="6371351"/>
          </a:xfrm>
          <a:solidFill>
            <a:schemeClr val="bg1">
              <a:lumMod val="95000"/>
            </a:schemeClr>
          </a:solidFill>
        </p:spPr>
        <p:txBody>
          <a:bodyPr tIns="1584000" anchor="t"/>
          <a:lstStyle>
            <a:lvl1pPr marL="0" indent="0" algn="ctr">
              <a:buNone/>
              <a:defRPr sz="1200" i="1">
                <a:latin typeface="Times New Roman" panose="02020603050405020304" pitchFamily="18" charset="0"/>
                <a:cs typeface="Times New Roman" panose="02020603050405020304" pitchFamily="18" charset="0"/>
              </a:defRPr>
            </a:lvl1pPr>
          </a:lstStyle>
          <a:p>
            <a:r>
              <a:rPr lang="en-US" noProof="0" dirty="0"/>
              <a:t>Insert or Drag &amp; Drop your photo</a:t>
            </a:r>
          </a:p>
        </p:txBody>
      </p:sp>
      <p:sp>
        <p:nvSpPr>
          <p:cNvPr id="2" name="Title 1">
            <a:extLst>
              <a:ext uri="{FF2B5EF4-FFF2-40B4-BE49-F238E27FC236}">
                <a16:creationId xmlns:a16="http://schemas.microsoft.com/office/drawing/2014/main" id="{40EE479C-D1F6-4BAC-80D2-90EF74E3261A}"/>
              </a:ext>
            </a:extLst>
          </p:cNvPr>
          <p:cNvSpPr>
            <a:spLocks noGrp="1"/>
          </p:cNvSpPr>
          <p:nvPr>
            <p:ph type="title" hasCustomPrompt="1"/>
          </p:nvPr>
        </p:nvSpPr>
        <p:spPr>
          <a:xfrm>
            <a:off x="5118100" y="1869795"/>
            <a:ext cx="6641900" cy="1124345"/>
          </a:xfrm>
          <a:solidFill>
            <a:schemeClr val="bg1">
              <a:lumMod val="95000"/>
            </a:schemeClr>
          </a:solidFill>
        </p:spPr>
        <p:txBody>
          <a:bodyPr lIns="180000" tIns="180000" rIns="180000" bIns="180000"/>
          <a:lstStyle>
            <a:lvl1pPr algn="l">
              <a:defRPr sz="6000" b="1" spc="-300">
                <a:solidFill>
                  <a:schemeClr val="tx1">
                    <a:lumMod val="75000"/>
                    <a:lumOff val="25000"/>
                  </a:schemeClr>
                </a:solidFill>
              </a:defRPr>
            </a:lvl1pPr>
          </a:lstStyle>
          <a:p>
            <a:r>
              <a:rPr lang="en-US" noProof="0"/>
              <a:t>Click to edit page title</a:t>
            </a:r>
          </a:p>
        </p:txBody>
      </p:sp>
      <p:sp>
        <p:nvSpPr>
          <p:cNvPr id="10" name="Subtitle 2">
            <a:extLst>
              <a:ext uri="{FF2B5EF4-FFF2-40B4-BE49-F238E27FC236}">
                <a16:creationId xmlns:a16="http://schemas.microsoft.com/office/drawing/2014/main" id="{3FAEED1D-0E66-4F74-9455-675F5CB7EAD4}"/>
              </a:ext>
            </a:extLst>
          </p:cNvPr>
          <p:cNvSpPr>
            <a:spLocks noGrp="1"/>
          </p:cNvSpPr>
          <p:nvPr>
            <p:ph type="body" sz="quarter" idx="32" hasCustomPrompt="1"/>
          </p:nvPr>
        </p:nvSpPr>
        <p:spPr>
          <a:xfrm>
            <a:off x="5118334" y="2994141"/>
            <a:ext cx="6641626" cy="590155"/>
          </a:xfrm>
          <a:solidFill>
            <a:schemeClr val="tx1">
              <a:alpha val="80000"/>
            </a:schemeClr>
          </a:solidFill>
        </p:spPr>
        <p:txBody>
          <a:bodyPr lIns="180000" tIns="180000" rIns="180000" bIns="180000"/>
          <a:lstStyle>
            <a:lvl1pPr marL="0" indent="0" algn="l">
              <a:buNone/>
              <a:defRPr>
                <a:solidFill>
                  <a:schemeClr val="bg1"/>
                </a:solidFill>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p>
        </p:txBody>
      </p:sp>
      <p:sp>
        <p:nvSpPr>
          <p:cNvPr id="3" name="Content Placeholder 2">
            <a:extLst>
              <a:ext uri="{FF2B5EF4-FFF2-40B4-BE49-F238E27FC236}">
                <a16:creationId xmlns:a16="http://schemas.microsoft.com/office/drawing/2014/main" id="{A22238F2-C6EC-476F-8371-119AECBA5622}"/>
              </a:ext>
            </a:extLst>
          </p:cNvPr>
          <p:cNvSpPr>
            <a:spLocks noGrp="1"/>
          </p:cNvSpPr>
          <p:nvPr>
            <p:ph sz="half" idx="1"/>
          </p:nvPr>
        </p:nvSpPr>
        <p:spPr>
          <a:xfrm>
            <a:off x="6288000" y="3763648"/>
            <a:ext cx="5472000" cy="2428351"/>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Footer Placeholder 3">
            <a:extLst>
              <a:ext uri="{FF2B5EF4-FFF2-40B4-BE49-F238E27FC236}">
                <a16:creationId xmlns:a16="http://schemas.microsoft.com/office/drawing/2014/main" id="{57847F90-9DB6-4832-9EB7-393AADAE8B70}"/>
              </a:ext>
            </a:extLst>
          </p:cNvPr>
          <p:cNvSpPr>
            <a:spLocks noGrp="1"/>
          </p:cNvSpPr>
          <p:nvPr>
            <p:ph type="ftr" sz="quarter" idx="13"/>
          </p:nvPr>
        </p:nvSpPr>
        <p:spPr/>
        <p:txBody>
          <a:bodyPr/>
          <a:lstStyle/>
          <a:p>
            <a:endParaRPr lang="en-US" noProof="0" dirty="0"/>
          </a:p>
        </p:txBody>
      </p:sp>
      <p:sp>
        <p:nvSpPr>
          <p:cNvPr id="5" name="Slide Number Placeholder 4">
            <a:extLst>
              <a:ext uri="{FF2B5EF4-FFF2-40B4-BE49-F238E27FC236}">
                <a16:creationId xmlns:a16="http://schemas.microsoft.com/office/drawing/2014/main" id="{0505ED12-A431-4761-87A4-F05164BE0221}"/>
              </a:ext>
            </a:extLst>
          </p:cNvPr>
          <p:cNvSpPr>
            <a:spLocks noGrp="1"/>
          </p:cNvSpPr>
          <p:nvPr>
            <p:ph type="sldNum" sz="quarter" idx="33"/>
          </p:nvPr>
        </p:nvSpPr>
        <p:spPr/>
        <p:txBody>
          <a:bodyPr/>
          <a:lstStyle/>
          <a:p>
            <a:fld id="{19B51A1E-902D-48AF-9020-955120F399B6}" type="slidenum">
              <a:rPr lang="en-US" noProof="0" smtClean="0"/>
              <a:pPr/>
              <a:t>‹#›</a:t>
            </a:fld>
            <a:endParaRPr lang="en-US" noProof="0" dirty="0"/>
          </a:p>
        </p:txBody>
      </p:sp>
      <p:sp>
        <p:nvSpPr>
          <p:cNvPr id="8" name="Rectangle 7">
            <a:extLst>
              <a:ext uri="{FF2B5EF4-FFF2-40B4-BE49-F238E27FC236}">
                <a16:creationId xmlns:a16="http://schemas.microsoft.com/office/drawing/2014/main" id="{FA5285E0-8F27-49C4-AADF-92A3B72D41FD}"/>
              </a:ext>
            </a:extLst>
          </p:cNvPr>
          <p:cNvSpPr/>
          <p:nvPr userDrawn="1"/>
        </p:nvSpPr>
        <p:spPr>
          <a:xfrm>
            <a:off x="9775824" y="1762069"/>
            <a:ext cx="1984175" cy="1148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noProof="0" dirty="0"/>
          </a:p>
        </p:txBody>
      </p:sp>
    </p:spTree>
    <p:extLst>
      <p:ext uri="{BB962C8B-B14F-4D97-AF65-F5344CB8AC3E}">
        <p14:creationId xmlns:p14="http://schemas.microsoft.com/office/powerpoint/2010/main" val="25746478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626A5-4FF6-42BD-858A-AE4B2C23A6BC}"/>
              </a:ext>
            </a:extLst>
          </p:cNvPr>
          <p:cNvSpPr>
            <a:spLocks noGrp="1"/>
          </p:cNvSpPr>
          <p:nvPr>
            <p:ph type="title" hasCustomPrompt="1"/>
          </p:nvPr>
        </p:nvSpPr>
        <p:spPr/>
        <p:txBody>
          <a:bodyPr/>
          <a:lstStyle>
            <a:lvl1pPr>
              <a:defRPr>
                <a:solidFill>
                  <a:schemeClr val="tx1">
                    <a:lumMod val="75000"/>
                    <a:lumOff val="25000"/>
                  </a:schemeClr>
                </a:solidFill>
              </a:defRPr>
            </a:lvl1pPr>
          </a:lstStyle>
          <a:p>
            <a:r>
              <a:rPr lang="en-US" noProof="0"/>
              <a:t>Click to edit page title</a:t>
            </a:r>
          </a:p>
        </p:txBody>
      </p:sp>
      <p:sp>
        <p:nvSpPr>
          <p:cNvPr id="5" name="Subtitle 2">
            <a:extLst>
              <a:ext uri="{FF2B5EF4-FFF2-40B4-BE49-F238E27FC236}">
                <a16:creationId xmlns:a16="http://schemas.microsoft.com/office/drawing/2014/main" id="{10727B06-56A8-44A2-B6C2-9ED183D107F3}"/>
              </a:ext>
            </a:extLst>
          </p:cNvPr>
          <p:cNvSpPr>
            <a:spLocks noGrp="1"/>
          </p:cNvSpPr>
          <p:nvPr>
            <p:ph type="body" sz="quarter" idx="32" hasCustomPrompt="1"/>
          </p:nvPr>
        </p:nvSpPr>
        <p:spPr>
          <a:xfrm>
            <a:off x="431800" y="1008000"/>
            <a:ext cx="11339513" cy="360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p>
        </p:txBody>
      </p:sp>
      <p:sp>
        <p:nvSpPr>
          <p:cNvPr id="3" name="Footer Placeholder 2">
            <a:extLst>
              <a:ext uri="{FF2B5EF4-FFF2-40B4-BE49-F238E27FC236}">
                <a16:creationId xmlns:a16="http://schemas.microsoft.com/office/drawing/2014/main" id="{08CCB8C2-B6A2-4C69-8D3A-57420A034BA4}"/>
              </a:ext>
            </a:extLst>
          </p:cNvPr>
          <p:cNvSpPr>
            <a:spLocks noGrp="1"/>
          </p:cNvSpPr>
          <p:nvPr>
            <p:ph type="ftr" sz="quarter" idx="12"/>
          </p:nvPr>
        </p:nvSpPr>
        <p:spPr/>
        <p:txBody>
          <a:bodyPr/>
          <a:lstStyle/>
          <a:p>
            <a:endParaRPr lang="en-US" noProof="0" dirty="0"/>
          </a:p>
        </p:txBody>
      </p:sp>
      <p:sp>
        <p:nvSpPr>
          <p:cNvPr id="4" name="Slide Number Placeholder 3">
            <a:extLst>
              <a:ext uri="{FF2B5EF4-FFF2-40B4-BE49-F238E27FC236}">
                <a16:creationId xmlns:a16="http://schemas.microsoft.com/office/drawing/2014/main" id="{853CF994-8B2C-443F-B695-7378DD360DAA}"/>
              </a:ext>
            </a:extLst>
          </p:cNvPr>
          <p:cNvSpPr>
            <a:spLocks noGrp="1"/>
          </p:cNvSpPr>
          <p:nvPr>
            <p:ph type="sldNum" sz="quarter" idx="33"/>
          </p:nvPr>
        </p:nvSpPr>
        <p:spPr/>
        <p:txBody>
          <a:bodyPr/>
          <a:lstStyle/>
          <a:p>
            <a:fld id="{19B51A1E-902D-48AF-9020-955120F399B6}" type="slidenum">
              <a:rPr lang="en-US" noProof="0" smtClean="0"/>
              <a:pPr/>
              <a:t>‹#›</a:t>
            </a:fld>
            <a:endParaRPr lang="en-US" noProof="0" dirty="0"/>
          </a:p>
        </p:txBody>
      </p:sp>
      <p:sp>
        <p:nvSpPr>
          <p:cNvPr id="7" name="Content Placeholder 6">
            <a:extLst>
              <a:ext uri="{FF2B5EF4-FFF2-40B4-BE49-F238E27FC236}">
                <a16:creationId xmlns:a16="http://schemas.microsoft.com/office/drawing/2014/main" id="{0D32884E-EBB5-47FA-9B0A-E32B264BC5A1}"/>
              </a:ext>
            </a:extLst>
          </p:cNvPr>
          <p:cNvSpPr>
            <a:spLocks noGrp="1"/>
          </p:cNvSpPr>
          <p:nvPr>
            <p:ph sz="quarter" idx="34"/>
          </p:nvPr>
        </p:nvSpPr>
        <p:spPr>
          <a:xfrm>
            <a:off x="512064" y="1655063"/>
            <a:ext cx="11248136" cy="412394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865823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Slide 1">
    <p:bg>
      <p:bgPr>
        <a:solidFill>
          <a:schemeClr val="bg1">
            <a:lumMod val="95000"/>
          </a:schemeClr>
        </a:solidFill>
        <a:effectLst/>
      </p:bgPr>
    </p:bg>
    <p:spTree>
      <p:nvGrpSpPr>
        <p:cNvPr id="1" name=""/>
        <p:cNvGrpSpPr/>
        <p:nvPr/>
      </p:nvGrpSpPr>
      <p:grpSpPr>
        <a:xfrm>
          <a:off x="0" y="0"/>
          <a:ext cx="0" cy="0"/>
          <a:chOff x="0" y="0"/>
          <a:chExt cx="0" cy="0"/>
        </a:xfrm>
      </p:grpSpPr>
      <p:sp>
        <p:nvSpPr>
          <p:cNvPr id="41" name="Picture Placeholder 40">
            <a:extLst>
              <a:ext uri="{FF2B5EF4-FFF2-40B4-BE49-F238E27FC236}">
                <a16:creationId xmlns:a16="http://schemas.microsoft.com/office/drawing/2014/main" id="{EB7F0EE8-BE52-4A79-8FC8-4A2487FA01FC}"/>
              </a:ext>
            </a:extLst>
          </p:cNvPr>
          <p:cNvSpPr>
            <a:spLocks noGrp="1"/>
          </p:cNvSpPr>
          <p:nvPr>
            <p:ph type="pic" sz="quarter" idx="10" hasCustomPrompt="1"/>
          </p:nvPr>
        </p:nvSpPr>
        <p:spPr>
          <a:xfrm>
            <a:off x="0" y="0"/>
            <a:ext cx="9780588" cy="6371351"/>
          </a:xfrm>
          <a:solidFill>
            <a:schemeClr val="bg1">
              <a:lumMod val="85000"/>
            </a:schemeClr>
          </a:solidFill>
        </p:spPr>
        <p:txBody>
          <a:bodyPr anchor="ctr"/>
          <a:lstStyle>
            <a:lvl1pPr marL="0" indent="0" algn="ctr">
              <a:buNone/>
              <a:defRPr sz="1200" i="1">
                <a:latin typeface="Times New Roman" panose="02020603050405020304" pitchFamily="18" charset="0"/>
                <a:cs typeface="Times New Roman" panose="02020603050405020304" pitchFamily="18" charset="0"/>
              </a:defRPr>
            </a:lvl1pPr>
          </a:lstStyle>
          <a:p>
            <a:r>
              <a:rPr lang="en-US" noProof="0" dirty="0"/>
              <a:t>Insert or Drag and Drop </a:t>
            </a:r>
            <a:br>
              <a:rPr lang="en-US" noProof="0" dirty="0"/>
            </a:br>
            <a:r>
              <a:rPr lang="en-US" noProof="0" dirty="0"/>
              <a:t>your Photo Here</a:t>
            </a:r>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6235700" y="2204792"/>
            <a:ext cx="5956300" cy="1944000"/>
          </a:xfrm>
          <a:solidFill>
            <a:schemeClr val="bg1"/>
          </a:solidFill>
        </p:spPr>
        <p:txBody>
          <a:bodyPr vert="horz" lIns="180000" tIns="180000" rIns="252000" bIns="180000" rtlCol="0" anchor="t">
            <a:noAutofit/>
          </a:bodyPr>
          <a:lstStyle>
            <a:lvl1pPr algn="r">
              <a:defRPr lang="en-ZA" sz="6000" b="1" spc="-300" dirty="0"/>
            </a:lvl1pPr>
          </a:lstStyle>
          <a:p>
            <a:pPr lvl="0" algn="r"/>
            <a:r>
              <a:rPr lang="en-US" noProof="0"/>
              <a:t>Click to edit section divider</a:t>
            </a:r>
          </a:p>
        </p:txBody>
      </p:sp>
      <p:sp>
        <p:nvSpPr>
          <p:cNvPr id="7" name="Subtitle 2">
            <a:extLst>
              <a:ext uri="{FF2B5EF4-FFF2-40B4-BE49-F238E27FC236}">
                <a16:creationId xmlns:a16="http://schemas.microsoft.com/office/drawing/2014/main" id="{9E4D4535-D519-40ED-B8A4-2EA1276BB652}"/>
              </a:ext>
            </a:extLst>
          </p:cNvPr>
          <p:cNvSpPr>
            <a:spLocks noGrp="1"/>
          </p:cNvSpPr>
          <p:nvPr>
            <p:ph type="body" sz="quarter" idx="13" hasCustomPrompt="1"/>
          </p:nvPr>
        </p:nvSpPr>
        <p:spPr>
          <a:xfrm>
            <a:off x="6235700" y="4148860"/>
            <a:ext cx="5956300" cy="1100565"/>
          </a:xfrm>
          <a:solidFill>
            <a:schemeClr val="tx1">
              <a:alpha val="80000"/>
            </a:schemeClr>
          </a:solidFill>
        </p:spPr>
        <p:txBody>
          <a:bodyPr lIns="180000" tIns="180000" rIns="252000" bIns="180000"/>
          <a:lstStyle>
            <a:lvl1pPr marL="0" indent="0" algn="r">
              <a:buNone/>
              <a:defRPr sz="1800">
                <a:solidFill>
                  <a:schemeClr val="bg1"/>
                </a:solidFill>
              </a:defRPr>
            </a:lvl1pPr>
            <a:lvl2pPr marL="266700" indent="0" algn="r">
              <a:buNone/>
              <a:defRPr sz="1800">
                <a:solidFill>
                  <a:schemeClr val="bg1"/>
                </a:solidFill>
              </a:defRPr>
            </a:lvl2pPr>
            <a:lvl3pPr marL="542925" indent="0" algn="r">
              <a:buNone/>
              <a:defRPr sz="1800">
                <a:solidFill>
                  <a:schemeClr val="bg1"/>
                </a:solidFill>
              </a:defRPr>
            </a:lvl3pPr>
            <a:lvl4pPr marL="809625" indent="0" algn="r">
              <a:buNone/>
              <a:defRPr sz="1800">
                <a:solidFill>
                  <a:schemeClr val="bg1"/>
                </a:solidFill>
              </a:defRPr>
            </a:lvl4pPr>
            <a:lvl5pPr marL="1076325" indent="0" algn="r">
              <a:buNone/>
              <a:defRPr sz="1800">
                <a:solidFill>
                  <a:schemeClr val="bg1"/>
                </a:solidFill>
              </a:defRPr>
            </a:lvl5pPr>
          </a:lstStyle>
          <a:p>
            <a:pPr lvl="0"/>
            <a:r>
              <a:rPr lang="en-US" noProof="0"/>
              <a:t>Click to edit Master subtitle style</a:t>
            </a:r>
          </a:p>
        </p:txBody>
      </p:sp>
      <p:sp>
        <p:nvSpPr>
          <p:cNvPr id="4" name="Footer Placeholder 3">
            <a:extLst>
              <a:ext uri="{FF2B5EF4-FFF2-40B4-BE49-F238E27FC236}">
                <a16:creationId xmlns:a16="http://schemas.microsoft.com/office/drawing/2014/main" id="{6816FE98-6A12-44EC-8485-8B5EFABDF9B2}"/>
              </a:ext>
            </a:extLst>
          </p:cNvPr>
          <p:cNvSpPr>
            <a:spLocks noGrp="1"/>
          </p:cNvSpPr>
          <p:nvPr>
            <p:ph type="ftr" sz="quarter" idx="11"/>
          </p:nvPr>
        </p:nvSpPr>
        <p:spPr/>
        <p:txBody>
          <a:bodyPr/>
          <a:lstStyle/>
          <a:p>
            <a:endParaRPr lang="en-US" noProof="0" dirty="0"/>
          </a:p>
        </p:txBody>
      </p:sp>
      <p:sp>
        <p:nvSpPr>
          <p:cNvPr id="8" name="Rectangle 7">
            <a:extLst>
              <a:ext uri="{FF2B5EF4-FFF2-40B4-BE49-F238E27FC236}">
                <a16:creationId xmlns:a16="http://schemas.microsoft.com/office/drawing/2014/main" id="{51DD44D8-4A8F-4693-B90A-166855B29D25}"/>
              </a:ext>
            </a:extLst>
          </p:cNvPr>
          <p:cNvSpPr/>
          <p:nvPr userDrawn="1"/>
        </p:nvSpPr>
        <p:spPr>
          <a:xfrm>
            <a:off x="9780588" y="5247782"/>
            <a:ext cx="2411412" cy="11482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3" name="Rectangle 12">
            <a:extLst>
              <a:ext uri="{FF2B5EF4-FFF2-40B4-BE49-F238E27FC236}">
                <a16:creationId xmlns:a16="http://schemas.microsoft.com/office/drawing/2014/main" id="{EC0FBB1B-4F0E-4365-BF27-3150FC6C3B90}"/>
              </a:ext>
            </a:extLst>
          </p:cNvPr>
          <p:cNvSpPr/>
          <p:nvPr userDrawn="1"/>
        </p:nvSpPr>
        <p:spPr>
          <a:xfrm>
            <a:off x="9780103" y="6803351"/>
            <a:ext cx="1979897" cy="5465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4" name="Rectangle 13">
            <a:extLst>
              <a:ext uri="{FF2B5EF4-FFF2-40B4-BE49-F238E27FC236}">
                <a16:creationId xmlns:a16="http://schemas.microsoft.com/office/drawing/2014/main" id="{7A13D8A8-6C3D-4527-959D-41C3213F7F02}"/>
              </a:ext>
            </a:extLst>
          </p:cNvPr>
          <p:cNvSpPr/>
          <p:nvPr userDrawn="1"/>
        </p:nvSpPr>
        <p:spPr>
          <a:xfrm>
            <a:off x="0" y="6803351"/>
            <a:ext cx="9780104" cy="546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5" name="Rectangle 14">
            <a:extLst>
              <a:ext uri="{FF2B5EF4-FFF2-40B4-BE49-F238E27FC236}">
                <a16:creationId xmlns:a16="http://schemas.microsoft.com/office/drawing/2014/main" id="{9504A767-1C0B-484E-BF7D-CD42D30A52EE}"/>
              </a:ext>
            </a:extLst>
          </p:cNvPr>
          <p:cNvSpPr/>
          <p:nvPr userDrawn="1"/>
        </p:nvSpPr>
        <p:spPr>
          <a:xfrm>
            <a:off x="11760000" y="6803351"/>
            <a:ext cx="432000" cy="546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Slide Number Placeholder 4">
            <a:extLst>
              <a:ext uri="{FF2B5EF4-FFF2-40B4-BE49-F238E27FC236}">
                <a16:creationId xmlns:a16="http://schemas.microsoft.com/office/drawing/2014/main" id="{F50EF489-F21B-4E7C-9A44-D3CC8DC34F5F}"/>
              </a:ext>
            </a:extLst>
          </p:cNvPr>
          <p:cNvSpPr>
            <a:spLocks noGrp="1"/>
          </p:cNvSpPr>
          <p:nvPr>
            <p:ph type="sldNum" sz="quarter" idx="12"/>
          </p:nvPr>
        </p:nvSpPr>
        <p:spPr/>
        <p:txBody>
          <a:bodyPr/>
          <a:lstStyle/>
          <a:p>
            <a:fld id="{19B51A1E-902D-48AF-9020-955120F399B6}" type="slidenum">
              <a:rPr lang="en-US" noProof="0" smtClean="0"/>
              <a:pPr/>
              <a:t>‹#›</a:t>
            </a:fld>
            <a:endParaRPr lang="en-US" noProof="0" dirty="0"/>
          </a:p>
        </p:txBody>
      </p:sp>
    </p:spTree>
    <p:extLst>
      <p:ext uri="{BB962C8B-B14F-4D97-AF65-F5344CB8AC3E}">
        <p14:creationId xmlns:p14="http://schemas.microsoft.com/office/powerpoint/2010/main" val="23833205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mparison with 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288DD7-6DAF-436D-B04A-EBCCAA36917C}"/>
              </a:ext>
            </a:extLst>
          </p:cNvPr>
          <p:cNvSpPr>
            <a:spLocks noGrp="1"/>
          </p:cNvSpPr>
          <p:nvPr>
            <p:ph type="title" hasCustomPrompt="1"/>
          </p:nvPr>
        </p:nvSpPr>
        <p:spPr>
          <a:xfrm>
            <a:off x="432000" y="432000"/>
            <a:ext cx="11340000" cy="432000"/>
          </a:xfrm>
        </p:spPr>
        <p:txBody>
          <a:bodyPr/>
          <a:lstStyle>
            <a:lvl1pPr>
              <a:defRPr>
                <a:solidFill>
                  <a:schemeClr val="tx1">
                    <a:lumMod val="75000"/>
                    <a:lumOff val="25000"/>
                  </a:schemeClr>
                </a:solidFill>
              </a:defRPr>
            </a:lvl1pPr>
          </a:lstStyle>
          <a:p>
            <a:r>
              <a:rPr lang="en-US" noProof="0"/>
              <a:t>Click to edit page title</a:t>
            </a:r>
          </a:p>
        </p:txBody>
      </p:sp>
      <p:sp>
        <p:nvSpPr>
          <p:cNvPr id="9" name="Subtitle 2">
            <a:extLst>
              <a:ext uri="{FF2B5EF4-FFF2-40B4-BE49-F238E27FC236}">
                <a16:creationId xmlns:a16="http://schemas.microsoft.com/office/drawing/2014/main" id="{E4633398-8EC3-417B-BEA6-101D8F224678}"/>
              </a:ext>
            </a:extLst>
          </p:cNvPr>
          <p:cNvSpPr>
            <a:spLocks noGrp="1"/>
          </p:cNvSpPr>
          <p:nvPr>
            <p:ph type="body" sz="quarter" idx="32" hasCustomPrompt="1"/>
          </p:nvPr>
        </p:nvSpPr>
        <p:spPr>
          <a:xfrm>
            <a:off x="431800" y="1008000"/>
            <a:ext cx="11339513" cy="360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p>
        </p:txBody>
      </p:sp>
      <p:sp>
        <p:nvSpPr>
          <p:cNvPr id="3" name="Comparison Left Placeholder 1">
            <a:extLst>
              <a:ext uri="{FF2B5EF4-FFF2-40B4-BE49-F238E27FC236}">
                <a16:creationId xmlns:a16="http://schemas.microsoft.com/office/drawing/2014/main" id="{9322B50D-6A7D-41C6-BA57-613BC231DF36}"/>
              </a:ext>
            </a:extLst>
          </p:cNvPr>
          <p:cNvSpPr>
            <a:spLocks noGrp="1"/>
          </p:cNvSpPr>
          <p:nvPr>
            <p:ph type="body" idx="1"/>
          </p:nvPr>
        </p:nvSpPr>
        <p:spPr>
          <a:xfrm>
            <a:off x="432000" y="2362553"/>
            <a:ext cx="5472000" cy="360000"/>
          </a:xfrm>
        </p:spPr>
        <p:txBody>
          <a:bodyPr anchor="t"/>
          <a:lstStyle>
            <a:lvl1pPr marL="0" indent="0">
              <a:buNone/>
              <a:defRPr sz="2400" b="1">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4" name="Content Placeholder 2">
            <a:extLst>
              <a:ext uri="{FF2B5EF4-FFF2-40B4-BE49-F238E27FC236}">
                <a16:creationId xmlns:a16="http://schemas.microsoft.com/office/drawing/2014/main" id="{9FD584DA-F775-47B8-A1D7-6556AD5FCBD2}"/>
              </a:ext>
            </a:extLst>
          </p:cNvPr>
          <p:cNvSpPr>
            <a:spLocks noGrp="1"/>
          </p:cNvSpPr>
          <p:nvPr>
            <p:ph sz="half" idx="2"/>
          </p:nvPr>
        </p:nvSpPr>
        <p:spPr>
          <a:xfrm>
            <a:off x="432000" y="2869901"/>
            <a:ext cx="5472000" cy="3376963"/>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Comparison Left Placeholder 2">
            <a:extLst>
              <a:ext uri="{FF2B5EF4-FFF2-40B4-BE49-F238E27FC236}">
                <a16:creationId xmlns:a16="http://schemas.microsoft.com/office/drawing/2014/main" id="{78A963F8-6F6E-440E-B3B3-DDE13C083A36}"/>
              </a:ext>
            </a:extLst>
          </p:cNvPr>
          <p:cNvSpPr>
            <a:spLocks noGrp="1"/>
          </p:cNvSpPr>
          <p:nvPr>
            <p:ph type="body" sz="quarter" idx="13"/>
          </p:nvPr>
        </p:nvSpPr>
        <p:spPr>
          <a:xfrm>
            <a:off x="6300000" y="2363078"/>
            <a:ext cx="5472000" cy="358775"/>
          </a:xfrm>
        </p:spPr>
        <p:txBody>
          <a:bodyPr/>
          <a:lstStyle>
            <a:lvl1pPr marL="0" indent="0">
              <a:buNone/>
              <a:defRPr sz="2400" b="1"/>
            </a:lvl1pPr>
          </a:lstStyle>
          <a:p>
            <a:pPr lvl="0"/>
            <a:r>
              <a:rPr lang="en-US" noProof="0"/>
              <a:t>Click to edit Master text styles</a:t>
            </a:r>
          </a:p>
        </p:txBody>
      </p:sp>
      <p:sp>
        <p:nvSpPr>
          <p:cNvPr id="8" name="Text Placeholder 4">
            <a:extLst>
              <a:ext uri="{FF2B5EF4-FFF2-40B4-BE49-F238E27FC236}">
                <a16:creationId xmlns:a16="http://schemas.microsoft.com/office/drawing/2014/main" id="{DF0A5256-B267-47DA-858A-0F3867CB6139}"/>
              </a:ext>
            </a:extLst>
          </p:cNvPr>
          <p:cNvSpPr>
            <a:spLocks noGrp="1"/>
          </p:cNvSpPr>
          <p:nvPr>
            <p:ph type="body" sz="quarter" idx="12"/>
          </p:nvPr>
        </p:nvSpPr>
        <p:spPr>
          <a:xfrm>
            <a:off x="6299887" y="2867078"/>
            <a:ext cx="5472113" cy="3379036"/>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Footer Placeholder 4">
            <a:extLst>
              <a:ext uri="{FF2B5EF4-FFF2-40B4-BE49-F238E27FC236}">
                <a16:creationId xmlns:a16="http://schemas.microsoft.com/office/drawing/2014/main" id="{646B8F99-FAB0-4B33-87ED-9FF46D11A907}"/>
              </a:ext>
            </a:extLst>
          </p:cNvPr>
          <p:cNvSpPr>
            <a:spLocks noGrp="1"/>
          </p:cNvSpPr>
          <p:nvPr>
            <p:ph type="ftr" sz="quarter" idx="14"/>
          </p:nvPr>
        </p:nvSpPr>
        <p:spPr/>
        <p:txBody>
          <a:bodyPr/>
          <a:lstStyle/>
          <a:p>
            <a:endParaRPr lang="en-US" noProof="0" dirty="0"/>
          </a:p>
        </p:txBody>
      </p:sp>
      <p:sp>
        <p:nvSpPr>
          <p:cNvPr id="6" name="Slide Number Placeholder 5">
            <a:extLst>
              <a:ext uri="{FF2B5EF4-FFF2-40B4-BE49-F238E27FC236}">
                <a16:creationId xmlns:a16="http://schemas.microsoft.com/office/drawing/2014/main" id="{18733E7E-50D2-4F6C-9DF2-CF4C98C4B847}"/>
              </a:ext>
            </a:extLst>
          </p:cNvPr>
          <p:cNvSpPr>
            <a:spLocks noGrp="1"/>
          </p:cNvSpPr>
          <p:nvPr>
            <p:ph type="sldNum" sz="quarter" idx="33"/>
          </p:nvPr>
        </p:nvSpPr>
        <p:spPr/>
        <p:txBody>
          <a:bodyPr/>
          <a:lstStyle/>
          <a:p>
            <a:fld id="{19B51A1E-902D-48AF-9020-955120F399B6}" type="slidenum">
              <a:rPr lang="en-US" noProof="0" smtClean="0"/>
              <a:pPr/>
              <a:t>‹#›</a:t>
            </a:fld>
            <a:endParaRPr lang="en-US" noProof="0" dirty="0"/>
          </a:p>
        </p:txBody>
      </p:sp>
      <p:sp>
        <p:nvSpPr>
          <p:cNvPr id="10" name="Rectangle 9" descr="Accent block left">
            <a:extLst>
              <a:ext uri="{FF2B5EF4-FFF2-40B4-BE49-F238E27FC236}">
                <a16:creationId xmlns:a16="http://schemas.microsoft.com/office/drawing/2014/main" id="{BBC0CAF5-0DE6-4BEA-824E-124A54A76AC6}"/>
              </a:ext>
              <a:ext uri="{C183D7F6-B498-43B3-948B-1728B52AA6E4}">
                <adec:decorative xmlns:adec="http://schemas.microsoft.com/office/drawing/2017/decorative" val="1"/>
              </a:ext>
            </a:extLst>
          </p:cNvPr>
          <p:cNvSpPr/>
          <p:nvPr userDrawn="1"/>
        </p:nvSpPr>
        <p:spPr>
          <a:xfrm>
            <a:off x="431800" y="2100317"/>
            <a:ext cx="1984175" cy="1148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noProof="0" dirty="0"/>
          </a:p>
        </p:txBody>
      </p:sp>
      <p:sp>
        <p:nvSpPr>
          <p:cNvPr id="11" name="Rectangle 10" descr="Accent bar right&#10;">
            <a:extLst>
              <a:ext uri="{FF2B5EF4-FFF2-40B4-BE49-F238E27FC236}">
                <a16:creationId xmlns:a16="http://schemas.microsoft.com/office/drawing/2014/main" id="{ED008080-B2F5-441A-8B15-30AE86BBF943}"/>
              </a:ext>
              <a:ext uri="{C183D7F6-B498-43B3-948B-1728B52AA6E4}">
                <adec:decorative xmlns:adec="http://schemas.microsoft.com/office/drawing/2017/decorative" val="1"/>
              </a:ext>
            </a:extLst>
          </p:cNvPr>
          <p:cNvSpPr/>
          <p:nvPr userDrawn="1"/>
        </p:nvSpPr>
        <p:spPr>
          <a:xfrm>
            <a:off x="6299887" y="2100317"/>
            <a:ext cx="1984175" cy="1148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noProof="0" dirty="0"/>
          </a:p>
        </p:txBody>
      </p:sp>
    </p:spTree>
    <p:extLst>
      <p:ext uri="{BB962C8B-B14F-4D97-AF65-F5344CB8AC3E}">
        <p14:creationId xmlns:p14="http://schemas.microsoft.com/office/powerpoint/2010/main" val="18314779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vier Slide 2">
    <p:bg>
      <p:bgPr>
        <a:solidFill>
          <a:schemeClr val="tx1">
            <a:lumMod val="75000"/>
            <a:lumOff val="25000"/>
          </a:schemeClr>
        </a:solidFill>
        <a:effectLst/>
      </p:bgPr>
    </p:bg>
    <p:spTree>
      <p:nvGrpSpPr>
        <p:cNvPr id="1" name=""/>
        <p:cNvGrpSpPr/>
        <p:nvPr/>
      </p:nvGrpSpPr>
      <p:grpSpPr>
        <a:xfrm>
          <a:off x="0" y="0"/>
          <a:ext cx="0" cy="0"/>
          <a:chOff x="0" y="0"/>
          <a:chExt cx="0" cy="0"/>
        </a:xfrm>
      </p:grpSpPr>
      <p:sp>
        <p:nvSpPr>
          <p:cNvPr id="41" name="Picture Placeholder 40">
            <a:extLst>
              <a:ext uri="{FF2B5EF4-FFF2-40B4-BE49-F238E27FC236}">
                <a16:creationId xmlns:a16="http://schemas.microsoft.com/office/drawing/2014/main" id="{EB7F0EE8-BE52-4A79-8FC8-4A2487FA01FC}"/>
              </a:ext>
            </a:extLst>
          </p:cNvPr>
          <p:cNvSpPr>
            <a:spLocks noGrp="1"/>
          </p:cNvSpPr>
          <p:nvPr>
            <p:ph type="pic" sz="quarter" idx="10" hasCustomPrompt="1"/>
          </p:nvPr>
        </p:nvSpPr>
        <p:spPr>
          <a:xfrm>
            <a:off x="2411412" y="0"/>
            <a:ext cx="9780588" cy="6371351"/>
          </a:xfrm>
          <a:solidFill>
            <a:schemeClr val="bg1">
              <a:lumMod val="85000"/>
            </a:schemeClr>
          </a:solidFill>
        </p:spPr>
        <p:txBody>
          <a:bodyPr anchor="ctr"/>
          <a:lstStyle>
            <a:lvl1pPr marL="0" indent="0" algn="ctr">
              <a:buNone/>
              <a:defRPr sz="1200" i="1">
                <a:latin typeface="Times New Roman" panose="02020603050405020304" pitchFamily="18" charset="0"/>
                <a:cs typeface="Times New Roman" panose="02020603050405020304" pitchFamily="18" charset="0"/>
              </a:defRPr>
            </a:lvl1pPr>
          </a:lstStyle>
          <a:p>
            <a:r>
              <a:rPr lang="en-US" noProof="0" dirty="0"/>
              <a:t>Insert or Drag and Drop </a:t>
            </a:r>
            <a:br>
              <a:rPr lang="en-US" noProof="0" dirty="0"/>
            </a:br>
            <a:r>
              <a:rPr lang="en-US" noProof="0" dirty="0"/>
              <a:t>your Photo Here</a:t>
            </a:r>
          </a:p>
        </p:txBody>
      </p:sp>
      <p:sp>
        <p:nvSpPr>
          <p:cNvPr id="3" name="Title 1">
            <a:extLst>
              <a:ext uri="{FF2B5EF4-FFF2-40B4-BE49-F238E27FC236}">
                <a16:creationId xmlns:a16="http://schemas.microsoft.com/office/drawing/2014/main" id="{E473AB13-DFF9-4538-9907-E261659E0E01}"/>
              </a:ext>
            </a:extLst>
          </p:cNvPr>
          <p:cNvSpPr>
            <a:spLocks noGrp="1"/>
          </p:cNvSpPr>
          <p:nvPr>
            <p:ph type="title" hasCustomPrompt="1"/>
          </p:nvPr>
        </p:nvSpPr>
        <p:spPr>
          <a:xfrm>
            <a:off x="-1700" y="2156226"/>
            <a:ext cx="5104052" cy="1958400"/>
          </a:xfrm>
          <a:solidFill>
            <a:schemeClr val="bg1"/>
          </a:solidFill>
        </p:spPr>
        <p:txBody>
          <a:bodyPr lIns="252000" tIns="180000" rIns="180000" bIns="180000"/>
          <a:lstStyle>
            <a:lvl1pPr>
              <a:defRPr sz="6000" b="1" spc="-300">
                <a:solidFill>
                  <a:schemeClr val="tx1">
                    <a:lumMod val="75000"/>
                    <a:lumOff val="25000"/>
                  </a:schemeClr>
                </a:solidFill>
                <a:latin typeface="+mj-lt"/>
              </a:defRPr>
            </a:lvl1pPr>
          </a:lstStyle>
          <a:p>
            <a:r>
              <a:rPr lang="en-US" noProof="0"/>
              <a:t>Click to edit section divider</a:t>
            </a:r>
          </a:p>
        </p:txBody>
      </p:sp>
      <p:sp>
        <p:nvSpPr>
          <p:cNvPr id="7" name="Subtitle 2">
            <a:extLst>
              <a:ext uri="{FF2B5EF4-FFF2-40B4-BE49-F238E27FC236}">
                <a16:creationId xmlns:a16="http://schemas.microsoft.com/office/drawing/2014/main" id="{9E4D4535-D519-40ED-B8A4-2EA1276BB652}"/>
              </a:ext>
            </a:extLst>
          </p:cNvPr>
          <p:cNvSpPr>
            <a:spLocks noGrp="1"/>
          </p:cNvSpPr>
          <p:nvPr>
            <p:ph type="body" sz="quarter" idx="13" hasCustomPrompt="1"/>
          </p:nvPr>
        </p:nvSpPr>
        <p:spPr>
          <a:xfrm>
            <a:off x="0" y="4110760"/>
            <a:ext cx="5102595" cy="1100565"/>
          </a:xfrm>
          <a:solidFill>
            <a:schemeClr val="tx1">
              <a:alpha val="80000"/>
            </a:schemeClr>
          </a:solidFill>
        </p:spPr>
        <p:txBody>
          <a:bodyPr lIns="252000" tIns="180000" rIns="180000" bIns="180000"/>
          <a:lstStyle>
            <a:lvl1pPr marL="0" indent="0" algn="l">
              <a:buNone/>
              <a:defRPr sz="1800">
                <a:solidFill>
                  <a:schemeClr val="bg1"/>
                </a:solidFill>
              </a:defRPr>
            </a:lvl1pPr>
            <a:lvl2pPr marL="266700" indent="0" algn="r">
              <a:buNone/>
              <a:defRPr sz="1800">
                <a:solidFill>
                  <a:schemeClr val="bg1"/>
                </a:solidFill>
              </a:defRPr>
            </a:lvl2pPr>
            <a:lvl3pPr marL="542925" indent="0" algn="r">
              <a:buNone/>
              <a:defRPr sz="1800">
                <a:solidFill>
                  <a:schemeClr val="bg1"/>
                </a:solidFill>
              </a:defRPr>
            </a:lvl3pPr>
            <a:lvl4pPr marL="809625" indent="0" algn="r">
              <a:buNone/>
              <a:defRPr sz="1800">
                <a:solidFill>
                  <a:schemeClr val="bg1"/>
                </a:solidFill>
              </a:defRPr>
            </a:lvl4pPr>
            <a:lvl5pPr marL="1076325" indent="0" algn="r">
              <a:buNone/>
              <a:defRPr sz="1800">
                <a:solidFill>
                  <a:schemeClr val="bg1"/>
                </a:solidFill>
              </a:defRPr>
            </a:lvl5pPr>
          </a:lstStyle>
          <a:p>
            <a:pPr lvl="0"/>
            <a:r>
              <a:rPr lang="en-US" noProof="0"/>
              <a:t>Click to edit Master subtitle style</a:t>
            </a:r>
          </a:p>
        </p:txBody>
      </p:sp>
      <p:sp>
        <p:nvSpPr>
          <p:cNvPr id="4" name="Footer Placeholder 3">
            <a:extLst>
              <a:ext uri="{FF2B5EF4-FFF2-40B4-BE49-F238E27FC236}">
                <a16:creationId xmlns:a16="http://schemas.microsoft.com/office/drawing/2014/main" id="{6816FE98-6A12-44EC-8485-8B5EFABDF9B2}"/>
              </a:ext>
            </a:extLst>
          </p:cNvPr>
          <p:cNvSpPr>
            <a:spLocks noGrp="1"/>
          </p:cNvSpPr>
          <p:nvPr>
            <p:ph type="ftr" sz="quarter" idx="11"/>
          </p:nvPr>
        </p:nvSpPr>
        <p:spPr/>
        <p:txBody>
          <a:bodyPr/>
          <a:lstStyle/>
          <a:p>
            <a:endParaRPr lang="en-US" noProof="0" dirty="0"/>
          </a:p>
        </p:txBody>
      </p:sp>
      <p:sp>
        <p:nvSpPr>
          <p:cNvPr id="8" name="Rectangle 7">
            <a:extLst>
              <a:ext uri="{FF2B5EF4-FFF2-40B4-BE49-F238E27FC236}">
                <a16:creationId xmlns:a16="http://schemas.microsoft.com/office/drawing/2014/main" id="{51DD44D8-4A8F-4693-B90A-166855B29D25}"/>
              </a:ext>
            </a:extLst>
          </p:cNvPr>
          <p:cNvSpPr/>
          <p:nvPr userDrawn="1"/>
        </p:nvSpPr>
        <p:spPr>
          <a:xfrm>
            <a:off x="0" y="5209682"/>
            <a:ext cx="2411412" cy="1148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noProof="0" dirty="0"/>
          </a:p>
        </p:txBody>
      </p:sp>
      <p:sp>
        <p:nvSpPr>
          <p:cNvPr id="13" name="Rectangle 12">
            <a:extLst>
              <a:ext uri="{FF2B5EF4-FFF2-40B4-BE49-F238E27FC236}">
                <a16:creationId xmlns:a16="http://schemas.microsoft.com/office/drawing/2014/main" id="{EC0FBB1B-4F0E-4365-BF27-3150FC6C3B90}"/>
              </a:ext>
            </a:extLst>
          </p:cNvPr>
          <p:cNvSpPr/>
          <p:nvPr userDrawn="1"/>
        </p:nvSpPr>
        <p:spPr>
          <a:xfrm>
            <a:off x="9780103" y="6803351"/>
            <a:ext cx="1979897" cy="5465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4" name="Rectangle 13">
            <a:extLst>
              <a:ext uri="{FF2B5EF4-FFF2-40B4-BE49-F238E27FC236}">
                <a16:creationId xmlns:a16="http://schemas.microsoft.com/office/drawing/2014/main" id="{7A13D8A8-6C3D-4527-959D-41C3213F7F02}"/>
              </a:ext>
            </a:extLst>
          </p:cNvPr>
          <p:cNvSpPr/>
          <p:nvPr userDrawn="1"/>
        </p:nvSpPr>
        <p:spPr>
          <a:xfrm>
            <a:off x="0" y="6803351"/>
            <a:ext cx="9780104" cy="546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5" name="Rectangle 14">
            <a:extLst>
              <a:ext uri="{FF2B5EF4-FFF2-40B4-BE49-F238E27FC236}">
                <a16:creationId xmlns:a16="http://schemas.microsoft.com/office/drawing/2014/main" id="{9504A767-1C0B-484E-BF7D-CD42D30A52EE}"/>
              </a:ext>
            </a:extLst>
          </p:cNvPr>
          <p:cNvSpPr/>
          <p:nvPr userDrawn="1"/>
        </p:nvSpPr>
        <p:spPr>
          <a:xfrm>
            <a:off x="11760000" y="6803351"/>
            <a:ext cx="432000" cy="546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Slide Number Placeholder 4">
            <a:extLst>
              <a:ext uri="{FF2B5EF4-FFF2-40B4-BE49-F238E27FC236}">
                <a16:creationId xmlns:a16="http://schemas.microsoft.com/office/drawing/2014/main" id="{F50EF489-F21B-4E7C-9A44-D3CC8DC34F5F}"/>
              </a:ext>
            </a:extLst>
          </p:cNvPr>
          <p:cNvSpPr>
            <a:spLocks noGrp="1"/>
          </p:cNvSpPr>
          <p:nvPr>
            <p:ph type="sldNum" sz="quarter" idx="12"/>
          </p:nvPr>
        </p:nvSpPr>
        <p:spPr/>
        <p:txBody>
          <a:bodyPr/>
          <a:lstStyle/>
          <a:p>
            <a:fld id="{19B51A1E-902D-48AF-9020-955120F399B6}" type="slidenum">
              <a:rPr lang="en-US" noProof="0" smtClean="0"/>
              <a:pPr/>
              <a:t>‹#›</a:t>
            </a:fld>
            <a:endParaRPr lang="en-US" noProof="0" dirty="0"/>
          </a:p>
        </p:txBody>
      </p:sp>
    </p:spTree>
    <p:extLst>
      <p:ext uri="{BB962C8B-B14F-4D97-AF65-F5344CB8AC3E}">
        <p14:creationId xmlns:p14="http://schemas.microsoft.com/office/powerpoint/2010/main" val="23329014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rge Photo">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90ED7CE-A9D2-4D19-B978-56BFB74E657C}"/>
              </a:ext>
            </a:extLst>
          </p:cNvPr>
          <p:cNvSpPr>
            <a:spLocks noGrp="1"/>
          </p:cNvSpPr>
          <p:nvPr>
            <p:ph type="pic" sz="quarter" idx="14" hasCustomPrompt="1"/>
          </p:nvPr>
        </p:nvSpPr>
        <p:spPr>
          <a:xfrm>
            <a:off x="0" y="1"/>
            <a:ext cx="12192000" cy="6371350"/>
          </a:xfrm>
          <a:solidFill>
            <a:schemeClr val="bg1">
              <a:lumMod val="85000"/>
            </a:schemeClr>
          </a:solidFill>
        </p:spPr>
        <p:txBody>
          <a:bodyPr anchor="ctr"/>
          <a:lstStyle>
            <a:lvl1pPr marL="0" indent="0" algn="ctr">
              <a:buNone/>
              <a:defRPr sz="1200" i="1">
                <a:latin typeface="Times New Roman" panose="02020603050405020304" pitchFamily="18" charset="0"/>
                <a:cs typeface="Times New Roman" panose="02020603050405020304" pitchFamily="18" charset="0"/>
              </a:defRPr>
            </a:lvl1pPr>
          </a:lstStyle>
          <a:p>
            <a:r>
              <a:rPr lang="en-US" noProof="0" dirty="0"/>
              <a:t>Insert or Drag &amp; Drop your photo</a:t>
            </a:r>
          </a:p>
        </p:txBody>
      </p:sp>
      <p:sp>
        <p:nvSpPr>
          <p:cNvPr id="3" name="Content Placeholder 2">
            <a:extLst>
              <a:ext uri="{FF2B5EF4-FFF2-40B4-BE49-F238E27FC236}">
                <a16:creationId xmlns:a16="http://schemas.microsoft.com/office/drawing/2014/main" id="{A22238F2-C6EC-476F-8371-119AECBA5622}"/>
              </a:ext>
            </a:extLst>
          </p:cNvPr>
          <p:cNvSpPr>
            <a:spLocks noGrp="1"/>
          </p:cNvSpPr>
          <p:nvPr>
            <p:ph sz="half" idx="1" hasCustomPrompt="1"/>
          </p:nvPr>
        </p:nvSpPr>
        <p:spPr>
          <a:xfrm>
            <a:off x="7552944" y="5359400"/>
            <a:ext cx="4207056" cy="565899"/>
          </a:xfrm>
          <a:solidFill>
            <a:schemeClr val="tx1"/>
          </a:solidFill>
        </p:spPr>
        <p:txBody>
          <a:bodyPr lIns="180000" tIns="180000" rIns="180000" bIns="180000" anchor="ctr"/>
          <a:lstStyle>
            <a:lvl1pPr marL="0" indent="0" algn="r">
              <a:buNone/>
              <a:defRPr>
                <a:solidFill>
                  <a:schemeClr val="bg1"/>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Enter your caption</a:t>
            </a:r>
          </a:p>
        </p:txBody>
      </p:sp>
      <p:sp>
        <p:nvSpPr>
          <p:cNvPr id="4" name="Footer Placeholder 3">
            <a:extLst>
              <a:ext uri="{FF2B5EF4-FFF2-40B4-BE49-F238E27FC236}">
                <a16:creationId xmlns:a16="http://schemas.microsoft.com/office/drawing/2014/main" id="{57847F90-9DB6-4832-9EB7-393AADAE8B70}"/>
              </a:ext>
            </a:extLst>
          </p:cNvPr>
          <p:cNvSpPr>
            <a:spLocks noGrp="1"/>
          </p:cNvSpPr>
          <p:nvPr>
            <p:ph type="ftr" sz="quarter" idx="13"/>
          </p:nvPr>
        </p:nvSpPr>
        <p:spPr/>
        <p:txBody>
          <a:bodyPr/>
          <a:lstStyle/>
          <a:p>
            <a:endParaRPr lang="en-US" noProof="0" dirty="0"/>
          </a:p>
        </p:txBody>
      </p:sp>
      <p:sp>
        <p:nvSpPr>
          <p:cNvPr id="2" name="Slide Number Placeholder 1">
            <a:extLst>
              <a:ext uri="{FF2B5EF4-FFF2-40B4-BE49-F238E27FC236}">
                <a16:creationId xmlns:a16="http://schemas.microsoft.com/office/drawing/2014/main" id="{8B3D119C-DBF5-4B4F-BE38-7BD7B5C8A5D0}"/>
              </a:ext>
            </a:extLst>
          </p:cNvPr>
          <p:cNvSpPr>
            <a:spLocks noGrp="1"/>
          </p:cNvSpPr>
          <p:nvPr>
            <p:ph type="sldNum" sz="quarter" idx="15"/>
          </p:nvPr>
        </p:nvSpPr>
        <p:spPr/>
        <p:txBody>
          <a:bodyPr/>
          <a:lstStyle/>
          <a:p>
            <a:fld id="{19B51A1E-902D-48AF-9020-955120F399B6}" type="slidenum">
              <a:rPr lang="en-US" noProof="0" smtClean="0"/>
              <a:pPr/>
              <a:t>‹#›</a:t>
            </a:fld>
            <a:endParaRPr lang="en-US" noProof="0" dirty="0"/>
          </a:p>
        </p:txBody>
      </p:sp>
      <p:sp>
        <p:nvSpPr>
          <p:cNvPr id="5" name="Title 4">
            <a:extLst>
              <a:ext uri="{FF2B5EF4-FFF2-40B4-BE49-F238E27FC236}">
                <a16:creationId xmlns:a16="http://schemas.microsoft.com/office/drawing/2014/main" id="{7F8E7C83-06D7-4C5B-85B7-0E5713B4FAB3}"/>
              </a:ext>
            </a:extLst>
          </p:cNvPr>
          <p:cNvSpPr>
            <a:spLocks noGrp="1"/>
          </p:cNvSpPr>
          <p:nvPr>
            <p:ph type="title"/>
          </p:nvPr>
        </p:nvSpPr>
        <p:spPr/>
        <p:txBody>
          <a:bodyPr/>
          <a:lstStyle/>
          <a:p>
            <a:r>
              <a:rPr lang="en-US" noProof="0"/>
              <a:t>Click to edit Master title style</a:t>
            </a:r>
          </a:p>
        </p:txBody>
      </p:sp>
    </p:spTree>
    <p:extLst>
      <p:ext uri="{BB962C8B-B14F-4D97-AF65-F5344CB8AC3E}">
        <p14:creationId xmlns:p14="http://schemas.microsoft.com/office/powerpoint/2010/main" val="1314450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hank You">
    <p:bg>
      <p:bgPr>
        <a:solidFill>
          <a:schemeClr val="bg1">
            <a:lumMod val="95000"/>
          </a:schemeClr>
        </a:solidFill>
        <a:effectLst/>
      </p:bgPr>
    </p:bg>
    <p:spTree>
      <p:nvGrpSpPr>
        <p:cNvPr id="1" name=""/>
        <p:cNvGrpSpPr/>
        <p:nvPr/>
      </p:nvGrpSpPr>
      <p:grpSpPr>
        <a:xfrm>
          <a:off x="0" y="0"/>
          <a:ext cx="0" cy="0"/>
          <a:chOff x="0" y="0"/>
          <a:chExt cx="0" cy="0"/>
        </a:xfrm>
      </p:grpSpPr>
      <p:sp>
        <p:nvSpPr>
          <p:cNvPr id="41" name="Picture Placeholder 40">
            <a:extLst>
              <a:ext uri="{FF2B5EF4-FFF2-40B4-BE49-F238E27FC236}">
                <a16:creationId xmlns:a16="http://schemas.microsoft.com/office/drawing/2014/main" id="{EB7F0EE8-BE52-4A79-8FC8-4A2487FA01FC}"/>
              </a:ext>
            </a:extLst>
          </p:cNvPr>
          <p:cNvSpPr>
            <a:spLocks noGrp="1"/>
          </p:cNvSpPr>
          <p:nvPr>
            <p:ph type="pic" sz="quarter" idx="10" hasCustomPrompt="1"/>
          </p:nvPr>
        </p:nvSpPr>
        <p:spPr>
          <a:xfrm>
            <a:off x="0" y="0"/>
            <a:ext cx="9780102" cy="6804025"/>
          </a:xfrm>
          <a:solidFill>
            <a:schemeClr val="bg1">
              <a:lumMod val="85000"/>
            </a:schemeClr>
          </a:solidFill>
        </p:spPr>
        <p:txBody>
          <a:bodyPr tIns="0" anchor="ctr"/>
          <a:lstStyle>
            <a:lvl1pPr marL="0" indent="0" algn="ctr">
              <a:buNone/>
              <a:defRPr sz="1200" i="1">
                <a:latin typeface="Times New Roman" panose="02020603050405020304" pitchFamily="18" charset="0"/>
                <a:cs typeface="Times New Roman" panose="02020603050405020304" pitchFamily="18" charset="0"/>
              </a:defRPr>
            </a:lvl1pPr>
          </a:lstStyle>
          <a:p>
            <a:r>
              <a:rPr lang="en-US" noProof="0" dirty="0"/>
              <a:t>Insert or Drag and Drop your Photo Here</a:t>
            </a:r>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8458200" y="2798354"/>
            <a:ext cx="3733800" cy="1013684"/>
          </a:xfrm>
          <a:solidFill>
            <a:schemeClr val="bg1"/>
          </a:solidFill>
        </p:spPr>
        <p:txBody>
          <a:bodyPr vert="horz" lIns="180000" tIns="180000" rIns="252000" bIns="180000" rtlCol="0" anchor="t">
            <a:noAutofit/>
          </a:bodyPr>
          <a:lstStyle>
            <a:lvl1pPr algn="r">
              <a:defRPr lang="en-ZA" sz="6000" b="1" spc="-300" dirty="0"/>
            </a:lvl1pPr>
          </a:lstStyle>
          <a:p>
            <a:pPr lvl="0" algn="r"/>
            <a:r>
              <a:rPr lang="en-US" noProof="0"/>
              <a:t>Thank You</a:t>
            </a:r>
          </a:p>
        </p:txBody>
      </p:sp>
      <p:sp>
        <p:nvSpPr>
          <p:cNvPr id="9" name="Text Placeholder 5">
            <a:extLst>
              <a:ext uri="{FF2B5EF4-FFF2-40B4-BE49-F238E27FC236}">
                <a16:creationId xmlns:a16="http://schemas.microsoft.com/office/drawing/2014/main" id="{52FA7FC9-E40E-4144-84E4-34E3722E9A6D}"/>
              </a:ext>
            </a:extLst>
          </p:cNvPr>
          <p:cNvSpPr>
            <a:spLocks noGrp="1"/>
          </p:cNvSpPr>
          <p:nvPr>
            <p:ph type="body" sz="quarter" idx="15" hasCustomPrompt="1"/>
          </p:nvPr>
        </p:nvSpPr>
        <p:spPr>
          <a:xfrm>
            <a:off x="8458200" y="3957705"/>
            <a:ext cx="2910342" cy="316800"/>
          </a:xfrm>
          <a:solidFill>
            <a:schemeClr val="tx1">
              <a:lumMod val="75000"/>
              <a:lumOff val="25000"/>
            </a:schemeClr>
          </a:solidFill>
        </p:spPr>
        <p:txBody>
          <a:bodyPr rIns="72000" anchor="ctr"/>
          <a:lstStyle>
            <a:lvl1pPr marL="0" indent="0" algn="r">
              <a:buNone/>
              <a:defRPr>
                <a:solidFill>
                  <a:schemeClr val="bg1"/>
                </a:solidFill>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Full Name</a:t>
            </a:r>
          </a:p>
        </p:txBody>
      </p:sp>
      <p:sp>
        <p:nvSpPr>
          <p:cNvPr id="10" name="Text Placeholder 6">
            <a:extLst>
              <a:ext uri="{FF2B5EF4-FFF2-40B4-BE49-F238E27FC236}">
                <a16:creationId xmlns:a16="http://schemas.microsoft.com/office/drawing/2014/main" id="{97289182-4FE6-4A18-9775-4588D5801CF6}"/>
              </a:ext>
            </a:extLst>
          </p:cNvPr>
          <p:cNvSpPr>
            <a:spLocks noGrp="1"/>
          </p:cNvSpPr>
          <p:nvPr>
            <p:ph type="body" sz="quarter" idx="16" hasCustomPrompt="1"/>
          </p:nvPr>
        </p:nvSpPr>
        <p:spPr>
          <a:xfrm>
            <a:off x="8458200" y="4306722"/>
            <a:ext cx="2910342" cy="316800"/>
          </a:xfrm>
          <a:solidFill>
            <a:schemeClr val="tx1">
              <a:lumMod val="75000"/>
              <a:lumOff val="25000"/>
            </a:schemeClr>
          </a:solidFill>
        </p:spPr>
        <p:txBody>
          <a:bodyPr rIns="72000" anchor="ctr"/>
          <a:lstStyle>
            <a:lvl1pPr marL="0" indent="0" algn="r">
              <a:buNone/>
              <a:defRPr>
                <a:solidFill>
                  <a:schemeClr val="bg1"/>
                </a:solidFill>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Phone Number</a:t>
            </a:r>
          </a:p>
        </p:txBody>
      </p:sp>
      <p:sp>
        <p:nvSpPr>
          <p:cNvPr id="11" name="Text Placeholder 7">
            <a:extLst>
              <a:ext uri="{FF2B5EF4-FFF2-40B4-BE49-F238E27FC236}">
                <a16:creationId xmlns:a16="http://schemas.microsoft.com/office/drawing/2014/main" id="{BD4E94C7-6CAF-4FEE-9E02-D3D3A2AC5EAF}"/>
              </a:ext>
            </a:extLst>
          </p:cNvPr>
          <p:cNvSpPr>
            <a:spLocks noGrp="1"/>
          </p:cNvSpPr>
          <p:nvPr>
            <p:ph type="body" sz="quarter" idx="17" hasCustomPrompt="1"/>
          </p:nvPr>
        </p:nvSpPr>
        <p:spPr>
          <a:xfrm>
            <a:off x="8458200" y="4655739"/>
            <a:ext cx="2910342" cy="316800"/>
          </a:xfrm>
          <a:solidFill>
            <a:schemeClr val="tx1">
              <a:lumMod val="75000"/>
              <a:lumOff val="25000"/>
            </a:schemeClr>
          </a:solidFill>
        </p:spPr>
        <p:txBody>
          <a:bodyPr rIns="72000" anchor="ctr"/>
          <a:lstStyle>
            <a:lvl1pPr marL="0" indent="0" algn="r">
              <a:buNone/>
              <a:defRPr>
                <a:solidFill>
                  <a:schemeClr val="bg1"/>
                </a:solidFill>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Email or Social Media Handle</a:t>
            </a:r>
          </a:p>
        </p:txBody>
      </p:sp>
      <p:sp>
        <p:nvSpPr>
          <p:cNvPr id="12" name="Text Placeholder 8">
            <a:extLst>
              <a:ext uri="{FF2B5EF4-FFF2-40B4-BE49-F238E27FC236}">
                <a16:creationId xmlns:a16="http://schemas.microsoft.com/office/drawing/2014/main" id="{0DE421A3-3C59-48FC-BC3B-007ADFBEB4FE}"/>
              </a:ext>
            </a:extLst>
          </p:cNvPr>
          <p:cNvSpPr>
            <a:spLocks noGrp="1"/>
          </p:cNvSpPr>
          <p:nvPr>
            <p:ph type="body" sz="quarter" idx="18" hasCustomPrompt="1"/>
          </p:nvPr>
        </p:nvSpPr>
        <p:spPr>
          <a:xfrm>
            <a:off x="8458200" y="5004756"/>
            <a:ext cx="2910342" cy="316800"/>
          </a:xfrm>
          <a:solidFill>
            <a:schemeClr val="tx1">
              <a:lumMod val="75000"/>
              <a:lumOff val="25000"/>
            </a:schemeClr>
          </a:solidFill>
        </p:spPr>
        <p:txBody>
          <a:bodyPr rIns="72000" anchor="ctr"/>
          <a:lstStyle>
            <a:lvl1pPr marL="0" indent="0" algn="r">
              <a:buNone/>
              <a:defRPr>
                <a:solidFill>
                  <a:schemeClr val="bg1"/>
                </a:solidFill>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Company Website</a:t>
            </a:r>
          </a:p>
        </p:txBody>
      </p:sp>
      <p:sp>
        <p:nvSpPr>
          <p:cNvPr id="15" name="Rectangle 14">
            <a:extLst>
              <a:ext uri="{FF2B5EF4-FFF2-40B4-BE49-F238E27FC236}">
                <a16:creationId xmlns:a16="http://schemas.microsoft.com/office/drawing/2014/main" id="{9504A767-1C0B-484E-BF7D-CD42D30A52EE}"/>
              </a:ext>
            </a:extLst>
          </p:cNvPr>
          <p:cNvSpPr/>
          <p:nvPr userDrawn="1"/>
        </p:nvSpPr>
        <p:spPr>
          <a:xfrm>
            <a:off x="11760000" y="6803351"/>
            <a:ext cx="432000" cy="546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4" name="Rectangle 13">
            <a:extLst>
              <a:ext uri="{FF2B5EF4-FFF2-40B4-BE49-F238E27FC236}">
                <a16:creationId xmlns:a16="http://schemas.microsoft.com/office/drawing/2014/main" id="{7A13D8A8-6C3D-4527-959D-41C3213F7F02}"/>
              </a:ext>
            </a:extLst>
          </p:cNvPr>
          <p:cNvSpPr/>
          <p:nvPr userDrawn="1"/>
        </p:nvSpPr>
        <p:spPr>
          <a:xfrm>
            <a:off x="0" y="6803351"/>
            <a:ext cx="9780104" cy="546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3" name="Rectangle 12">
            <a:extLst>
              <a:ext uri="{FF2B5EF4-FFF2-40B4-BE49-F238E27FC236}">
                <a16:creationId xmlns:a16="http://schemas.microsoft.com/office/drawing/2014/main" id="{EC0FBB1B-4F0E-4365-BF27-3150FC6C3B90}"/>
              </a:ext>
            </a:extLst>
          </p:cNvPr>
          <p:cNvSpPr/>
          <p:nvPr userDrawn="1"/>
        </p:nvSpPr>
        <p:spPr>
          <a:xfrm>
            <a:off x="9780103" y="6803351"/>
            <a:ext cx="1979897" cy="5465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Rectangle 7">
            <a:extLst>
              <a:ext uri="{FF2B5EF4-FFF2-40B4-BE49-F238E27FC236}">
                <a16:creationId xmlns:a16="http://schemas.microsoft.com/office/drawing/2014/main" id="{51DD44D8-4A8F-4693-B90A-166855B29D25}"/>
              </a:ext>
            </a:extLst>
          </p:cNvPr>
          <p:cNvSpPr/>
          <p:nvPr userDrawn="1"/>
        </p:nvSpPr>
        <p:spPr>
          <a:xfrm>
            <a:off x="8458200" y="2685912"/>
            <a:ext cx="3733800" cy="11482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Slide Number Placeholder 4">
            <a:extLst>
              <a:ext uri="{FF2B5EF4-FFF2-40B4-BE49-F238E27FC236}">
                <a16:creationId xmlns:a16="http://schemas.microsoft.com/office/drawing/2014/main" id="{222FB6A7-1E80-487C-93E6-DCAA8751EF21}"/>
              </a:ext>
            </a:extLst>
          </p:cNvPr>
          <p:cNvSpPr>
            <a:spLocks noGrp="1"/>
          </p:cNvSpPr>
          <p:nvPr>
            <p:ph type="sldNum" sz="quarter" idx="20"/>
          </p:nvPr>
        </p:nvSpPr>
        <p:spPr/>
        <p:txBody>
          <a:bodyPr/>
          <a:lstStyle/>
          <a:p>
            <a:fld id="{19B51A1E-902D-48AF-9020-955120F399B6}" type="slidenum">
              <a:rPr lang="en-US" noProof="0" smtClean="0"/>
              <a:pPr/>
              <a:t>‹#›</a:t>
            </a:fld>
            <a:endParaRPr lang="en-US" noProof="0" dirty="0"/>
          </a:p>
        </p:txBody>
      </p:sp>
    </p:spTree>
    <p:extLst>
      <p:ext uri="{BB962C8B-B14F-4D97-AF65-F5344CB8AC3E}">
        <p14:creationId xmlns:p14="http://schemas.microsoft.com/office/powerpoint/2010/main" val="5888158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8074580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en-US"/>
              <a:t>Click to edit Master title style</a:t>
            </a:r>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37024141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7"/>
          <p:cNvSpPr>
            <a:spLocks noGrp="1"/>
          </p:cNvSpPr>
          <p:nvPr>
            <p:ph type="dt" sz="half" idx="10"/>
          </p:nvPr>
        </p:nvSpPr>
        <p:spPr/>
        <p:txBody>
          <a:bodyPr/>
          <a:lstStyle/>
          <a:p>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26853553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Date Placeholder 1"/>
          <p:cNvSpPr>
            <a:spLocks noGrp="1"/>
          </p:cNvSpPr>
          <p:nvPr>
            <p:ph type="dt" sz="half" idx="10"/>
          </p:nvPr>
        </p:nvSpPr>
        <p:spPr/>
        <p:txBody>
          <a:bodyPr/>
          <a:lstStyle/>
          <a:p>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11009678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
        <p:nvSpPr>
          <p:cNvPr id="2" name="Date Placeholder 1"/>
          <p:cNvSpPr>
            <a:spLocks noGrp="1"/>
          </p:cNvSpPr>
          <p:nvPr>
            <p:ph type="dt" sz="half" idx="10"/>
          </p:nvPr>
        </p:nvSpPr>
        <p:spPr/>
        <p:txBody>
          <a:bodyPr/>
          <a:lstStyle/>
          <a:p>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27750041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28128723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en-US"/>
              <a:t>Click to edit Master title style</a:t>
            </a:r>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26685820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en-US"/>
              <a:t>Click to edit Master title style</a:t>
            </a:r>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endParaRPr lang="en-US" dirty="0"/>
          </a:p>
        </p:txBody>
      </p:sp>
      <p:sp>
        <p:nvSpPr>
          <p:cNvPr id="9" name="Footer Placeholder 8"/>
          <p:cNvSpPr>
            <a:spLocks noGrp="1"/>
          </p:cNvSpPr>
          <p:nvPr>
            <p:ph type="ftr" sz="quarter" idx="11"/>
          </p:nvPr>
        </p:nvSpPr>
        <p:spPr>
          <a:xfrm>
            <a:off x="3499101" y="6356350"/>
            <a:ext cx="5911517" cy="365125"/>
          </a:xfrm>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24462970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n-US"/>
              <a:t>Click to edit Master title style</a:t>
            </a:r>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dirty="0"/>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4FAB73BC-B049-4115-A692-8D63A059BFB8}" type="slidenum">
              <a:rPr lang="en-US" dirty="0"/>
              <a:pPr/>
              <a:t>‹#›</a:t>
            </a:fld>
            <a:endParaRPr lang="en-US" dirty="0"/>
          </a:p>
        </p:txBody>
      </p:sp>
    </p:spTree>
    <p:extLst>
      <p:ext uri="{BB962C8B-B14F-4D97-AF65-F5344CB8AC3E}">
        <p14:creationId xmlns:p14="http://schemas.microsoft.com/office/powerpoint/2010/main" val="448821516"/>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 id="2147483717" r:id="rId12"/>
    <p:sldLayoutId id="2147483718" r:id="rId13"/>
    <p:sldLayoutId id="2147483719" r:id="rId14"/>
    <p:sldLayoutId id="2147483720" r:id="rId15"/>
    <p:sldLayoutId id="2147483721" r:id="rId16"/>
    <p:sldLayoutId id="2147483722" r:id="rId17"/>
    <p:sldLayoutId id="2147483723" r:id="rId18"/>
    <p:sldLayoutId id="2147483724" r:id="rId19"/>
  </p:sldLayoutIdLst>
  <p:hf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4.png"/><Relationship Id="rId5" Type="http://schemas.openxmlformats.org/officeDocument/2006/relationships/image" Target="../media/image3.sv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14.xml"/><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5.png"/><Relationship Id="rId1" Type="http://schemas.openxmlformats.org/officeDocument/2006/relationships/slideLayout" Target="../slideLayouts/slideLayout4.xm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8" Type="http://schemas.openxmlformats.org/officeDocument/2006/relationships/hyperlink" Target="https://www.nashville.gov/departments/office-homeless-services/data" TargetMode="External"/><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13.png"/></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2D5F484-761C-D352-2D3D-D1B96821FF08}"/>
              </a:ext>
            </a:extLst>
          </p:cNvPr>
          <p:cNvSpPr txBox="1"/>
          <p:nvPr/>
        </p:nvSpPr>
        <p:spPr>
          <a:xfrm>
            <a:off x="6503437" y="2619956"/>
            <a:ext cx="5688543" cy="369332"/>
          </a:xfrm>
          <a:prstGeom prst="rect">
            <a:avLst/>
          </a:prstGeom>
          <a:solidFill>
            <a:schemeClr val="bg1"/>
          </a:solidFill>
        </p:spPr>
        <p:txBody>
          <a:bodyPr wrap="square" rtlCol="0">
            <a:spAutoFit/>
          </a:bodyPr>
          <a:lstStyle/>
          <a:p>
            <a:r>
              <a:rPr lang="en-US" dirty="0"/>
              <a:t>  </a:t>
            </a:r>
          </a:p>
        </p:txBody>
      </p:sp>
      <p:pic>
        <p:nvPicPr>
          <p:cNvPr id="6" name="Picture 6" descr="Hands forming circle">
            <a:extLst>
              <a:ext uri="{FF2B5EF4-FFF2-40B4-BE49-F238E27FC236}">
                <a16:creationId xmlns:a16="http://schemas.microsoft.com/office/drawing/2014/main" id="{017AB62C-E8BF-DC52-E783-E4CD0691C3A7}"/>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20" y="10"/>
            <a:ext cx="6095980" cy="6857990"/>
          </a:xfrm>
          <a:prstGeom prst="rect">
            <a:avLst/>
          </a:prstGeom>
        </p:spPr>
      </p:pic>
      <p:pic>
        <p:nvPicPr>
          <p:cNvPr id="9" name="Graphic 9" descr="Diamond Suit with solid fill">
            <a:extLst>
              <a:ext uri="{FF2B5EF4-FFF2-40B4-BE49-F238E27FC236}">
                <a16:creationId xmlns:a16="http://schemas.microsoft.com/office/drawing/2014/main" id="{53AE044E-ED85-19FD-E0D0-2908E16177A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32648" y="0"/>
            <a:ext cx="6636588" cy="6507191"/>
          </a:xfrm>
          <a:prstGeom prst="rect">
            <a:avLst/>
          </a:prstGeom>
        </p:spPr>
      </p:pic>
      <p:sp>
        <p:nvSpPr>
          <p:cNvPr id="3" name="Title 2">
            <a:extLst>
              <a:ext uri="{FF2B5EF4-FFF2-40B4-BE49-F238E27FC236}">
                <a16:creationId xmlns:a16="http://schemas.microsoft.com/office/drawing/2014/main" id="{200B3D2B-613A-41BE-987D-E6A1324B456D}"/>
              </a:ext>
            </a:extLst>
          </p:cNvPr>
          <p:cNvSpPr>
            <a:spLocks noGrp="1"/>
          </p:cNvSpPr>
          <p:nvPr>
            <p:ph type="ctrTitle"/>
          </p:nvPr>
        </p:nvSpPr>
        <p:spPr>
          <a:xfrm>
            <a:off x="3913047" y="1525101"/>
            <a:ext cx="3618284" cy="1345720"/>
          </a:xfrm>
          <a:noFill/>
        </p:spPr>
        <p:txBody>
          <a:bodyPr vert="horz" lIns="91440" tIns="45720" rIns="91440" bIns="45720" rtlCol="0" anchor="ctr">
            <a:normAutofit/>
          </a:bodyPr>
          <a:lstStyle/>
          <a:p>
            <a:pPr algn="ctr"/>
            <a:r>
              <a:rPr lang="en-US" sz="4000" kern="1200" dirty="0">
                <a:solidFill>
                  <a:srgbClr val="080808"/>
                </a:solidFill>
                <a:latin typeface="+mj-lt"/>
                <a:ea typeface="+mj-ea"/>
                <a:cs typeface="+mj-cs"/>
              </a:rPr>
              <a:t>Help &amp; Hope</a:t>
            </a:r>
            <a:endParaRPr lang="en-US" sz="4000" kern="1200" dirty="0">
              <a:solidFill>
                <a:srgbClr val="080808"/>
              </a:solidFill>
              <a:latin typeface="+mj-lt"/>
            </a:endParaRPr>
          </a:p>
        </p:txBody>
      </p:sp>
      <p:sp>
        <p:nvSpPr>
          <p:cNvPr id="4" name="Subtitle 3">
            <a:extLst>
              <a:ext uri="{FF2B5EF4-FFF2-40B4-BE49-F238E27FC236}">
                <a16:creationId xmlns:a16="http://schemas.microsoft.com/office/drawing/2014/main" id="{4772945D-CA91-4CFE-8EB7-941C7618C994}"/>
              </a:ext>
            </a:extLst>
          </p:cNvPr>
          <p:cNvSpPr>
            <a:spLocks noGrp="1"/>
          </p:cNvSpPr>
          <p:nvPr>
            <p:ph type="subTitle" idx="1"/>
          </p:nvPr>
        </p:nvSpPr>
        <p:spPr>
          <a:xfrm>
            <a:off x="3969150" y="2619956"/>
            <a:ext cx="3563585" cy="659993"/>
          </a:xfrm>
          <a:noFill/>
        </p:spPr>
        <p:txBody>
          <a:bodyPr vert="horz" lIns="91440" tIns="45720" rIns="91440" bIns="45720" rtlCol="0" anchor="t">
            <a:noAutofit/>
          </a:bodyPr>
          <a:lstStyle/>
          <a:p>
            <a:pPr algn="ctr"/>
            <a:r>
              <a:rPr lang="en-US" sz="2800" kern="1200" dirty="0">
                <a:solidFill>
                  <a:srgbClr val="080808"/>
                </a:solidFill>
                <a:latin typeface="+mn-lt"/>
                <a:ea typeface="+mn-ea"/>
                <a:cs typeface="+mn-cs"/>
              </a:rPr>
              <a:t>Tracking the $50M Investment in Addressing Nashville Homelessness</a:t>
            </a:r>
            <a:endParaRPr lang="en-US" sz="2800" kern="1200" dirty="0">
              <a:solidFill>
                <a:srgbClr val="080808"/>
              </a:solidFill>
              <a:latin typeface="+mn-lt"/>
            </a:endParaRPr>
          </a:p>
        </p:txBody>
      </p:sp>
      <p:pic>
        <p:nvPicPr>
          <p:cNvPr id="7" name="Picture 6">
            <a:extLst>
              <a:ext uri="{FF2B5EF4-FFF2-40B4-BE49-F238E27FC236}">
                <a16:creationId xmlns:a16="http://schemas.microsoft.com/office/drawing/2014/main" id="{2856A5DE-FB80-63B3-22D2-15768FFFD24B}"/>
              </a:ext>
            </a:extLst>
          </p:cNvPr>
          <p:cNvPicPr>
            <a:picLocks noChangeAspect="1"/>
          </p:cNvPicPr>
          <p:nvPr/>
        </p:nvPicPr>
        <p:blipFill>
          <a:blip r:embed="rId6"/>
          <a:srcRect/>
          <a:stretch/>
        </p:blipFill>
        <p:spPr>
          <a:xfrm>
            <a:off x="7681040" y="726656"/>
            <a:ext cx="4156624" cy="5404688"/>
          </a:xfrm>
          <a:prstGeom prst="rect">
            <a:avLst/>
          </a:prstGeom>
        </p:spPr>
      </p:pic>
    </p:spTree>
    <p:extLst>
      <p:ext uri="{BB962C8B-B14F-4D97-AF65-F5344CB8AC3E}">
        <p14:creationId xmlns:p14="http://schemas.microsoft.com/office/powerpoint/2010/main" val="39899232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3C0432D7-F5F4-4F09-A5FC-19DC0B4C8044}"/>
              </a:ext>
            </a:extLst>
          </p:cNvPr>
          <p:cNvSpPr txBox="1"/>
          <p:nvPr/>
        </p:nvSpPr>
        <p:spPr>
          <a:xfrm>
            <a:off x="244128" y="1043732"/>
            <a:ext cx="6287113" cy="2646878"/>
          </a:xfrm>
          <a:prstGeom prst="rect">
            <a:avLst/>
          </a:prstGeom>
          <a:noFill/>
        </p:spPr>
        <p:txBody>
          <a:bodyPr wrap="square">
            <a:spAutoFit/>
          </a:bodyPr>
          <a:lstStyle/>
          <a:p>
            <a:r>
              <a:rPr lang="en-US" dirty="0">
                <a:latin typeface="Calibri" panose="020F0502020204030204" pitchFamily="34" charset="0"/>
                <a:ea typeface="Calibri" panose="020F0502020204030204" pitchFamily="34" charset="0"/>
                <a:cs typeface="Times New Roman" panose="02020603050405020304" pitchFamily="18" charset="0"/>
              </a:rPr>
              <a:t>Housing Incentives:</a:t>
            </a:r>
          </a:p>
          <a:p>
            <a:endParaRPr lang="en-US" dirty="0">
              <a:latin typeface="Calibri" panose="020F0502020204030204" pitchFamily="34" charset="0"/>
              <a:ea typeface="Calibri" panose="020F0502020204030204" pitchFamily="34" charset="0"/>
              <a:cs typeface="Times New Roman" panose="02020603050405020304" pitchFamily="18" charset="0"/>
            </a:endParaRPr>
          </a:p>
          <a:p>
            <a:pPr marL="457200" indent="-457200">
              <a:buFont typeface="Arial" panose="020B0604020202020204" pitchFamily="34" charset="0"/>
              <a:buChar char="•"/>
            </a:pPr>
            <a:r>
              <a:rPr lang="en-US" dirty="0">
                <a:latin typeface="Calibri" panose="020F0502020204030204" pitchFamily="34" charset="0"/>
                <a:ea typeface="Calibri" panose="020F0502020204030204" pitchFamily="34" charset="0"/>
                <a:cs typeface="Times New Roman" panose="02020603050405020304" pitchFamily="18" charset="0"/>
              </a:rPr>
              <a:t>301 Sign on Bonuses have been awarded</a:t>
            </a:r>
          </a:p>
          <a:p>
            <a:pPr marL="457200" indent="-457200">
              <a:buFont typeface="Arial" panose="020B0604020202020204" pitchFamily="34" charset="0"/>
              <a:buChar char="•"/>
            </a:pPr>
            <a:endParaRPr lang="en-US" sz="1000" dirty="0">
              <a:latin typeface="Calibri" panose="020F0502020204030204" pitchFamily="34" charset="0"/>
              <a:ea typeface="Calibri" panose="020F0502020204030204" pitchFamily="34" charset="0"/>
              <a:cs typeface="Times New Roman" panose="02020603050405020304" pitchFamily="18" charset="0"/>
            </a:endParaRPr>
          </a:p>
          <a:p>
            <a:pPr marL="457200" indent="-457200">
              <a:buFont typeface="Arial" panose="020B0604020202020204" pitchFamily="34" charset="0"/>
              <a:buChar char="•"/>
            </a:pPr>
            <a:r>
              <a:rPr lang="en-US" dirty="0">
                <a:latin typeface="Calibri" panose="020F0502020204030204" pitchFamily="34" charset="0"/>
                <a:ea typeface="Calibri" panose="020F0502020204030204" pitchFamily="34" charset="0"/>
                <a:cs typeface="Times New Roman" panose="02020603050405020304" pitchFamily="18" charset="0"/>
              </a:rPr>
              <a:t>993 Households have been assisted with Furniture Funds</a:t>
            </a:r>
          </a:p>
          <a:p>
            <a:pPr marL="457200" indent="-457200">
              <a:buFont typeface="Arial" panose="020B0604020202020204" pitchFamily="34" charset="0"/>
              <a:buChar char="•"/>
            </a:pPr>
            <a:endParaRPr lang="en-US" sz="1000" dirty="0">
              <a:latin typeface="Calibri" panose="020F0502020204030204" pitchFamily="34" charset="0"/>
              <a:ea typeface="Calibri" panose="020F0502020204030204" pitchFamily="34" charset="0"/>
              <a:cs typeface="Times New Roman" panose="02020603050405020304" pitchFamily="18" charset="0"/>
            </a:endParaRPr>
          </a:p>
          <a:p>
            <a:pPr marL="457200" indent="-457200">
              <a:buFont typeface="Arial" panose="020B0604020202020204" pitchFamily="34" charset="0"/>
              <a:buChar char="•"/>
            </a:pPr>
            <a:r>
              <a:rPr lang="en-US" dirty="0">
                <a:latin typeface="Calibri" panose="020F0502020204030204" pitchFamily="34" charset="0"/>
                <a:ea typeface="Calibri" panose="020F0502020204030204" pitchFamily="34" charset="0"/>
                <a:cs typeface="Times New Roman" panose="02020603050405020304" pitchFamily="18" charset="0"/>
              </a:rPr>
              <a:t>394</a:t>
            </a:r>
            <a:r>
              <a:rPr lang="en-US" dirty="0">
                <a:effectLst/>
                <a:latin typeface="Calibri" panose="020F0502020204030204" pitchFamily="34" charset="0"/>
                <a:ea typeface="Calibri" panose="020F0502020204030204" pitchFamily="34" charset="0"/>
                <a:cs typeface="Times New Roman" panose="02020603050405020304" pitchFamily="18" charset="0"/>
              </a:rPr>
              <a:t> Households have been assisted with Security Deposits</a:t>
            </a:r>
          </a:p>
          <a:p>
            <a:pPr marL="457200" indent="-457200">
              <a:buFont typeface="Arial" panose="020B0604020202020204" pitchFamily="34" charset="0"/>
              <a:buChar char="•"/>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p>
            <a:pPr marL="457200" indent="-457200">
              <a:buFont typeface="Arial" panose="020B0604020202020204" pitchFamily="34" charset="0"/>
              <a:buChar char="•"/>
            </a:pPr>
            <a:r>
              <a:rPr lang="en-US" dirty="0">
                <a:latin typeface="Calibri" panose="020F0502020204030204" pitchFamily="34" charset="0"/>
                <a:ea typeface="Calibri" panose="020F0502020204030204" pitchFamily="34" charset="0"/>
                <a:cs typeface="Times New Roman" panose="02020603050405020304" pitchFamily="18" charset="0"/>
              </a:rPr>
              <a:t>44 Units have been allocated Minor Repair Funds</a:t>
            </a:r>
          </a:p>
          <a:p>
            <a:pPr marL="457200" indent="-457200">
              <a:buFont typeface="Arial" panose="020B0604020202020204" pitchFamily="34" charset="0"/>
              <a:buChar char="•"/>
            </a:pPr>
            <a:endParaRPr lang="en-US" sz="1000" dirty="0">
              <a:latin typeface="Calibri" panose="020F0502020204030204" pitchFamily="34" charset="0"/>
              <a:ea typeface="Calibri" panose="020F0502020204030204" pitchFamily="34" charset="0"/>
              <a:cs typeface="Times New Roman" panose="02020603050405020304" pitchFamily="18" charset="0"/>
            </a:endParaRPr>
          </a:p>
          <a:p>
            <a:pPr marL="457200" indent="-457200">
              <a:buFont typeface="Arial" panose="020B0604020202020204" pitchFamily="34" charset="0"/>
              <a:buChar char="•"/>
            </a:pPr>
            <a:r>
              <a:rPr lang="en-US" dirty="0">
                <a:latin typeface="Calibri" panose="020F0502020204030204" pitchFamily="34" charset="0"/>
                <a:ea typeface="Calibri" panose="020F0502020204030204" pitchFamily="34" charset="0"/>
                <a:cs typeface="Times New Roman" panose="02020603050405020304" pitchFamily="18" charset="0"/>
              </a:rPr>
              <a:t>396</a:t>
            </a:r>
            <a:r>
              <a:rPr lang="en-US" dirty="0">
                <a:effectLst/>
                <a:latin typeface="Calibri" panose="020F0502020204030204" pitchFamily="34" charset="0"/>
                <a:ea typeface="Calibri" panose="020F0502020204030204" pitchFamily="34" charset="0"/>
                <a:cs typeface="Times New Roman" panose="02020603050405020304" pitchFamily="18" charset="0"/>
              </a:rPr>
              <a:t> properties are participating in the collective. </a:t>
            </a:r>
          </a:p>
        </p:txBody>
      </p:sp>
      <p:sp>
        <p:nvSpPr>
          <p:cNvPr id="6" name="TextBox 5">
            <a:extLst>
              <a:ext uri="{FF2B5EF4-FFF2-40B4-BE49-F238E27FC236}">
                <a16:creationId xmlns:a16="http://schemas.microsoft.com/office/drawing/2014/main" id="{C6367697-185D-8273-DA88-E8E5EAF9E45F}"/>
              </a:ext>
            </a:extLst>
          </p:cNvPr>
          <p:cNvSpPr txBox="1"/>
          <p:nvPr/>
        </p:nvSpPr>
        <p:spPr>
          <a:xfrm>
            <a:off x="66012" y="6436059"/>
            <a:ext cx="2742616" cy="246221"/>
          </a:xfrm>
          <a:prstGeom prst="rect">
            <a:avLst/>
          </a:prstGeom>
          <a:noFill/>
        </p:spPr>
        <p:txBody>
          <a:bodyPr wrap="square">
            <a:spAutoFit/>
          </a:bodyPr>
          <a:lstStyle/>
          <a:p>
            <a:r>
              <a:rPr lang="en-US" sz="1000" i="1" dirty="0">
                <a:latin typeface="Calibri" panose="020F0502020204030204" pitchFamily="34" charset="0"/>
                <a:cs typeface="Times New Roman" panose="02020603050405020304" pitchFamily="18" charset="0"/>
              </a:rPr>
              <a:t>*All data as of </a:t>
            </a:r>
            <a:r>
              <a:rPr lang="en-US" sz="1000" i="1" dirty="0">
                <a:solidFill>
                  <a:srgbClr val="000000"/>
                </a:solidFill>
                <a:latin typeface="Calibri" panose="020F0502020204030204" pitchFamily="34" charset="0"/>
                <a:cs typeface="Times New Roman" panose="02020603050405020304" pitchFamily="18" charset="0"/>
              </a:rPr>
              <a:t>2/28/2026</a:t>
            </a:r>
            <a:endParaRPr lang="en-US" sz="1000" dirty="0"/>
          </a:p>
        </p:txBody>
      </p:sp>
      <p:sp>
        <p:nvSpPr>
          <p:cNvPr id="8" name="Text Placeholder 2">
            <a:extLst>
              <a:ext uri="{FF2B5EF4-FFF2-40B4-BE49-F238E27FC236}">
                <a16:creationId xmlns:a16="http://schemas.microsoft.com/office/drawing/2014/main" id="{5E747214-7FDE-A4B8-D37D-6E0329B3428A}"/>
              </a:ext>
            </a:extLst>
          </p:cNvPr>
          <p:cNvSpPr txBox="1">
            <a:spLocks/>
          </p:cNvSpPr>
          <p:nvPr/>
        </p:nvSpPr>
        <p:spPr>
          <a:xfrm>
            <a:off x="158631" y="519170"/>
            <a:ext cx="11339513" cy="360000"/>
          </a:xfrm>
          <a:prstGeom prst="rect">
            <a:avLst/>
          </a:prstGeom>
        </p:spPr>
        <p:txBody>
          <a:bodyPr vert="horz" lIns="0" tIns="0" rIns="0" bIns="0" rtlCol="0" anchor="t">
            <a:noAutofit/>
          </a:bodyPr>
          <a:lstStyle>
            <a:lvl1pPr marL="0" indent="0" algn="l" defTabSz="914400" rtl="0" eaLnBrk="1" latinLnBrk="0" hangingPunct="1">
              <a:lnSpc>
                <a:spcPct val="90000"/>
              </a:lnSpc>
              <a:spcBef>
                <a:spcPts val="1200"/>
              </a:spcBef>
              <a:buClr>
                <a:schemeClr val="accent1"/>
              </a:buClr>
              <a:buFont typeface="Wingdings 2" pitchFamily="18" charset="2"/>
              <a:buNone/>
              <a:defRPr sz="2000" kern="1200">
                <a:solidFill>
                  <a:schemeClr val="tx1">
                    <a:lumMod val="65000"/>
                    <a:lumOff val="35000"/>
                  </a:schemeClr>
                </a:solidFill>
                <a:latin typeface="+mn-lt"/>
                <a:ea typeface="+mn-ea"/>
                <a:cs typeface="+mn-cs"/>
              </a:defRPr>
            </a:lvl1pPr>
            <a:lvl2pPr marL="266700" indent="0" algn="l" defTabSz="914400" rtl="0" eaLnBrk="1" latinLnBrk="0" hangingPunct="1">
              <a:lnSpc>
                <a:spcPct val="90000"/>
              </a:lnSpc>
              <a:spcBef>
                <a:spcPts val="250"/>
              </a:spcBef>
              <a:spcAft>
                <a:spcPts val="250"/>
              </a:spcAft>
              <a:buClr>
                <a:schemeClr val="accent1"/>
              </a:buClr>
              <a:buFont typeface="Wingdings 2" pitchFamily="18" charset="2"/>
              <a:buNone/>
              <a:defRPr sz="1800" kern="1200">
                <a:solidFill>
                  <a:schemeClr val="tx1">
                    <a:lumMod val="65000"/>
                    <a:lumOff val="35000"/>
                  </a:schemeClr>
                </a:solidFill>
                <a:latin typeface="+mn-lt"/>
                <a:ea typeface="+mn-ea"/>
                <a:cs typeface="+mn-cs"/>
              </a:defRPr>
            </a:lvl2pPr>
            <a:lvl3pPr marL="542925" indent="0" algn="l" defTabSz="914400" rtl="0" eaLnBrk="1" latinLnBrk="0" hangingPunct="1">
              <a:lnSpc>
                <a:spcPct val="90000"/>
              </a:lnSpc>
              <a:spcBef>
                <a:spcPts val="250"/>
              </a:spcBef>
              <a:spcAft>
                <a:spcPts val="250"/>
              </a:spcAft>
              <a:buClr>
                <a:schemeClr val="accent1"/>
              </a:buClr>
              <a:buFont typeface="Wingdings 2" pitchFamily="18" charset="2"/>
              <a:buNone/>
              <a:defRPr sz="1600" kern="1200">
                <a:solidFill>
                  <a:schemeClr val="tx1">
                    <a:lumMod val="65000"/>
                    <a:lumOff val="35000"/>
                  </a:schemeClr>
                </a:solidFill>
                <a:latin typeface="+mn-lt"/>
                <a:ea typeface="+mn-ea"/>
                <a:cs typeface="+mn-cs"/>
              </a:defRPr>
            </a:lvl3pPr>
            <a:lvl4pPr marL="809625" indent="0" algn="l" defTabSz="914400" rtl="0" eaLnBrk="1" latinLnBrk="0" hangingPunct="1">
              <a:lnSpc>
                <a:spcPct val="90000"/>
              </a:lnSpc>
              <a:spcBef>
                <a:spcPts val="250"/>
              </a:spcBef>
              <a:spcAft>
                <a:spcPts val="250"/>
              </a:spcAft>
              <a:buClr>
                <a:schemeClr val="accent1"/>
              </a:buClr>
              <a:buFont typeface="Wingdings 2" pitchFamily="18" charset="2"/>
              <a:buNone/>
              <a:defRPr sz="1400" kern="1200">
                <a:solidFill>
                  <a:schemeClr val="tx1">
                    <a:lumMod val="65000"/>
                    <a:lumOff val="35000"/>
                  </a:schemeClr>
                </a:solidFill>
                <a:latin typeface="+mn-lt"/>
                <a:ea typeface="+mn-ea"/>
                <a:cs typeface="+mn-cs"/>
              </a:defRPr>
            </a:lvl4pPr>
            <a:lvl5pPr marL="1076325" indent="0" algn="l" defTabSz="914400" rtl="0" eaLnBrk="1" latinLnBrk="0" hangingPunct="1">
              <a:lnSpc>
                <a:spcPct val="90000"/>
              </a:lnSpc>
              <a:spcBef>
                <a:spcPts val="250"/>
              </a:spcBef>
              <a:spcAft>
                <a:spcPts val="250"/>
              </a:spcAft>
              <a:buClr>
                <a:schemeClr val="accent1"/>
              </a:buClr>
              <a:buFont typeface="Wingdings 2" pitchFamily="18" charset="2"/>
              <a:buNone/>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r>
              <a:rPr lang="en-US" b="1" dirty="0">
                <a:solidFill>
                  <a:schemeClr val="tx1"/>
                </a:solidFill>
              </a:rPr>
              <a:t>UPDATE: March 2026</a:t>
            </a:r>
          </a:p>
        </p:txBody>
      </p:sp>
      <p:graphicFrame>
        <p:nvGraphicFramePr>
          <p:cNvPr id="4" name="Table 3">
            <a:extLst>
              <a:ext uri="{FF2B5EF4-FFF2-40B4-BE49-F238E27FC236}">
                <a16:creationId xmlns:a16="http://schemas.microsoft.com/office/drawing/2014/main" id="{4275807C-2E58-4F1E-12B2-910E2F46F617}"/>
              </a:ext>
            </a:extLst>
          </p:cNvPr>
          <p:cNvGraphicFramePr>
            <a:graphicFrameLocks noGrp="1"/>
          </p:cNvGraphicFramePr>
          <p:nvPr>
            <p:extLst>
              <p:ext uri="{D42A27DB-BD31-4B8C-83A1-F6EECF244321}">
                <p14:modId xmlns:p14="http://schemas.microsoft.com/office/powerpoint/2010/main" val="277031536"/>
              </p:ext>
            </p:extLst>
          </p:nvPr>
        </p:nvGraphicFramePr>
        <p:xfrm>
          <a:off x="6940086" y="1134204"/>
          <a:ext cx="4558058" cy="4589592"/>
        </p:xfrm>
        <a:graphic>
          <a:graphicData uri="http://schemas.openxmlformats.org/drawingml/2006/table">
            <a:tbl>
              <a:tblPr>
                <a:tableStyleId>{073A0DAA-6AF3-43AB-8588-CEC1D06C72B9}</a:tableStyleId>
              </a:tblPr>
              <a:tblGrid>
                <a:gridCol w="175491">
                  <a:extLst>
                    <a:ext uri="{9D8B030D-6E8A-4147-A177-3AD203B41FA5}">
                      <a16:colId xmlns:a16="http://schemas.microsoft.com/office/drawing/2014/main" val="3232607367"/>
                    </a:ext>
                  </a:extLst>
                </a:gridCol>
                <a:gridCol w="3500644">
                  <a:extLst>
                    <a:ext uri="{9D8B030D-6E8A-4147-A177-3AD203B41FA5}">
                      <a16:colId xmlns:a16="http://schemas.microsoft.com/office/drawing/2014/main" val="687896599"/>
                    </a:ext>
                  </a:extLst>
                </a:gridCol>
                <a:gridCol w="881923">
                  <a:extLst>
                    <a:ext uri="{9D8B030D-6E8A-4147-A177-3AD203B41FA5}">
                      <a16:colId xmlns:a16="http://schemas.microsoft.com/office/drawing/2014/main" val="969364018"/>
                    </a:ext>
                  </a:extLst>
                </a:gridCol>
              </a:tblGrid>
              <a:tr h="240051">
                <a:tc>
                  <a:txBody>
                    <a:bodyPr/>
                    <a:lstStyle/>
                    <a:p>
                      <a:pPr algn="ctr" fontAlgn="b"/>
                      <a:endParaRPr lang="en-US" sz="1400" b="1" i="0" u="none" strike="noStrike" dirty="0">
                        <a:solidFill>
                          <a:srgbClr val="000000"/>
                        </a:solidFill>
                        <a:effectLst/>
                        <a:latin typeface="Calibri" panose="020F0502020204030204" pitchFamily="34" charset="0"/>
                        <a:cs typeface="Calibri" panose="020F0502020204030204" pitchFamily="34" charset="0"/>
                      </a:endParaRPr>
                    </a:p>
                  </a:txBody>
                  <a:tcPr marL="8830" marR="8830" marT="883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gridSpan="2">
                  <a:txBody>
                    <a:bodyPr/>
                    <a:lstStyle/>
                    <a:p>
                      <a:pPr algn="ctr" fontAlgn="b"/>
                      <a:r>
                        <a:rPr lang="en-US" sz="1400" b="1" u="none" strike="noStrike" dirty="0">
                          <a:effectLst/>
                          <a:latin typeface="Calibri" panose="020F0502020204030204" pitchFamily="34" charset="0"/>
                          <a:cs typeface="Calibri" panose="020F0502020204030204" pitchFamily="34" charset="0"/>
                        </a:rPr>
                        <a:t>Low Barrier Housing Collective </a:t>
                      </a:r>
                      <a:r>
                        <a:rPr lang="en-US" sz="1400" b="1" i="0" u="none" strike="noStrike" dirty="0">
                          <a:solidFill>
                            <a:srgbClr val="000000"/>
                          </a:solidFill>
                          <a:effectLst/>
                          <a:latin typeface="Calibri" panose="020F0502020204030204" pitchFamily="34" charset="0"/>
                          <a:cs typeface="Calibri" panose="020F0502020204030204" pitchFamily="34" charset="0"/>
                        </a:rPr>
                        <a:t>Head of Household Details</a:t>
                      </a:r>
                    </a:p>
                  </a:txBody>
                  <a:tcPr marL="8830" marR="8830" marT="883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hMerge="1">
                  <a:txBody>
                    <a:bodyPr/>
                    <a:lstStyle/>
                    <a:p>
                      <a:pPr algn="ctr" fontAlgn="b"/>
                      <a:r>
                        <a:rPr lang="en-US" sz="1400" u="none" strike="noStrike" dirty="0">
                          <a:effectLst/>
                          <a:latin typeface="Calibri" panose="020F0502020204030204" pitchFamily="34" charset="0"/>
                          <a:cs typeface="Calibri" panose="020F0502020204030204" pitchFamily="34" charset="0"/>
                        </a:rPr>
                        <a:t>Low Barrier Housing Collective</a:t>
                      </a:r>
                      <a:endParaRPr lang="en-US" sz="1400" b="0" i="0" u="none" strike="noStrike" dirty="0">
                        <a:solidFill>
                          <a:srgbClr val="000000"/>
                        </a:solidFill>
                        <a:effectLst/>
                        <a:latin typeface="Calibri" panose="020F0502020204030204" pitchFamily="34" charset="0"/>
                        <a:cs typeface="Calibri" panose="020F0502020204030204" pitchFamily="34" charset="0"/>
                      </a:endParaRPr>
                    </a:p>
                  </a:txBody>
                  <a:tcPr marL="8830" marR="8830" marT="88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41453147"/>
                  </a:ext>
                </a:extLst>
              </a:tr>
              <a:tr h="207121">
                <a:tc>
                  <a:txBody>
                    <a:bodyPr/>
                    <a:lstStyle/>
                    <a:p>
                      <a:pPr algn="l" fontAlgn="b"/>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8830" marR="8830" marT="883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l" fontAlgn="b"/>
                      <a:r>
                        <a:rPr lang="en-US" sz="1200" b="0" i="0" u="none" strike="noStrike" dirty="0">
                          <a:solidFill>
                            <a:srgbClr val="000000"/>
                          </a:solidFill>
                          <a:effectLst/>
                          <a:latin typeface="Calibri" panose="020F0502020204030204" pitchFamily="34" charset="0"/>
                          <a:cs typeface="Calibri" panose="020F0502020204030204" pitchFamily="34" charset="0"/>
                        </a:rPr>
                        <a:t>Total Households (singles and families)</a:t>
                      </a:r>
                    </a:p>
                  </a:txBody>
                  <a:tcPr marL="8830" marR="8830" marT="883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1151</a:t>
                      </a:r>
                    </a:p>
                  </a:txBody>
                  <a:tcPr marL="8830" marR="8830" marT="88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456397377"/>
                  </a:ext>
                </a:extLst>
              </a:tr>
              <a:tr h="207121">
                <a:tc>
                  <a:txBody>
                    <a:bodyPr/>
                    <a:lstStyle/>
                    <a:p>
                      <a:pPr algn="l" fontAlgn="b"/>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8830" marR="8830" marT="883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l" fontAlgn="b"/>
                      <a:r>
                        <a:rPr lang="en-US" sz="1200" b="0" i="0" u="none" strike="noStrike" dirty="0">
                          <a:solidFill>
                            <a:srgbClr val="000000"/>
                          </a:solidFill>
                          <a:effectLst/>
                          <a:latin typeface="Calibri" panose="020F0502020204030204" pitchFamily="34" charset="0"/>
                          <a:cs typeface="Calibri" panose="020F0502020204030204" pitchFamily="34" charset="0"/>
                        </a:rPr>
                        <a:t>Veteran Status</a:t>
                      </a:r>
                    </a:p>
                  </a:txBody>
                  <a:tcPr marL="8830" marR="8830" marT="883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11.4%</a:t>
                      </a:r>
                    </a:p>
                  </a:txBody>
                  <a:tcPr marL="8830" marR="8830" marT="88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42514716"/>
                  </a:ext>
                </a:extLst>
              </a:tr>
              <a:tr h="207121">
                <a:tc>
                  <a:txBody>
                    <a:bodyPr/>
                    <a:lstStyle/>
                    <a:p>
                      <a:pPr algn="ctr"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8830" marR="8830" marT="883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r>
                        <a:rPr lang="en-US" sz="1200" u="none" strike="noStrike" dirty="0">
                          <a:effectLst/>
                          <a:latin typeface="Calibri" panose="020F0502020204030204" pitchFamily="34" charset="0"/>
                          <a:cs typeface="Calibri" panose="020F0502020204030204" pitchFamily="34" charset="0"/>
                        </a:rPr>
                        <a:t>Race and Ethnicity</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8830" marR="8830" marT="883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b"/>
                      <a:r>
                        <a:rPr lang="en-US" sz="1200" u="none" strike="noStrike" dirty="0">
                          <a:effectLst/>
                          <a:latin typeface="Calibri" panose="020F0502020204030204" pitchFamily="34" charset="0"/>
                          <a:cs typeface="Calibri" panose="020F0502020204030204" pitchFamily="34" charset="0"/>
                        </a:rPr>
                        <a:t> </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8830" marR="8830" marT="88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435306733"/>
                  </a:ext>
                </a:extLst>
              </a:tr>
              <a:tr h="207121">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8830" marR="8830" marT="883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l" rtl="0" fontAlgn="ctr"/>
                      <a:r>
                        <a:rPr lang="en-US" sz="1200" b="0" i="0" u="none" strike="noStrike" dirty="0">
                          <a:solidFill>
                            <a:srgbClr val="000000"/>
                          </a:solidFill>
                          <a:effectLst/>
                          <a:latin typeface="Calibri" panose="020F0502020204030204" pitchFamily="34" charset="0"/>
                        </a:rPr>
                        <a:t>American Indian/Native Alaskan/Indigenous</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buNone/>
                      </a:pPr>
                      <a:r>
                        <a:rPr lang="en-US" sz="1200" b="0" i="0" u="none" strike="noStrike" dirty="0">
                          <a:solidFill>
                            <a:srgbClr val="000000"/>
                          </a:solidFill>
                          <a:effectLst/>
                          <a:latin typeface="Calibri" panose="020F0502020204030204" pitchFamily="34" charset="0"/>
                        </a:rPr>
                        <a:t>0.4%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379725001"/>
                  </a:ext>
                </a:extLst>
              </a:tr>
              <a:tr h="207121">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8830" marR="8830" marT="883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l" rtl="0" fontAlgn="ctr"/>
                      <a:r>
                        <a:rPr lang="en-US" sz="1200" b="0" i="0" u="none" strike="noStrike">
                          <a:solidFill>
                            <a:srgbClr val="000000"/>
                          </a:solidFill>
                          <a:effectLst/>
                          <a:latin typeface="Calibri" panose="020F0502020204030204" pitchFamily="34" charset="0"/>
                        </a:rPr>
                        <a:t>Asian/Asian American</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buNone/>
                      </a:pPr>
                      <a:r>
                        <a:rPr lang="en-US" sz="1200" b="0" i="0" u="none" strike="noStrike" dirty="0">
                          <a:solidFill>
                            <a:srgbClr val="000000"/>
                          </a:solidFill>
                          <a:effectLst/>
                          <a:latin typeface="Calibri" panose="020F0502020204030204" pitchFamily="34" charset="0"/>
                        </a:rPr>
                        <a:t>0.3%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644328492"/>
                  </a:ext>
                </a:extLst>
              </a:tr>
              <a:tr h="207121">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8830" marR="8830" marT="883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l" rtl="0" fontAlgn="ctr"/>
                      <a:r>
                        <a:rPr lang="en-US" sz="1200" b="0" i="0" u="none" strike="noStrike">
                          <a:solidFill>
                            <a:srgbClr val="000000"/>
                          </a:solidFill>
                          <a:effectLst/>
                          <a:latin typeface="Calibri" panose="020F0502020204030204" pitchFamily="34" charset="0"/>
                        </a:rPr>
                        <a:t>Black</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buNone/>
                      </a:pPr>
                      <a:r>
                        <a:rPr lang="en-US" sz="1200" b="0" i="0" u="none" strike="noStrike">
                          <a:solidFill>
                            <a:srgbClr val="000000"/>
                          </a:solidFill>
                          <a:effectLst/>
                          <a:latin typeface="Calibri" panose="020F0502020204030204" pitchFamily="34" charset="0"/>
                        </a:rPr>
                        <a:t>53.5%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229729119"/>
                  </a:ext>
                </a:extLst>
              </a:tr>
              <a:tr h="207121">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8830" marR="8830" marT="883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l" rtl="0" fontAlgn="ctr"/>
                      <a:r>
                        <a:rPr lang="en-US" sz="1200" b="0" i="0" u="none" strike="noStrike" dirty="0">
                          <a:solidFill>
                            <a:srgbClr val="000000"/>
                          </a:solidFill>
                          <a:effectLst/>
                          <a:latin typeface="Calibri" panose="020F0502020204030204" pitchFamily="34" charset="0"/>
                        </a:rPr>
                        <a:t>Hispanic/Latinx</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buNone/>
                      </a:pPr>
                      <a:r>
                        <a:rPr lang="en-US" sz="1200" b="0" i="0" u="none" strike="noStrike" dirty="0">
                          <a:solidFill>
                            <a:srgbClr val="000000"/>
                          </a:solidFill>
                          <a:effectLst/>
                          <a:latin typeface="Calibri" panose="020F0502020204030204" pitchFamily="34" charset="0"/>
                        </a:rPr>
                        <a:t>3.1%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918330483"/>
                  </a:ext>
                </a:extLst>
              </a:tr>
              <a:tr h="207121">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8830" marR="8830" marT="883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l" rtl="0" fontAlgn="ctr"/>
                      <a:r>
                        <a:rPr lang="en-US" sz="1200" b="0" i="0" u="none" strike="noStrike">
                          <a:solidFill>
                            <a:srgbClr val="000000"/>
                          </a:solidFill>
                          <a:effectLst/>
                          <a:latin typeface="Calibri" panose="020F0502020204030204" pitchFamily="34" charset="0"/>
                        </a:rPr>
                        <a:t>Middle Eastern or North African</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buNone/>
                      </a:pPr>
                      <a:r>
                        <a:rPr lang="en-US" sz="1200" b="0" i="0" u="none" strike="noStrike">
                          <a:solidFill>
                            <a:srgbClr val="000000"/>
                          </a:solidFill>
                          <a:effectLst/>
                          <a:latin typeface="Calibri" panose="020F0502020204030204" pitchFamily="34" charset="0"/>
                        </a:rPr>
                        <a:t>0.1%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247312788"/>
                  </a:ext>
                </a:extLst>
              </a:tr>
              <a:tr h="207121">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8830" marR="8830" marT="883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l" rtl="0" fontAlgn="ctr"/>
                      <a:r>
                        <a:rPr lang="en-US" sz="1200" b="0" i="0" u="none" strike="noStrike" dirty="0">
                          <a:solidFill>
                            <a:srgbClr val="000000"/>
                          </a:solidFill>
                          <a:effectLst/>
                          <a:latin typeface="Calibri" panose="020F0502020204030204" pitchFamily="34" charset="0"/>
                        </a:rPr>
                        <a:t>Native Hawaiian/Pacific Islander</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buNone/>
                      </a:pPr>
                      <a:r>
                        <a:rPr lang="en-US" sz="1200" b="0" i="0" u="none" strike="noStrike">
                          <a:solidFill>
                            <a:srgbClr val="000000"/>
                          </a:solidFill>
                          <a:effectLst/>
                          <a:latin typeface="Calibri" panose="020F0502020204030204" pitchFamily="34" charset="0"/>
                        </a:rPr>
                        <a:t>0.3%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657711409"/>
                  </a:ext>
                </a:extLst>
              </a:tr>
              <a:tr h="207121">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8830" marR="8830" marT="883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l" rtl="0" fontAlgn="ctr"/>
                      <a:r>
                        <a:rPr lang="en-US" sz="1200" b="0" i="0" u="none" strike="noStrike" dirty="0">
                          <a:solidFill>
                            <a:srgbClr val="000000"/>
                          </a:solidFill>
                          <a:effectLst/>
                          <a:latin typeface="Calibri" panose="020F0502020204030204" pitchFamily="34" charset="0"/>
                        </a:rPr>
                        <a:t>White</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buNone/>
                      </a:pPr>
                      <a:r>
                        <a:rPr lang="en-US" sz="1200" b="0" i="0" u="none" strike="noStrike" dirty="0">
                          <a:solidFill>
                            <a:srgbClr val="000000"/>
                          </a:solidFill>
                          <a:effectLst/>
                          <a:latin typeface="Calibri" panose="020F0502020204030204" pitchFamily="34" charset="0"/>
                        </a:rPr>
                        <a:t>37.0%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392091188"/>
                  </a:ext>
                </a:extLst>
              </a:tr>
              <a:tr h="207121">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8830" marR="8830" marT="883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l" fontAlgn="ctr"/>
                      <a:r>
                        <a:rPr lang="en-US" sz="1200" u="none" strike="noStrike" dirty="0">
                          <a:effectLst/>
                          <a:latin typeface="Calibri" panose="020F0502020204030204" pitchFamily="34" charset="0"/>
                          <a:cs typeface="Calibri" panose="020F0502020204030204" pitchFamily="34" charset="0"/>
                        </a:rPr>
                        <a:t>Multi Racial/Ethnic</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8830" marR="8830" marT="883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buNone/>
                      </a:pPr>
                      <a:r>
                        <a:rPr lang="en-US" sz="1200" b="0" i="0" u="none" strike="noStrike" dirty="0">
                          <a:solidFill>
                            <a:srgbClr val="000000"/>
                          </a:solidFill>
                          <a:effectLst/>
                          <a:latin typeface="Calibri" panose="020F0502020204030204" pitchFamily="34" charset="0"/>
                        </a:rPr>
                        <a:t>4.6%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172663754"/>
                  </a:ext>
                </a:extLst>
              </a:tr>
              <a:tr h="207121">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8830" marR="8830" marT="883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Client Declined to Answer</a:t>
                      </a:r>
                    </a:p>
                  </a:txBody>
                  <a:tcPr marL="8830" marR="8830" marT="883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buNone/>
                      </a:pPr>
                      <a:r>
                        <a:rPr lang="en-US" sz="1200" b="0" i="0" u="none" strike="noStrike" dirty="0">
                          <a:solidFill>
                            <a:srgbClr val="000000"/>
                          </a:solidFill>
                          <a:effectLst/>
                          <a:latin typeface="Calibri" panose="020F0502020204030204" pitchFamily="34" charset="0"/>
                        </a:rPr>
                        <a:t>0.6%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346388962"/>
                  </a:ext>
                </a:extLst>
              </a:tr>
              <a:tr h="207121">
                <a:tc>
                  <a:txBody>
                    <a:bodyPr/>
                    <a:lstStyle/>
                    <a:p>
                      <a:pPr algn="ctr"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8830" marR="8830" marT="883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r>
                        <a:rPr lang="en-US" sz="1200" u="none" strike="noStrike" dirty="0">
                          <a:effectLst/>
                          <a:latin typeface="Calibri" panose="020F0502020204030204" pitchFamily="34" charset="0"/>
                          <a:cs typeface="Calibri" panose="020F0502020204030204" pitchFamily="34" charset="0"/>
                        </a:rPr>
                        <a:t>Age</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8830" marR="8830" marT="883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b"/>
                      <a:r>
                        <a:rPr lang="en-US" sz="1200" u="none" strike="noStrike" dirty="0">
                          <a:effectLst/>
                          <a:latin typeface="Calibri" panose="020F0502020204030204" pitchFamily="34" charset="0"/>
                          <a:cs typeface="Calibri" panose="020F0502020204030204" pitchFamily="34" charset="0"/>
                        </a:rPr>
                        <a:t> </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8830" marR="8830" marT="88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4069797626"/>
                  </a:ext>
                </a:extLst>
              </a:tr>
              <a:tr h="207121">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8830" marR="8830" marT="883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l" fontAlgn="ctr"/>
                      <a:r>
                        <a:rPr lang="en-US" sz="1200" u="none" strike="noStrike" dirty="0">
                          <a:effectLst/>
                          <a:latin typeface="Calibri" panose="020F0502020204030204" pitchFamily="34" charset="0"/>
                          <a:cs typeface="Calibri" panose="020F0502020204030204" pitchFamily="34" charset="0"/>
                        </a:rPr>
                        <a:t>0-17</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8830" marR="8830" marT="883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r>
                        <a:rPr lang="en-US" sz="1200" u="none" strike="noStrike" dirty="0">
                          <a:effectLst/>
                          <a:latin typeface="Calibri" panose="020F0502020204030204" pitchFamily="34" charset="0"/>
                          <a:cs typeface="Calibri" panose="020F0502020204030204" pitchFamily="34" charset="0"/>
                        </a:rPr>
                        <a:t>0.0%</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8830" marR="8830" marT="88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431493416"/>
                  </a:ext>
                </a:extLst>
              </a:tr>
              <a:tr h="207121">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8830" marR="8830" marT="883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l" fontAlgn="ctr"/>
                      <a:r>
                        <a:rPr lang="en-US" sz="1200" u="none" strike="noStrike" dirty="0">
                          <a:effectLst/>
                          <a:latin typeface="Calibri" panose="020F0502020204030204" pitchFamily="34" charset="0"/>
                          <a:cs typeface="Calibri" panose="020F0502020204030204" pitchFamily="34" charset="0"/>
                        </a:rPr>
                        <a:t>18-24</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8830" marR="8830" marT="883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buNone/>
                      </a:pPr>
                      <a:r>
                        <a:rPr lang="en-US" sz="1200" b="0" i="0" u="none" strike="noStrike" dirty="0">
                          <a:solidFill>
                            <a:srgbClr val="000000"/>
                          </a:solidFill>
                          <a:effectLst/>
                          <a:latin typeface="Calibri" panose="020F0502020204030204" pitchFamily="34" charset="0"/>
                        </a:rPr>
                        <a:t>9.1%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719276310"/>
                  </a:ext>
                </a:extLst>
              </a:tr>
              <a:tr h="207121">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8830" marR="8830" marT="883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l" fontAlgn="ctr"/>
                      <a:r>
                        <a:rPr lang="en-US" sz="1200" u="none" strike="noStrike" dirty="0">
                          <a:effectLst/>
                          <a:latin typeface="Calibri" panose="020F0502020204030204" pitchFamily="34" charset="0"/>
                          <a:cs typeface="Calibri" panose="020F0502020204030204" pitchFamily="34" charset="0"/>
                        </a:rPr>
                        <a:t>25-34</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8830" marR="8830" marT="883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buNone/>
                      </a:pPr>
                      <a:r>
                        <a:rPr lang="en-US" sz="1200" b="0" i="0" u="none" strike="noStrike" dirty="0">
                          <a:solidFill>
                            <a:srgbClr val="000000"/>
                          </a:solidFill>
                          <a:effectLst/>
                          <a:latin typeface="Calibri" panose="020F0502020204030204" pitchFamily="34" charset="0"/>
                        </a:rPr>
                        <a:t>19.7%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893655090"/>
                  </a:ext>
                </a:extLst>
              </a:tr>
              <a:tr h="207121">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8830" marR="8830" marT="883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l" fontAlgn="ctr"/>
                      <a:r>
                        <a:rPr lang="en-US" sz="1200" u="none" strike="noStrike" dirty="0">
                          <a:effectLst/>
                          <a:latin typeface="Calibri" panose="020F0502020204030204" pitchFamily="34" charset="0"/>
                          <a:cs typeface="Calibri" panose="020F0502020204030204" pitchFamily="34" charset="0"/>
                        </a:rPr>
                        <a:t>35-44</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8830" marR="8830" marT="883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buNone/>
                      </a:pPr>
                      <a:r>
                        <a:rPr lang="en-US" sz="1200" b="0" i="0" u="none" strike="noStrike">
                          <a:solidFill>
                            <a:srgbClr val="000000"/>
                          </a:solidFill>
                          <a:effectLst/>
                          <a:latin typeface="Calibri" panose="020F0502020204030204" pitchFamily="34" charset="0"/>
                        </a:rPr>
                        <a:t>25.7%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3156146712"/>
                  </a:ext>
                </a:extLst>
              </a:tr>
              <a:tr h="207121">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8830" marR="8830" marT="883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l" fontAlgn="ctr"/>
                      <a:r>
                        <a:rPr lang="en-US" sz="1200" u="none" strike="noStrike" dirty="0">
                          <a:effectLst/>
                          <a:latin typeface="Calibri" panose="020F0502020204030204" pitchFamily="34" charset="0"/>
                          <a:cs typeface="Calibri" panose="020F0502020204030204" pitchFamily="34" charset="0"/>
                        </a:rPr>
                        <a:t>45-54</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8830" marR="8830" marT="883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buNone/>
                      </a:pPr>
                      <a:r>
                        <a:rPr lang="en-US" sz="1200" b="0" i="0" u="none" strike="noStrike" dirty="0">
                          <a:solidFill>
                            <a:srgbClr val="000000"/>
                          </a:solidFill>
                          <a:effectLst/>
                          <a:latin typeface="Calibri" panose="020F0502020204030204" pitchFamily="34" charset="0"/>
                        </a:rPr>
                        <a:t>20.0%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3152723378"/>
                  </a:ext>
                </a:extLst>
              </a:tr>
              <a:tr h="207121">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8830" marR="8830" marT="883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l" fontAlgn="ctr"/>
                      <a:r>
                        <a:rPr lang="en-US" sz="1200" u="none" strike="noStrike" dirty="0">
                          <a:effectLst/>
                          <a:latin typeface="Calibri" panose="020F0502020204030204" pitchFamily="34" charset="0"/>
                          <a:cs typeface="Calibri" panose="020F0502020204030204" pitchFamily="34" charset="0"/>
                        </a:rPr>
                        <a:t>55-64</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8830" marR="8830" marT="883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buNone/>
                      </a:pPr>
                      <a:r>
                        <a:rPr lang="en-US" sz="1200" b="0" i="0" u="none" strike="noStrike" dirty="0">
                          <a:solidFill>
                            <a:srgbClr val="000000"/>
                          </a:solidFill>
                          <a:effectLst/>
                          <a:latin typeface="Calibri" panose="020F0502020204030204" pitchFamily="34" charset="0"/>
                        </a:rPr>
                        <a:t>17.6%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608766669"/>
                  </a:ext>
                </a:extLst>
              </a:tr>
              <a:tr h="207121">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8830" marR="8830" marT="883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l" fontAlgn="ctr"/>
                      <a:r>
                        <a:rPr lang="en-US" sz="1200" u="none" strike="noStrike" dirty="0">
                          <a:effectLst/>
                          <a:latin typeface="Calibri" panose="020F0502020204030204" pitchFamily="34" charset="0"/>
                          <a:cs typeface="Calibri" panose="020F0502020204030204" pitchFamily="34" charset="0"/>
                        </a:rPr>
                        <a:t>65+</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8830" marR="8830" marT="883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buNone/>
                      </a:pPr>
                      <a:r>
                        <a:rPr lang="en-US" sz="1200" b="0" i="0" u="none" strike="noStrike" dirty="0">
                          <a:solidFill>
                            <a:srgbClr val="000000"/>
                          </a:solidFill>
                          <a:effectLst/>
                          <a:latin typeface="Calibri" panose="020F0502020204030204" pitchFamily="34" charset="0"/>
                        </a:rPr>
                        <a:t>7.7%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967330391"/>
                  </a:ext>
                </a:extLst>
              </a:tr>
              <a:tr h="207121">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8830" marR="8830" marT="883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Client Declined to Answer</a:t>
                      </a:r>
                    </a:p>
                  </a:txBody>
                  <a:tcPr marL="8830" marR="8830" marT="883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buNone/>
                      </a:pPr>
                      <a:r>
                        <a:rPr lang="en-US" sz="1200" b="0" i="0" u="none" strike="noStrike" dirty="0">
                          <a:solidFill>
                            <a:srgbClr val="000000"/>
                          </a:solidFill>
                          <a:effectLst/>
                          <a:latin typeface="Calibri" panose="020F0502020204030204" pitchFamily="34" charset="0"/>
                        </a:rPr>
                        <a:t>0.1%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156995005"/>
                  </a:ext>
                </a:extLst>
              </a:tr>
            </a:tbl>
          </a:graphicData>
        </a:graphic>
      </p:graphicFrame>
      <p:sp>
        <p:nvSpPr>
          <p:cNvPr id="11" name="Title 1">
            <a:extLst>
              <a:ext uri="{FF2B5EF4-FFF2-40B4-BE49-F238E27FC236}">
                <a16:creationId xmlns:a16="http://schemas.microsoft.com/office/drawing/2014/main" id="{9744D772-8BFE-B1C9-CF2D-C9DEBB681237}"/>
              </a:ext>
            </a:extLst>
          </p:cNvPr>
          <p:cNvSpPr txBox="1">
            <a:spLocks/>
          </p:cNvSpPr>
          <p:nvPr/>
        </p:nvSpPr>
        <p:spPr>
          <a:xfrm>
            <a:off x="66012" y="2402"/>
            <a:ext cx="11732697" cy="69054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kern="1200" spc="-60" baseline="0">
                <a:solidFill>
                  <a:schemeClr val="tx1">
                    <a:lumMod val="75000"/>
                    <a:lumOff val="25000"/>
                  </a:schemeClr>
                </a:solidFill>
                <a:latin typeface="+mj-lt"/>
                <a:ea typeface="+mj-ea"/>
                <a:cs typeface="+mj-cs"/>
              </a:defRPr>
            </a:lvl1pPr>
          </a:lstStyle>
          <a:p>
            <a:r>
              <a:rPr lang="en-US" sz="3000" dirty="0"/>
              <a:t>$7 M    Low Barrier Housing Collective and Competitive Grants    </a:t>
            </a:r>
            <a:r>
              <a:rPr lang="en-US" sz="2400" dirty="0"/>
              <a:t>RS 2022-1699</a:t>
            </a:r>
          </a:p>
        </p:txBody>
      </p:sp>
      <p:sp>
        <p:nvSpPr>
          <p:cNvPr id="7" name="Slide Number Placeholder 4">
            <a:extLst>
              <a:ext uri="{FF2B5EF4-FFF2-40B4-BE49-F238E27FC236}">
                <a16:creationId xmlns:a16="http://schemas.microsoft.com/office/drawing/2014/main" id="{D836D0CD-ED4F-2D8D-F97C-9F220F6C03B2}"/>
              </a:ext>
            </a:extLst>
          </p:cNvPr>
          <p:cNvSpPr txBox="1">
            <a:spLocks/>
          </p:cNvSpPr>
          <p:nvPr/>
        </p:nvSpPr>
        <p:spPr>
          <a:xfrm>
            <a:off x="11565648" y="175720"/>
            <a:ext cx="464557" cy="447401"/>
          </a:xfrm>
          <a:prstGeom prst="rect">
            <a:avLst/>
          </a:prstGeom>
          <a:ln w="38100" cap="flat" cmpd="sng" algn="ctr">
            <a:solidFill>
              <a:srgbClr val="FFBF09"/>
            </a:solidFill>
            <a:prstDash val="solid"/>
          </a:ln>
        </p:spPr>
        <p:style>
          <a:lnRef idx="2">
            <a:schemeClr val="accent2"/>
          </a:lnRef>
          <a:fillRef idx="1">
            <a:schemeClr val="lt1"/>
          </a:fillRef>
          <a:effectRef idx="0">
            <a:schemeClr val="accent2"/>
          </a:effectRef>
          <a:fontRef idx="minor">
            <a:schemeClr val="dk1"/>
          </a:fontRef>
        </p:style>
        <p:txBody>
          <a:bodyPr vert="horz" lIns="91440" tIns="45720" rIns="91440" bIns="45720" rtlCol="0" anchor="b" anchorCtr="1"/>
          <a:lstStyle>
            <a:defPPr>
              <a:defRPr lang="en-US"/>
            </a:defPPr>
            <a:lvl1pPr marL="0" algn="r" defTabSz="914400" rtl="0" eaLnBrk="1" latinLnBrk="0" hangingPunct="1">
              <a:defRPr sz="1200" b="1" kern="1200">
                <a:solidFill>
                  <a:schemeClr val="accent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defRPr/>
            </a:pPr>
            <a:fld id="{19B51A1E-902D-48AF-9020-955120F399B6}" type="slidenum">
              <a:rPr lang="en-US" sz="2000" smtClean="0">
                <a:solidFill>
                  <a:schemeClr val="tx1"/>
                </a:solidFill>
                <a:latin typeface="Calibri" panose="020F0502020204030204" pitchFamily="34" charset="0"/>
                <a:cs typeface="Calibri" panose="020F0502020204030204" pitchFamily="34" charset="0"/>
              </a:rPr>
              <a:pPr algn="ctr">
                <a:defRPr/>
              </a:pPr>
              <a:t>10</a:t>
            </a:fld>
            <a:endParaRPr lang="en-US" sz="2000" dirty="0">
              <a:solidFill>
                <a:schemeClr val="tx1"/>
              </a:solidFill>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1913B875-B4BC-796C-C701-322A770A9563}"/>
              </a:ext>
            </a:extLst>
          </p:cNvPr>
          <p:cNvPicPr>
            <a:picLocks noChangeAspect="1"/>
          </p:cNvPicPr>
          <p:nvPr/>
        </p:nvPicPr>
        <p:blipFill>
          <a:blip r:embed="rId3"/>
          <a:srcRect/>
          <a:stretch/>
        </p:blipFill>
        <p:spPr>
          <a:xfrm>
            <a:off x="11420940" y="5993559"/>
            <a:ext cx="531080" cy="690542"/>
          </a:xfrm>
          <a:prstGeom prst="rect">
            <a:avLst/>
          </a:prstGeom>
        </p:spPr>
      </p:pic>
      <p:graphicFrame>
        <p:nvGraphicFramePr>
          <p:cNvPr id="2" name="Table 5">
            <a:extLst>
              <a:ext uri="{FF2B5EF4-FFF2-40B4-BE49-F238E27FC236}">
                <a16:creationId xmlns:a16="http://schemas.microsoft.com/office/drawing/2014/main" id="{E0BDABDD-736E-F696-9ED0-36D72B573D04}"/>
              </a:ext>
            </a:extLst>
          </p:cNvPr>
          <p:cNvGraphicFramePr>
            <a:graphicFrameLocks noGrp="1"/>
          </p:cNvGraphicFramePr>
          <p:nvPr>
            <p:extLst>
              <p:ext uri="{D42A27DB-BD31-4B8C-83A1-F6EECF244321}">
                <p14:modId xmlns:p14="http://schemas.microsoft.com/office/powerpoint/2010/main" val="1851455001"/>
              </p:ext>
            </p:extLst>
          </p:nvPr>
        </p:nvGraphicFramePr>
        <p:xfrm>
          <a:off x="180848" y="3914775"/>
          <a:ext cx="6400800" cy="2424055"/>
        </p:xfrm>
        <a:graphic>
          <a:graphicData uri="http://schemas.openxmlformats.org/drawingml/2006/table">
            <a:tbl>
              <a:tblPr firstRow="1" bandRow="1">
                <a:tableStyleId>{073A0DAA-6AF3-43AB-8588-CEC1D06C72B9}</a:tableStyleId>
              </a:tblPr>
              <a:tblGrid>
                <a:gridCol w="2560320">
                  <a:extLst>
                    <a:ext uri="{9D8B030D-6E8A-4147-A177-3AD203B41FA5}">
                      <a16:colId xmlns:a16="http://schemas.microsoft.com/office/drawing/2014/main" val="3161000385"/>
                    </a:ext>
                  </a:extLst>
                </a:gridCol>
                <a:gridCol w="1280160">
                  <a:extLst>
                    <a:ext uri="{9D8B030D-6E8A-4147-A177-3AD203B41FA5}">
                      <a16:colId xmlns:a16="http://schemas.microsoft.com/office/drawing/2014/main" val="2148061602"/>
                    </a:ext>
                  </a:extLst>
                </a:gridCol>
                <a:gridCol w="1280160">
                  <a:extLst>
                    <a:ext uri="{9D8B030D-6E8A-4147-A177-3AD203B41FA5}">
                      <a16:colId xmlns:a16="http://schemas.microsoft.com/office/drawing/2014/main" val="4229040444"/>
                    </a:ext>
                  </a:extLst>
                </a:gridCol>
                <a:gridCol w="1280160">
                  <a:extLst>
                    <a:ext uri="{9D8B030D-6E8A-4147-A177-3AD203B41FA5}">
                      <a16:colId xmlns:a16="http://schemas.microsoft.com/office/drawing/2014/main" val="4234293446"/>
                    </a:ext>
                  </a:extLst>
                </a:gridCol>
              </a:tblGrid>
              <a:tr h="858369">
                <a:tc>
                  <a:txBody>
                    <a:bodyPr/>
                    <a:lstStyle/>
                    <a:p>
                      <a:r>
                        <a:rPr lang="en-US" sz="1400" dirty="0">
                          <a:solidFill>
                            <a:schemeClr val="tx1"/>
                          </a:solidFill>
                        </a:rPr>
                        <a:t>Low Barrier Housing Collective </a:t>
                      </a:r>
                    </a:p>
                    <a:p>
                      <a:r>
                        <a:rPr lang="en-US" sz="1000" dirty="0">
                          <a:solidFill>
                            <a:schemeClr val="tx1"/>
                          </a:solidFill>
                        </a:rPr>
                        <a:t>(COVID CARES and ARP Funds Combined)*</a:t>
                      </a:r>
                    </a:p>
                    <a:p>
                      <a:r>
                        <a:rPr lang="en-US" sz="1000" dirty="0">
                          <a:solidFill>
                            <a:schemeClr val="tx1"/>
                          </a:solidFill>
                        </a:rPr>
                        <a:t>COVID CARES: $500k</a:t>
                      </a:r>
                    </a:p>
                    <a:p>
                      <a:r>
                        <a:rPr lang="en-US" sz="1000" dirty="0">
                          <a:solidFill>
                            <a:schemeClr val="tx1"/>
                          </a:solidFill>
                        </a:rPr>
                        <a:t>ARP: $3 million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en-US" sz="1200" b="1" dirty="0">
                          <a:solidFill>
                            <a:schemeClr val="tx1"/>
                          </a:solidFill>
                        </a:rPr>
                        <a:t>Total Funds</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n-US" sz="1200" b="1" dirty="0">
                          <a:solidFill>
                            <a:schemeClr val="tx1"/>
                          </a:solidFill>
                        </a:rPr>
                        <a:t>Spending as of </a:t>
                      </a:r>
                      <a:r>
                        <a:rPr lang="en-US" sz="1200" dirty="0">
                          <a:solidFill>
                            <a:schemeClr val="tx1"/>
                          </a:solidFill>
                        </a:rPr>
                        <a:t>2/28/26</a:t>
                      </a:r>
                      <a:endParaRPr lang="en-US" sz="1200" b="1" dirty="0">
                        <a:solidFill>
                          <a:schemeClr val="tx1"/>
                        </a:solidFill>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n-US" sz="1200" b="1" dirty="0">
                          <a:solidFill>
                            <a:schemeClr val="tx1"/>
                          </a:solidFill>
                        </a:rPr>
                        <a:t>Remaining Funds</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719584396"/>
                  </a:ext>
                </a:extLst>
              </a:tr>
              <a:tr h="468406">
                <a:tc>
                  <a:txBody>
                    <a:bodyPr/>
                    <a:lstStyle/>
                    <a:p>
                      <a:pPr algn="r"/>
                      <a:r>
                        <a:rPr lang="en-US" sz="1400" dirty="0">
                          <a:solidFill>
                            <a:schemeClr val="tx1"/>
                          </a:solidFill>
                        </a:rPr>
                        <a:t>Total ARP Funding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en-US" sz="1400" dirty="0">
                          <a:solidFill>
                            <a:schemeClr val="tx1"/>
                          </a:solidFill>
                          <a:latin typeface="Calibri" panose="020F0502020204030204" pitchFamily="34" charset="0"/>
                          <a:ea typeface="Calibri" panose="020F0502020204030204" pitchFamily="34" charset="0"/>
                          <a:cs typeface="Calibri" panose="020F0502020204030204" pitchFamily="34" charset="0"/>
                        </a:rPr>
                        <a:t>$3,500,000.00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buNone/>
                      </a:pPr>
                      <a:r>
                        <a:rPr lang="en-US" sz="1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$3,133,863.24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buNone/>
                      </a:pPr>
                      <a:r>
                        <a:rPr lang="en-US" sz="1400" b="0" i="0" u="none" strike="noStrike" dirty="0">
                          <a:solidFill>
                            <a:srgbClr val="000000"/>
                          </a:solidFill>
                          <a:effectLst/>
                          <a:latin typeface="Aptos Narrow" panose="020B0004020202020204" pitchFamily="34" charset="0"/>
                        </a:rPr>
                        <a:t>$366,136.76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3529703598"/>
                  </a:ext>
                </a:extLst>
              </a:tr>
              <a:tr h="274320">
                <a:tc>
                  <a:txBody>
                    <a:bodyPr/>
                    <a:lstStyle/>
                    <a:p>
                      <a:pPr algn="r"/>
                      <a:r>
                        <a:rPr lang="en-US" sz="1200" dirty="0">
                          <a:solidFill>
                            <a:schemeClr val="tx1"/>
                          </a:solidFill>
                          <a:latin typeface="+mn-lt"/>
                        </a:rPr>
                        <a:t>Minor Repair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endPar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buNone/>
                      </a:pPr>
                      <a:r>
                        <a:rPr lang="en-US" sz="11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$74,994.23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buNone/>
                      </a:pP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435693999"/>
                  </a:ext>
                </a:extLst>
              </a:tr>
              <a:tr h="274320">
                <a:tc>
                  <a:txBody>
                    <a:bodyPr/>
                    <a:lstStyle/>
                    <a:p>
                      <a:pPr algn="r"/>
                      <a:r>
                        <a:rPr lang="en-US" sz="1200" dirty="0">
                          <a:solidFill>
                            <a:schemeClr val="tx1"/>
                          </a:solidFill>
                          <a:latin typeface="+mn-lt"/>
                        </a:rPr>
                        <a:t>Sign on Bonus and Security Deposit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endPar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buNone/>
                      </a:pPr>
                      <a:r>
                        <a:rPr lang="en-US" sz="11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$714,950.83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buNone/>
                      </a:pPr>
                      <a:r>
                        <a:rPr lang="en-U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862881290"/>
                  </a:ext>
                </a:extLst>
              </a:tr>
              <a:tr h="274320">
                <a:tc>
                  <a:txBody>
                    <a:bodyPr/>
                    <a:lstStyle/>
                    <a:p>
                      <a:pPr algn="r"/>
                      <a:r>
                        <a:rPr lang="en-US" sz="1200" dirty="0">
                          <a:solidFill>
                            <a:schemeClr val="tx1"/>
                          </a:solidFill>
                          <a:latin typeface="+mn-lt"/>
                        </a:rPr>
                        <a:t>Furniture Assistance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endPar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buNone/>
                      </a:pPr>
                      <a:r>
                        <a:rPr lang="en-US" sz="11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$1,182,015.22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buNone/>
                      </a:pPr>
                      <a:r>
                        <a:rPr lang="en-US" sz="11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720686894"/>
                  </a:ext>
                </a:extLst>
              </a:tr>
              <a:tr h="274320">
                <a:tc>
                  <a:txBody>
                    <a:bodyPr/>
                    <a:lstStyle/>
                    <a:p>
                      <a:pPr algn="r"/>
                      <a:r>
                        <a:rPr lang="en-US" sz="1200" dirty="0">
                          <a:solidFill>
                            <a:schemeClr val="tx1"/>
                          </a:solidFill>
                          <a:latin typeface="+mn-lt"/>
                        </a:rPr>
                        <a:t>Program Operating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endPar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buNone/>
                      </a:pPr>
                      <a:r>
                        <a:rPr lang="en-US" sz="11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$1,161,902.96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buNone/>
                      </a:pPr>
                      <a:r>
                        <a:rPr lang="en-US" sz="11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321427176"/>
                  </a:ext>
                </a:extLst>
              </a:tr>
            </a:tbl>
          </a:graphicData>
        </a:graphic>
      </p:graphicFrame>
    </p:spTree>
    <p:extLst>
      <p:ext uri="{BB962C8B-B14F-4D97-AF65-F5344CB8AC3E}">
        <p14:creationId xmlns:p14="http://schemas.microsoft.com/office/powerpoint/2010/main" val="42915555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90AA0B97-8E99-05D0-2A5B-48A1801EDAA0}"/>
              </a:ext>
            </a:extLst>
          </p:cNvPr>
          <p:cNvSpPr>
            <a:spLocks noGrp="1"/>
          </p:cNvSpPr>
          <p:nvPr>
            <p:ph sz="quarter" idx="34"/>
          </p:nvPr>
        </p:nvSpPr>
        <p:spPr>
          <a:xfrm>
            <a:off x="5610113" y="1423072"/>
            <a:ext cx="5888031" cy="5005714"/>
          </a:xfrm>
          <a:ln>
            <a:noFill/>
          </a:ln>
        </p:spPr>
        <p:txBody>
          <a:bodyPr>
            <a:noAutofit/>
          </a:bodyPr>
          <a:lstStyle/>
          <a:p>
            <a:pPr marL="742950" lvl="1" indent="-285750">
              <a:buClr>
                <a:schemeClr val="tx1"/>
              </a:buClr>
            </a:pPr>
            <a:r>
              <a:rPr lang="en-US" sz="1200" b="1" dirty="0">
                <a:solidFill>
                  <a:schemeClr val="tx1"/>
                </a:solidFill>
                <a:latin typeface="Calibri" panose="020F0502020204030204" pitchFamily="34" charset="0"/>
                <a:cs typeface="Calibri" panose="020F0502020204030204" pitchFamily="34" charset="0"/>
              </a:rPr>
              <a:t>Park Center   		</a:t>
            </a:r>
            <a:r>
              <a:rPr lang="en-US" sz="1200" dirty="0">
                <a:solidFill>
                  <a:schemeClr val="tx1"/>
                </a:solidFill>
                <a:latin typeface="Calibri" panose="020F0502020204030204" pitchFamily="34" charset="0"/>
                <a:cs typeface="Calibri" panose="020F0502020204030204" pitchFamily="34" charset="0"/>
              </a:rPr>
              <a:t>$432,000.00</a:t>
            </a:r>
          </a:p>
          <a:p>
            <a:pPr marL="1200150" lvl="2" indent="-285750">
              <a:buClr>
                <a:schemeClr val="tx1"/>
              </a:buClr>
            </a:pPr>
            <a:r>
              <a:rPr lang="en-US" sz="1200" dirty="0">
                <a:solidFill>
                  <a:schemeClr val="tx1"/>
                </a:solidFill>
                <a:latin typeface="Calibri" panose="020F0502020204030204" pitchFamily="34" charset="0"/>
                <a:cs typeface="Calibri" panose="020F0502020204030204" pitchFamily="34" charset="0"/>
              </a:rPr>
              <a:t>Provide Permanent Supportive Housing (PSH) for chronically homeless individuals with mental health and substance use disorders</a:t>
            </a:r>
          </a:p>
          <a:p>
            <a:pPr marL="1200150" lvl="2" indent="-285750">
              <a:buClr>
                <a:schemeClr val="tx1"/>
              </a:buClr>
            </a:pPr>
            <a:r>
              <a:rPr lang="en-US" sz="1200" dirty="0">
                <a:solidFill>
                  <a:schemeClr val="tx1"/>
                </a:solidFill>
                <a:latin typeface="Calibri" panose="020F0502020204030204" pitchFamily="34" charset="0"/>
                <a:cs typeface="Calibri" panose="020F0502020204030204" pitchFamily="34" charset="0"/>
              </a:rPr>
              <a:t>Partner with Empower Tennessee to provide services for additional PSH units for those with physical disabilities</a:t>
            </a:r>
          </a:p>
          <a:p>
            <a:pPr marL="1200150" lvl="2" indent="-285750">
              <a:buClr>
                <a:schemeClr val="tx1"/>
              </a:buClr>
            </a:pPr>
            <a:r>
              <a:rPr lang="en-US" sz="1200" dirty="0">
                <a:solidFill>
                  <a:schemeClr val="tx1"/>
                </a:solidFill>
                <a:latin typeface="Calibri" panose="020F0502020204030204" pitchFamily="34" charset="0"/>
                <a:cs typeface="Calibri" panose="020F0502020204030204" pitchFamily="34" charset="0"/>
              </a:rPr>
              <a:t>PSH will include housing unit as well as intensive case management and wrap around services</a:t>
            </a:r>
          </a:p>
          <a:p>
            <a:pPr marL="1200150" lvl="2" indent="-285750">
              <a:buClr>
                <a:schemeClr val="tx1"/>
              </a:buClr>
            </a:pPr>
            <a:endParaRPr lang="en-US" sz="1200" dirty="0">
              <a:solidFill>
                <a:schemeClr val="tx1"/>
              </a:solidFill>
              <a:latin typeface="Calibri" panose="020F0502020204030204" pitchFamily="34" charset="0"/>
              <a:cs typeface="Calibri" panose="020F0502020204030204" pitchFamily="34" charset="0"/>
            </a:endParaRPr>
          </a:p>
          <a:p>
            <a:pPr marL="742950" lvl="1" indent="-285750">
              <a:buClr>
                <a:schemeClr val="tx1"/>
              </a:buClr>
            </a:pPr>
            <a:r>
              <a:rPr lang="en-US" sz="1200" b="1" dirty="0">
                <a:solidFill>
                  <a:schemeClr val="tx1"/>
                </a:solidFill>
                <a:latin typeface="Calibri" panose="020F0502020204030204" pitchFamily="34" charset="0"/>
                <a:cs typeface="Calibri" panose="020F0502020204030204" pitchFamily="34" charset="0"/>
              </a:rPr>
              <a:t>The Contributor		</a:t>
            </a:r>
            <a:r>
              <a:rPr lang="en-US" sz="1200" dirty="0">
                <a:solidFill>
                  <a:schemeClr val="tx1"/>
                </a:solidFill>
                <a:latin typeface="Calibri" panose="020F0502020204030204" pitchFamily="34" charset="0"/>
                <a:cs typeface="Calibri" panose="020F0502020204030204" pitchFamily="34" charset="0"/>
              </a:rPr>
              <a:t>$762,566.00</a:t>
            </a:r>
          </a:p>
          <a:p>
            <a:pPr marL="1200150" lvl="2" indent="-285750">
              <a:buClr>
                <a:schemeClr val="tx1"/>
              </a:buClr>
            </a:pPr>
            <a:r>
              <a:rPr lang="en-US" sz="1200" dirty="0">
                <a:solidFill>
                  <a:schemeClr val="tx1"/>
                </a:solidFill>
                <a:latin typeface="Calibri" panose="020F0502020204030204" pitchFamily="34" charset="0"/>
                <a:cs typeface="Calibri" panose="020F0502020204030204" pitchFamily="34" charset="0"/>
              </a:rPr>
              <a:t>Pilot program in partnership with Vanderbilt Medical Center and Park Center</a:t>
            </a:r>
          </a:p>
          <a:p>
            <a:pPr marL="1657350" lvl="3" indent="-285750">
              <a:buClr>
                <a:schemeClr val="tx1"/>
              </a:buClr>
            </a:pPr>
            <a:r>
              <a:rPr lang="en-US" sz="1200" dirty="0">
                <a:solidFill>
                  <a:schemeClr val="tx1"/>
                </a:solidFill>
                <a:latin typeface="Calibri" panose="020F0502020204030204" pitchFamily="34" charset="0"/>
                <a:cs typeface="Calibri" panose="020F0502020204030204" pitchFamily="34" charset="0"/>
              </a:rPr>
              <a:t>Identify and engage those experiencing homelessness while they are in the hospital</a:t>
            </a:r>
          </a:p>
          <a:p>
            <a:pPr marL="1657350" lvl="3" indent="-285750">
              <a:buClr>
                <a:schemeClr val="tx1"/>
              </a:buClr>
            </a:pPr>
            <a:r>
              <a:rPr lang="en-US" sz="1200" dirty="0">
                <a:solidFill>
                  <a:schemeClr val="tx1"/>
                </a:solidFill>
                <a:latin typeface="Calibri" panose="020F0502020204030204" pitchFamily="34" charset="0"/>
                <a:cs typeface="Calibri" panose="020F0502020204030204" pitchFamily="34" charset="0"/>
              </a:rPr>
              <a:t>Before discharge, connect to resources such as</a:t>
            </a:r>
          </a:p>
          <a:p>
            <a:pPr marL="2114550" lvl="4" indent="-285750">
              <a:buClr>
                <a:schemeClr val="tx1"/>
              </a:buClr>
            </a:pPr>
            <a:r>
              <a:rPr lang="en-US" sz="1200" dirty="0">
                <a:solidFill>
                  <a:schemeClr val="tx1"/>
                </a:solidFill>
                <a:latin typeface="Calibri" panose="020F0502020204030204" pitchFamily="34" charset="0"/>
                <a:cs typeface="Calibri" panose="020F0502020204030204" pitchFamily="34" charset="0"/>
              </a:rPr>
              <a:t>Street medicine follow up care</a:t>
            </a:r>
          </a:p>
          <a:p>
            <a:pPr marL="2114550" lvl="4" indent="-285750">
              <a:buClr>
                <a:schemeClr val="tx1"/>
              </a:buClr>
            </a:pPr>
            <a:r>
              <a:rPr lang="en-US" sz="1200" dirty="0">
                <a:solidFill>
                  <a:schemeClr val="tx1"/>
                </a:solidFill>
                <a:latin typeface="Calibri" panose="020F0502020204030204" pitchFamily="34" charset="0"/>
                <a:cs typeface="Calibri" panose="020F0502020204030204" pitchFamily="34" charset="0"/>
              </a:rPr>
              <a:t>Health insurance and SOAR</a:t>
            </a:r>
          </a:p>
          <a:p>
            <a:pPr marL="2114550" lvl="4" indent="-285750">
              <a:buClr>
                <a:schemeClr val="tx1"/>
              </a:buClr>
            </a:pPr>
            <a:r>
              <a:rPr lang="en-US" sz="1200" dirty="0">
                <a:solidFill>
                  <a:schemeClr val="tx1"/>
                </a:solidFill>
                <a:latin typeface="Calibri" panose="020F0502020204030204" pitchFamily="34" charset="0"/>
                <a:cs typeface="Calibri" panose="020F0502020204030204" pitchFamily="34" charset="0"/>
              </a:rPr>
              <a:t>Housing Navigation and Peer Support</a:t>
            </a:r>
          </a:p>
          <a:p>
            <a:pPr marL="2114550" lvl="4" indent="-285750">
              <a:buClr>
                <a:schemeClr val="tx1"/>
              </a:buClr>
            </a:pPr>
            <a:r>
              <a:rPr lang="en-US" sz="1200" dirty="0">
                <a:solidFill>
                  <a:schemeClr val="tx1"/>
                </a:solidFill>
                <a:latin typeface="Calibri" panose="020F0502020204030204" pitchFamily="34" charset="0"/>
                <a:cs typeface="Calibri" panose="020F0502020204030204" pitchFamily="34" charset="0"/>
              </a:rPr>
              <a:t>Critical Time Intervention (CTI) Case Management</a:t>
            </a:r>
          </a:p>
          <a:p>
            <a:pPr marL="1200150" lvl="2" indent="-285750">
              <a:buClr>
                <a:schemeClr val="tx1"/>
              </a:buClr>
            </a:pPr>
            <a:r>
              <a:rPr lang="en-US" sz="1200" dirty="0">
                <a:solidFill>
                  <a:schemeClr val="tx1"/>
                </a:solidFill>
                <a:latin typeface="Calibri" panose="020F0502020204030204" pitchFamily="34" charset="0"/>
                <a:cs typeface="Calibri" panose="020F0502020204030204" pitchFamily="34" charset="0"/>
              </a:rPr>
              <a:t>Reach out to additional hospitals to discuss initiating additional pilot programs</a:t>
            </a:r>
          </a:p>
          <a:p>
            <a:pPr marL="1200150" lvl="2" indent="-285750">
              <a:buClr>
                <a:schemeClr val="tx1"/>
              </a:buClr>
            </a:pPr>
            <a:endParaRPr lang="en-US" sz="1200" dirty="0">
              <a:solidFill>
                <a:schemeClr val="tx1"/>
              </a:solidFill>
              <a:latin typeface="Calibri" panose="020F0502020204030204" pitchFamily="34" charset="0"/>
              <a:cs typeface="Calibri" panose="020F0502020204030204" pitchFamily="34" charset="0"/>
            </a:endParaRPr>
          </a:p>
          <a:p>
            <a:pPr marL="742950" lvl="1" indent="-285750">
              <a:buClr>
                <a:schemeClr val="tx1"/>
              </a:buClr>
            </a:pPr>
            <a:endParaRPr lang="en-US" dirty="0">
              <a:solidFill>
                <a:schemeClr val="tx1"/>
              </a:solidFill>
              <a:latin typeface="Calibri" panose="020F0502020204030204" pitchFamily="34" charset="0"/>
              <a:cs typeface="Calibri" panose="020F0502020204030204" pitchFamily="34" charset="0"/>
            </a:endParaRPr>
          </a:p>
        </p:txBody>
      </p:sp>
      <p:sp>
        <p:nvSpPr>
          <p:cNvPr id="7" name="Text Placeholder 2">
            <a:extLst>
              <a:ext uri="{FF2B5EF4-FFF2-40B4-BE49-F238E27FC236}">
                <a16:creationId xmlns:a16="http://schemas.microsoft.com/office/drawing/2014/main" id="{A347658E-3B14-5438-CDA3-F41F6F2570D1}"/>
              </a:ext>
            </a:extLst>
          </p:cNvPr>
          <p:cNvSpPr txBox="1">
            <a:spLocks/>
          </p:cNvSpPr>
          <p:nvPr/>
        </p:nvSpPr>
        <p:spPr>
          <a:xfrm>
            <a:off x="158631" y="519170"/>
            <a:ext cx="11339513" cy="360000"/>
          </a:xfrm>
          <a:prstGeom prst="rect">
            <a:avLst/>
          </a:prstGeom>
        </p:spPr>
        <p:txBody>
          <a:bodyPr vert="horz" lIns="0" tIns="0" rIns="0" bIns="0" rtlCol="0" anchor="t">
            <a:noAutofit/>
          </a:bodyPr>
          <a:lstStyle>
            <a:lvl1pPr marL="0" indent="0" algn="l" defTabSz="914400" rtl="0" eaLnBrk="1" latinLnBrk="0" hangingPunct="1">
              <a:lnSpc>
                <a:spcPct val="90000"/>
              </a:lnSpc>
              <a:spcBef>
                <a:spcPts val="1200"/>
              </a:spcBef>
              <a:buClr>
                <a:schemeClr val="accent1"/>
              </a:buClr>
              <a:buFont typeface="Wingdings 2" pitchFamily="18" charset="2"/>
              <a:buNone/>
              <a:defRPr sz="2000" kern="1200">
                <a:solidFill>
                  <a:schemeClr val="tx1">
                    <a:lumMod val="65000"/>
                    <a:lumOff val="35000"/>
                  </a:schemeClr>
                </a:solidFill>
                <a:latin typeface="+mn-lt"/>
                <a:ea typeface="+mn-ea"/>
                <a:cs typeface="+mn-cs"/>
              </a:defRPr>
            </a:lvl1pPr>
            <a:lvl2pPr marL="266700" indent="0" algn="l" defTabSz="914400" rtl="0" eaLnBrk="1" latinLnBrk="0" hangingPunct="1">
              <a:lnSpc>
                <a:spcPct val="90000"/>
              </a:lnSpc>
              <a:spcBef>
                <a:spcPts val="250"/>
              </a:spcBef>
              <a:spcAft>
                <a:spcPts val="250"/>
              </a:spcAft>
              <a:buClr>
                <a:schemeClr val="accent1"/>
              </a:buClr>
              <a:buFont typeface="Wingdings 2" pitchFamily="18" charset="2"/>
              <a:buNone/>
              <a:defRPr sz="1800" kern="1200">
                <a:solidFill>
                  <a:schemeClr val="tx1">
                    <a:lumMod val="65000"/>
                    <a:lumOff val="35000"/>
                  </a:schemeClr>
                </a:solidFill>
                <a:latin typeface="+mn-lt"/>
                <a:ea typeface="+mn-ea"/>
                <a:cs typeface="+mn-cs"/>
              </a:defRPr>
            </a:lvl2pPr>
            <a:lvl3pPr marL="542925" indent="0" algn="l" defTabSz="914400" rtl="0" eaLnBrk="1" latinLnBrk="0" hangingPunct="1">
              <a:lnSpc>
                <a:spcPct val="90000"/>
              </a:lnSpc>
              <a:spcBef>
                <a:spcPts val="250"/>
              </a:spcBef>
              <a:spcAft>
                <a:spcPts val="250"/>
              </a:spcAft>
              <a:buClr>
                <a:schemeClr val="accent1"/>
              </a:buClr>
              <a:buFont typeface="Wingdings 2" pitchFamily="18" charset="2"/>
              <a:buNone/>
              <a:defRPr sz="1600" kern="1200">
                <a:solidFill>
                  <a:schemeClr val="tx1">
                    <a:lumMod val="65000"/>
                    <a:lumOff val="35000"/>
                  </a:schemeClr>
                </a:solidFill>
                <a:latin typeface="+mn-lt"/>
                <a:ea typeface="+mn-ea"/>
                <a:cs typeface="+mn-cs"/>
              </a:defRPr>
            </a:lvl3pPr>
            <a:lvl4pPr marL="809625" indent="0" algn="l" defTabSz="914400" rtl="0" eaLnBrk="1" latinLnBrk="0" hangingPunct="1">
              <a:lnSpc>
                <a:spcPct val="90000"/>
              </a:lnSpc>
              <a:spcBef>
                <a:spcPts val="250"/>
              </a:spcBef>
              <a:spcAft>
                <a:spcPts val="250"/>
              </a:spcAft>
              <a:buClr>
                <a:schemeClr val="accent1"/>
              </a:buClr>
              <a:buFont typeface="Wingdings 2" pitchFamily="18" charset="2"/>
              <a:buNone/>
              <a:defRPr sz="1400" kern="1200">
                <a:solidFill>
                  <a:schemeClr val="tx1">
                    <a:lumMod val="65000"/>
                    <a:lumOff val="35000"/>
                  </a:schemeClr>
                </a:solidFill>
                <a:latin typeface="+mn-lt"/>
                <a:ea typeface="+mn-ea"/>
                <a:cs typeface="+mn-cs"/>
              </a:defRPr>
            </a:lvl4pPr>
            <a:lvl5pPr marL="1076325" indent="0" algn="l" defTabSz="914400" rtl="0" eaLnBrk="1" latinLnBrk="0" hangingPunct="1">
              <a:lnSpc>
                <a:spcPct val="90000"/>
              </a:lnSpc>
              <a:spcBef>
                <a:spcPts val="250"/>
              </a:spcBef>
              <a:spcAft>
                <a:spcPts val="250"/>
              </a:spcAft>
              <a:buClr>
                <a:schemeClr val="accent1"/>
              </a:buClr>
              <a:buFont typeface="Wingdings 2" pitchFamily="18" charset="2"/>
              <a:buNone/>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r>
              <a:rPr lang="en-US" b="1" dirty="0">
                <a:solidFill>
                  <a:schemeClr val="tx1"/>
                </a:solidFill>
              </a:rPr>
              <a:t>UPDATE: March 2026</a:t>
            </a:r>
          </a:p>
        </p:txBody>
      </p:sp>
      <p:sp>
        <p:nvSpPr>
          <p:cNvPr id="13" name="Content Placeholder 4">
            <a:extLst>
              <a:ext uri="{FF2B5EF4-FFF2-40B4-BE49-F238E27FC236}">
                <a16:creationId xmlns:a16="http://schemas.microsoft.com/office/drawing/2014/main" id="{7BFF1AA0-EC12-C6D4-2532-F311CCE467A1}"/>
              </a:ext>
            </a:extLst>
          </p:cNvPr>
          <p:cNvSpPr txBox="1">
            <a:spLocks/>
          </p:cNvSpPr>
          <p:nvPr/>
        </p:nvSpPr>
        <p:spPr>
          <a:xfrm>
            <a:off x="158630" y="879170"/>
            <a:ext cx="5937370" cy="5986732"/>
          </a:xfrm>
          <a:prstGeom prst="rect">
            <a:avLst/>
          </a:prstGeom>
          <a:ln>
            <a:noFill/>
          </a:ln>
        </p:spPr>
        <p:txBody>
          <a:bodyPr vert="horz" lIns="91440" tIns="45720" rIns="91440" bIns="45720" rtlCol="0" anchor="ctr">
            <a:normAutofit/>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742950" lvl="1" indent="-285750">
              <a:buClr>
                <a:schemeClr val="tx1"/>
              </a:buClr>
            </a:pPr>
            <a:r>
              <a:rPr lang="en-US" sz="1200" b="1" dirty="0">
                <a:solidFill>
                  <a:schemeClr val="tx1"/>
                </a:solidFill>
                <a:latin typeface="Calibri" panose="020F0502020204030204" pitchFamily="34" charset="0"/>
                <a:cs typeface="Calibri" panose="020F0502020204030204" pitchFamily="34" charset="0"/>
              </a:rPr>
              <a:t>Dismas House		</a:t>
            </a:r>
            <a:r>
              <a:rPr lang="en-US" sz="1200" dirty="0">
                <a:solidFill>
                  <a:schemeClr val="tx1"/>
                </a:solidFill>
                <a:latin typeface="Calibri" panose="020F0502020204030204" pitchFamily="34" charset="0"/>
                <a:cs typeface="Calibri" panose="020F0502020204030204" pitchFamily="34" charset="0"/>
              </a:rPr>
              <a:t>$205,763.00</a:t>
            </a:r>
          </a:p>
          <a:p>
            <a:pPr marL="1200150" lvl="2" indent="-285750">
              <a:buClr>
                <a:schemeClr val="tx1"/>
              </a:buClr>
            </a:pPr>
            <a:r>
              <a:rPr lang="en-US" sz="1200" dirty="0">
                <a:solidFill>
                  <a:schemeClr val="tx1"/>
                </a:solidFill>
                <a:latin typeface="Calibri" panose="020F0502020204030204" pitchFamily="34" charset="0"/>
                <a:cs typeface="Calibri" panose="020F0502020204030204" pitchFamily="34" charset="0"/>
              </a:rPr>
              <a:t>Homelessness Prevention for those released from incarceration</a:t>
            </a:r>
          </a:p>
          <a:p>
            <a:pPr marL="1200150" lvl="2" indent="-285750">
              <a:buClr>
                <a:schemeClr val="tx1"/>
              </a:buClr>
            </a:pPr>
            <a:r>
              <a:rPr lang="en-US" sz="1200" dirty="0">
                <a:solidFill>
                  <a:schemeClr val="tx1"/>
                </a:solidFill>
                <a:latin typeface="Calibri" panose="020F0502020204030204" pitchFamily="34" charset="0"/>
                <a:cs typeface="Calibri" panose="020F0502020204030204" pitchFamily="34" charset="0"/>
              </a:rPr>
              <a:t>Low Barrier Housing</a:t>
            </a:r>
          </a:p>
          <a:p>
            <a:pPr marL="1200150" lvl="2" indent="-285750">
              <a:buClr>
                <a:schemeClr val="tx1"/>
              </a:buClr>
            </a:pPr>
            <a:r>
              <a:rPr lang="en-US" sz="1200" dirty="0">
                <a:solidFill>
                  <a:schemeClr val="tx1"/>
                </a:solidFill>
                <a:latin typeface="Calibri" panose="020F0502020204030204" pitchFamily="34" charset="0"/>
                <a:cs typeface="Calibri" panose="020F0502020204030204" pitchFamily="34" charset="0"/>
              </a:rPr>
              <a:t>Supportive Services and Resource Connections</a:t>
            </a:r>
          </a:p>
          <a:p>
            <a:pPr marL="1657350" lvl="3" indent="-285750">
              <a:buClr>
                <a:schemeClr val="tx1"/>
              </a:buClr>
            </a:pPr>
            <a:r>
              <a:rPr lang="en-US" sz="1200" dirty="0">
                <a:solidFill>
                  <a:schemeClr val="tx1"/>
                </a:solidFill>
                <a:latin typeface="Calibri" panose="020F0502020204030204" pitchFamily="34" charset="0"/>
                <a:cs typeface="Calibri" panose="020F0502020204030204" pitchFamily="34" charset="0"/>
              </a:rPr>
              <a:t>Essential Items (food, clothing, transportation, etc.)</a:t>
            </a:r>
          </a:p>
          <a:p>
            <a:pPr marL="1657350" lvl="3" indent="-285750">
              <a:buClr>
                <a:schemeClr val="tx1"/>
              </a:buClr>
            </a:pPr>
            <a:r>
              <a:rPr lang="en-US" sz="1200" dirty="0">
                <a:solidFill>
                  <a:schemeClr val="tx1"/>
                </a:solidFill>
                <a:latin typeface="Calibri" panose="020F0502020204030204" pitchFamily="34" charset="0"/>
                <a:cs typeface="Calibri" panose="020F0502020204030204" pitchFamily="34" charset="0"/>
              </a:rPr>
              <a:t>Physical Health, Mental Health, Substance Use Recovery</a:t>
            </a:r>
          </a:p>
          <a:p>
            <a:pPr marL="1657350" lvl="3" indent="-285750">
              <a:buClr>
                <a:schemeClr val="tx1"/>
              </a:buClr>
            </a:pPr>
            <a:r>
              <a:rPr lang="en-US" sz="1200" dirty="0">
                <a:solidFill>
                  <a:schemeClr val="tx1"/>
                </a:solidFill>
                <a:latin typeface="Calibri" panose="020F0502020204030204" pitchFamily="34" charset="0"/>
                <a:cs typeface="Calibri" panose="020F0502020204030204" pitchFamily="34" charset="0"/>
              </a:rPr>
              <a:t>Life Skills</a:t>
            </a:r>
          </a:p>
          <a:p>
            <a:pPr marL="1657350" lvl="3" indent="-285750">
              <a:buClr>
                <a:schemeClr val="tx1"/>
              </a:buClr>
            </a:pPr>
            <a:r>
              <a:rPr lang="en-US" sz="1200" dirty="0">
                <a:solidFill>
                  <a:schemeClr val="tx1"/>
                </a:solidFill>
                <a:latin typeface="Calibri" panose="020F0502020204030204" pitchFamily="34" charset="0"/>
                <a:cs typeface="Calibri" panose="020F0502020204030204" pitchFamily="34" charset="0"/>
              </a:rPr>
              <a:t>Legal, Employment, and Peer Support</a:t>
            </a:r>
          </a:p>
          <a:p>
            <a:pPr marL="1371600" lvl="3" indent="0">
              <a:buClr>
                <a:schemeClr val="tx1"/>
              </a:buClr>
              <a:buNone/>
            </a:pPr>
            <a:endParaRPr lang="en-US" sz="1200" dirty="0">
              <a:solidFill>
                <a:schemeClr val="tx1"/>
              </a:solidFill>
              <a:latin typeface="Calibri" panose="020F0502020204030204" pitchFamily="34" charset="0"/>
              <a:cs typeface="Calibri" panose="020F0502020204030204" pitchFamily="34" charset="0"/>
            </a:endParaRPr>
          </a:p>
          <a:p>
            <a:pPr marL="742950" lvl="1" indent="-285750">
              <a:buClr>
                <a:schemeClr val="tx1"/>
              </a:buClr>
            </a:pPr>
            <a:r>
              <a:rPr lang="en-US" sz="1200" b="1" dirty="0">
                <a:solidFill>
                  <a:schemeClr val="tx1"/>
                </a:solidFill>
                <a:latin typeface="Calibri" panose="020F0502020204030204" pitchFamily="34" charset="0"/>
                <a:cs typeface="Calibri" panose="020F0502020204030204" pitchFamily="34" charset="0"/>
              </a:rPr>
              <a:t>Hospitality Hub</a:t>
            </a:r>
            <a:r>
              <a:rPr lang="en-US" sz="1200" dirty="0">
                <a:solidFill>
                  <a:schemeClr val="tx1"/>
                </a:solidFill>
                <a:latin typeface="Calibri" panose="020F0502020204030204" pitchFamily="34" charset="0"/>
                <a:cs typeface="Calibri" panose="020F0502020204030204" pitchFamily="34" charset="0"/>
              </a:rPr>
              <a:t>		$2,469,671.00</a:t>
            </a:r>
          </a:p>
          <a:p>
            <a:pPr marL="1200150" lvl="2" indent="-285750">
              <a:buClr>
                <a:schemeClr val="tx1"/>
              </a:buClr>
            </a:pPr>
            <a:r>
              <a:rPr lang="en-US" sz="1200" dirty="0">
                <a:solidFill>
                  <a:schemeClr val="tx1"/>
                </a:solidFill>
                <a:latin typeface="Calibri" panose="020F0502020204030204" pitchFamily="34" charset="0"/>
                <a:cs typeface="Calibri" panose="020F0502020204030204" pitchFamily="34" charset="0"/>
              </a:rPr>
              <a:t>Temporary Gap Housing</a:t>
            </a:r>
          </a:p>
          <a:p>
            <a:pPr marL="1200150" lvl="2" indent="-285750">
              <a:buClr>
                <a:schemeClr val="tx1"/>
              </a:buClr>
            </a:pPr>
            <a:r>
              <a:rPr lang="en-US" sz="1200" dirty="0">
                <a:solidFill>
                  <a:schemeClr val="tx1"/>
                </a:solidFill>
                <a:latin typeface="Calibri" panose="020F0502020204030204" pitchFamily="34" charset="0"/>
                <a:cs typeface="Calibri" panose="020F0502020204030204" pitchFamily="34" charset="0"/>
              </a:rPr>
              <a:t>Supportive Services and Resource Connections</a:t>
            </a:r>
          </a:p>
          <a:p>
            <a:pPr marL="1200150" lvl="2" indent="-285750">
              <a:buClr>
                <a:schemeClr val="tx1"/>
              </a:buClr>
            </a:pPr>
            <a:r>
              <a:rPr lang="en-US" sz="1200" dirty="0">
                <a:solidFill>
                  <a:schemeClr val="tx1"/>
                </a:solidFill>
                <a:latin typeface="Calibri" panose="020F0502020204030204" pitchFamily="34" charset="0"/>
                <a:cs typeface="Calibri" panose="020F0502020204030204" pitchFamily="34" charset="0"/>
              </a:rPr>
              <a:t>Housing Navigation</a:t>
            </a:r>
            <a:endParaRPr lang="en-US" sz="1000" dirty="0">
              <a:solidFill>
                <a:schemeClr val="tx1"/>
              </a:solidFill>
              <a:latin typeface="Calibri" panose="020F0502020204030204" pitchFamily="34" charset="0"/>
              <a:cs typeface="Calibri" panose="020F0502020204030204" pitchFamily="34" charset="0"/>
            </a:endParaRPr>
          </a:p>
          <a:p>
            <a:pPr marL="1657350" lvl="3" indent="-285750">
              <a:buClr>
                <a:schemeClr val="tx1"/>
              </a:buClr>
            </a:pPr>
            <a:endParaRPr lang="en-US" sz="1000" dirty="0">
              <a:solidFill>
                <a:schemeClr val="tx1"/>
              </a:solidFill>
              <a:latin typeface="Calibri" panose="020F0502020204030204" pitchFamily="34" charset="0"/>
              <a:cs typeface="Calibri" panose="020F0502020204030204" pitchFamily="34" charset="0"/>
            </a:endParaRPr>
          </a:p>
          <a:p>
            <a:pPr marL="742950" lvl="1" indent="-285750">
              <a:buClr>
                <a:schemeClr val="tx1"/>
              </a:buClr>
            </a:pPr>
            <a:r>
              <a:rPr lang="en-US" sz="1200" b="1" dirty="0">
                <a:solidFill>
                  <a:schemeClr val="tx1"/>
                </a:solidFill>
                <a:latin typeface="Calibri" panose="020F0502020204030204" pitchFamily="34" charset="0"/>
                <a:cs typeface="Calibri" panose="020F0502020204030204" pitchFamily="34" charset="0"/>
              </a:rPr>
              <a:t>Mending Hearts</a:t>
            </a:r>
            <a:r>
              <a:rPr lang="en-US" sz="1200" dirty="0">
                <a:solidFill>
                  <a:schemeClr val="tx1"/>
                </a:solidFill>
                <a:latin typeface="Calibri" panose="020F0502020204030204" pitchFamily="34" charset="0"/>
                <a:cs typeface="Calibri" panose="020F0502020204030204" pitchFamily="34" charset="0"/>
              </a:rPr>
              <a:t>		$130,000.00</a:t>
            </a:r>
          </a:p>
          <a:p>
            <a:pPr marL="1200150" lvl="2" indent="-285750">
              <a:buClr>
                <a:schemeClr val="tx1"/>
              </a:buClr>
            </a:pPr>
            <a:r>
              <a:rPr lang="en-US" sz="1200" dirty="0">
                <a:solidFill>
                  <a:schemeClr val="tx1"/>
                </a:solidFill>
                <a:latin typeface="Calibri" panose="020F0502020204030204" pitchFamily="34" charset="0"/>
                <a:cs typeface="Calibri" panose="020F0502020204030204" pitchFamily="34" charset="0"/>
              </a:rPr>
              <a:t>Community Education and Training</a:t>
            </a:r>
          </a:p>
          <a:p>
            <a:pPr marL="1200150" lvl="2" indent="-285750">
              <a:buClr>
                <a:schemeClr val="tx1"/>
              </a:buClr>
            </a:pPr>
            <a:r>
              <a:rPr lang="en-US" sz="1200" dirty="0">
                <a:solidFill>
                  <a:schemeClr val="tx1"/>
                </a:solidFill>
                <a:latin typeface="Calibri" panose="020F0502020204030204" pitchFamily="34" charset="0"/>
                <a:cs typeface="Calibri" panose="020F0502020204030204" pitchFamily="34" charset="0"/>
              </a:rPr>
              <a:t>Engage those recently housed through classes designed to</a:t>
            </a:r>
          </a:p>
          <a:p>
            <a:pPr marL="1657350" lvl="3" indent="-285750">
              <a:buClr>
                <a:schemeClr val="tx1"/>
              </a:buClr>
            </a:pPr>
            <a:r>
              <a:rPr lang="en-US" sz="1200" dirty="0">
                <a:solidFill>
                  <a:schemeClr val="tx1"/>
                </a:solidFill>
                <a:latin typeface="Calibri" panose="020F0502020204030204" pitchFamily="34" charset="0"/>
                <a:cs typeface="Calibri" panose="020F0502020204030204" pitchFamily="34" charset="0"/>
              </a:rPr>
              <a:t>Increase likelihood of retaining housing</a:t>
            </a:r>
          </a:p>
          <a:p>
            <a:pPr marL="1657350" lvl="3" indent="-285750">
              <a:buClr>
                <a:schemeClr val="tx1"/>
              </a:buClr>
            </a:pPr>
            <a:r>
              <a:rPr lang="en-US" sz="1200" dirty="0">
                <a:solidFill>
                  <a:schemeClr val="tx1"/>
                </a:solidFill>
                <a:latin typeface="Calibri" panose="020F0502020204030204" pitchFamily="34" charset="0"/>
                <a:cs typeface="Calibri" panose="020F0502020204030204" pitchFamily="34" charset="0"/>
              </a:rPr>
              <a:t>Increase use of available supportive services and self-sufficiency</a:t>
            </a:r>
          </a:p>
          <a:p>
            <a:pPr marL="1657350" lvl="3" indent="-285750">
              <a:buClr>
                <a:schemeClr val="tx1"/>
              </a:buClr>
            </a:pPr>
            <a:r>
              <a:rPr lang="en-US" sz="1200" dirty="0">
                <a:solidFill>
                  <a:schemeClr val="tx1"/>
                </a:solidFill>
                <a:latin typeface="Calibri" panose="020F0502020204030204" pitchFamily="34" charset="0"/>
                <a:cs typeface="Calibri" panose="020F0502020204030204" pitchFamily="34" charset="0"/>
              </a:rPr>
              <a:t>Decrease substance use</a:t>
            </a:r>
          </a:p>
          <a:p>
            <a:pPr marL="1657350" lvl="3" indent="-285750">
              <a:buClr>
                <a:schemeClr val="tx1"/>
              </a:buClr>
            </a:pPr>
            <a:r>
              <a:rPr lang="en-US" sz="1200" dirty="0">
                <a:solidFill>
                  <a:schemeClr val="tx1"/>
                </a:solidFill>
                <a:latin typeface="Calibri" panose="020F0502020204030204" pitchFamily="34" charset="0"/>
                <a:cs typeface="Calibri" panose="020F0502020204030204" pitchFamily="34" charset="0"/>
              </a:rPr>
              <a:t>Increase quality of physical and mental health and decrease need for emergency and crisis services</a:t>
            </a:r>
          </a:p>
          <a:p>
            <a:pPr marL="1371600" lvl="3" indent="0">
              <a:buClr>
                <a:schemeClr val="tx1"/>
              </a:buClr>
              <a:buNone/>
            </a:pPr>
            <a:endParaRPr lang="en-US" sz="1700" dirty="0">
              <a:solidFill>
                <a:schemeClr val="tx1"/>
              </a:solidFill>
              <a:latin typeface="Calibri" panose="020F0502020204030204" pitchFamily="34" charset="0"/>
              <a:cs typeface="Calibri" panose="020F0502020204030204" pitchFamily="34" charset="0"/>
            </a:endParaRPr>
          </a:p>
        </p:txBody>
      </p:sp>
      <p:sp>
        <p:nvSpPr>
          <p:cNvPr id="8" name="Slide Number Placeholder 4">
            <a:extLst>
              <a:ext uri="{FF2B5EF4-FFF2-40B4-BE49-F238E27FC236}">
                <a16:creationId xmlns:a16="http://schemas.microsoft.com/office/drawing/2014/main" id="{DFE7A3BC-7C93-16DD-642C-B51A30E3EC9F}"/>
              </a:ext>
            </a:extLst>
          </p:cNvPr>
          <p:cNvSpPr txBox="1">
            <a:spLocks/>
          </p:cNvSpPr>
          <p:nvPr/>
        </p:nvSpPr>
        <p:spPr>
          <a:xfrm>
            <a:off x="11565648" y="175720"/>
            <a:ext cx="464557" cy="447401"/>
          </a:xfrm>
          <a:prstGeom prst="rect">
            <a:avLst/>
          </a:prstGeom>
          <a:ln w="38100" cap="flat" cmpd="sng" algn="ctr">
            <a:solidFill>
              <a:srgbClr val="FFBF09"/>
            </a:solidFill>
            <a:prstDash val="solid"/>
          </a:ln>
        </p:spPr>
        <p:style>
          <a:lnRef idx="2">
            <a:schemeClr val="accent2"/>
          </a:lnRef>
          <a:fillRef idx="1">
            <a:schemeClr val="lt1"/>
          </a:fillRef>
          <a:effectRef idx="0">
            <a:schemeClr val="accent2"/>
          </a:effectRef>
          <a:fontRef idx="minor">
            <a:schemeClr val="dk1"/>
          </a:fontRef>
        </p:style>
        <p:txBody>
          <a:bodyPr vert="horz" lIns="91440" tIns="45720" rIns="91440" bIns="45720" rtlCol="0" anchor="b" anchorCtr="1"/>
          <a:lstStyle>
            <a:defPPr>
              <a:defRPr lang="en-US"/>
            </a:defPPr>
            <a:lvl1pPr marL="0" algn="r" defTabSz="914400" rtl="0" eaLnBrk="1" latinLnBrk="0" hangingPunct="1">
              <a:defRPr sz="1200" b="1" kern="1200">
                <a:solidFill>
                  <a:schemeClr val="accent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defRPr/>
            </a:pPr>
            <a:fld id="{19B51A1E-902D-48AF-9020-955120F399B6}" type="slidenum">
              <a:rPr lang="en-US" sz="2000" smtClean="0">
                <a:solidFill>
                  <a:schemeClr val="tx1"/>
                </a:solidFill>
                <a:latin typeface="Calibri" panose="020F0502020204030204" pitchFamily="34" charset="0"/>
                <a:cs typeface="Calibri" panose="020F0502020204030204" pitchFamily="34" charset="0"/>
              </a:rPr>
              <a:pPr algn="ctr">
                <a:defRPr/>
              </a:pPr>
              <a:t>11</a:t>
            </a:fld>
            <a:endParaRPr lang="en-US" sz="2000" dirty="0">
              <a:solidFill>
                <a:schemeClr val="tx1"/>
              </a:solidFill>
              <a:latin typeface="Calibri" panose="020F0502020204030204" pitchFamily="34" charset="0"/>
              <a:cs typeface="Calibri" panose="020F0502020204030204" pitchFamily="34" charset="0"/>
            </a:endParaRPr>
          </a:p>
        </p:txBody>
      </p:sp>
      <p:sp>
        <p:nvSpPr>
          <p:cNvPr id="9" name="Title 1">
            <a:extLst>
              <a:ext uri="{FF2B5EF4-FFF2-40B4-BE49-F238E27FC236}">
                <a16:creationId xmlns:a16="http://schemas.microsoft.com/office/drawing/2014/main" id="{90D2BA9D-EAAC-ACA6-EF87-3BAB5657AA76}"/>
              </a:ext>
            </a:extLst>
          </p:cNvPr>
          <p:cNvSpPr>
            <a:spLocks noGrp="1"/>
          </p:cNvSpPr>
          <p:nvPr>
            <p:ph type="title"/>
          </p:nvPr>
        </p:nvSpPr>
        <p:spPr>
          <a:xfrm>
            <a:off x="66013" y="2402"/>
            <a:ext cx="12017832" cy="690542"/>
          </a:xfrm>
        </p:spPr>
        <p:txBody>
          <a:bodyPr>
            <a:normAutofit fontScale="90000"/>
          </a:bodyPr>
          <a:lstStyle/>
          <a:p>
            <a:r>
              <a:rPr lang="en-US" sz="3200" dirty="0"/>
              <a:t>$7 M    Low Barrier Housing Collective and Competitive Grants    </a:t>
            </a:r>
            <a:r>
              <a:rPr lang="en-US" sz="2700" dirty="0"/>
              <a:t>RS 2022-1699</a:t>
            </a:r>
          </a:p>
        </p:txBody>
      </p:sp>
      <p:pic>
        <p:nvPicPr>
          <p:cNvPr id="3" name="Picture 2">
            <a:extLst>
              <a:ext uri="{FF2B5EF4-FFF2-40B4-BE49-F238E27FC236}">
                <a16:creationId xmlns:a16="http://schemas.microsoft.com/office/drawing/2014/main" id="{78715AF0-D6F1-E783-C5A5-17418C15FAD5}"/>
              </a:ext>
            </a:extLst>
          </p:cNvPr>
          <p:cNvPicPr>
            <a:picLocks noChangeAspect="1"/>
          </p:cNvPicPr>
          <p:nvPr/>
        </p:nvPicPr>
        <p:blipFill>
          <a:blip r:embed="rId2"/>
          <a:srcRect/>
          <a:stretch/>
        </p:blipFill>
        <p:spPr>
          <a:xfrm>
            <a:off x="11050858" y="5880682"/>
            <a:ext cx="616490" cy="801597"/>
          </a:xfrm>
          <a:prstGeom prst="rect">
            <a:avLst/>
          </a:prstGeom>
        </p:spPr>
      </p:pic>
    </p:spTree>
    <p:extLst>
      <p:ext uri="{BB962C8B-B14F-4D97-AF65-F5344CB8AC3E}">
        <p14:creationId xmlns:p14="http://schemas.microsoft.com/office/powerpoint/2010/main" val="25089273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DB2BD5-2A63-AE90-71B8-27DBCB89F7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E3C47A-7BE2-8BE6-2D37-5887A619A5C4}"/>
              </a:ext>
            </a:extLst>
          </p:cNvPr>
          <p:cNvSpPr>
            <a:spLocks noGrp="1"/>
          </p:cNvSpPr>
          <p:nvPr>
            <p:ph type="title"/>
          </p:nvPr>
        </p:nvSpPr>
        <p:spPr>
          <a:xfrm>
            <a:off x="66013" y="-26351"/>
            <a:ext cx="11333584" cy="649472"/>
          </a:xfrm>
        </p:spPr>
        <p:txBody>
          <a:bodyPr>
            <a:normAutofit fontScale="90000"/>
          </a:bodyPr>
          <a:lstStyle/>
          <a:p>
            <a:r>
              <a:rPr lang="en-US" sz="3200" dirty="0"/>
              <a:t>$7 M    Low Barrier Housing Collective and Competitive Grants    </a:t>
            </a:r>
            <a:r>
              <a:rPr lang="en-US" sz="2700" dirty="0"/>
              <a:t>RS 2022-1699</a:t>
            </a:r>
            <a:endParaRPr lang="en-US" sz="2400" dirty="0"/>
          </a:p>
        </p:txBody>
      </p:sp>
      <p:sp>
        <p:nvSpPr>
          <p:cNvPr id="3" name="Text Placeholder 2">
            <a:extLst>
              <a:ext uri="{FF2B5EF4-FFF2-40B4-BE49-F238E27FC236}">
                <a16:creationId xmlns:a16="http://schemas.microsoft.com/office/drawing/2014/main" id="{CA693E48-5704-FACF-891A-45F5D704BD03}"/>
              </a:ext>
            </a:extLst>
          </p:cNvPr>
          <p:cNvSpPr>
            <a:spLocks noGrp="1"/>
          </p:cNvSpPr>
          <p:nvPr>
            <p:ph type="body" sz="quarter" idx="32"/>
          </p:nvPr>
        </p:nvSpPr>
        <p:spPr>
          <a:xfrm>
            <a:off x="158631" y="519170"/>
            <a:ext cx="11339513" cy="360000"/>
          </a:xfrm>
        </p:spPr>
        <p:txBody>
          <a:bodyPr vert="horz" lIns="0" tIns="0" rIns="0" bIns="0" rtlCol="0" anchor="t">
            <a:noAutofit/>
          </a:bodyPr>
          <a:lstStyle/>
          <a:p>
            <a:r>
              <a:rPr lang="en-US" b="1" dirty="0">
                <a:solidFill>
                  <a:schemeClr val="tx1"/>
                </a:solidFill>
              </a:rPr>
              <a:t>UPDATE: March 2026</a:t>
            </a:r>
          </a:p>
        </p:txBody>
      </p:sp>
      <p:sp>
        <p:nvSpPr>
          <p:cNvPr id="4" name="TextBox 3">
            <a:extLst>
              <a:ext uri="{FF2B5EF4-FFF2-40B4-BE49-F238E27FC236}">
                <a16:creationId xmlns:a16="http://schemas.microsoft.com/office/drawing/2014/main" id="{0AA54E8F-61FB-F571-7C5C-4352BD1C3B4B}"/>
              </a:ext>
            </a:extLst>
          </p:cNvPr>
          <p:cNvSpPr txBox="1"/>
          <p:nvPr/>
        </p:nvSpPr>
        <p:spPr>
          <a:xfrm>
            <a:off x="8328187" y="6436059"/>
            <a:ext cx="2230888" cy="246221"/>
          </a:xfrm>
          <a:prstGeom prst="rect">
            <a:avLst/>
          </a:prstGeom>
          <a:noFill/>
        </p:spPr>
        <p:txBody>
          <a:bodyPr wrap="square">
            <a:spAutoFit/>
          </a:bodyPr>
          <a:lstStyle/>
          <a:p>
            <a:pPr lvl="0">
              <a:defRPr/>
            </a:pPr>
            <a:r>
              <a:rPr kumimoji="0" lang="en-US" sz="1000" b="0" i="1" u="none" strike="noStrike" kern="1200" cap="none" spc="0" normalizeH="0" baseline="0" noProof="0" dirty="0">
                <a:ln>
                  <a:noFill/>
                </a:ln>
                <a:solidFill>
                  <a:srgbClr val="000000"/>
                </a:solidFill>
                <a:effectLst/>
                <a:uLnTx/>
                <a:uFillTx/>
                <a:latin typeface="Calibri" panose="020F0502020204030204" pitchFamily="34" charset="0"/>
                <a:ea typeface="+mn-ea"/>
                <a:cs typeface="Times New Roman" panose="02020603050405020304" pitchFamily="18" charset="0"/>
              </a:rPr>
              <a:t>*All data as of </a:t>
            </a:r>
            <a:r>
              <a:rPr lang="en-US" sz="1000" i="1" dirty="0">
                <a:solidFill>
                  <a:srgbClr val="000000"/>
                </a:solidFill>
                <a:latin typeface="Calibri" panose="020F0502020204030204" pitchFamily="34" charset="0"/>
                <a:cs typeface="Times New Roman" panose="02020603050405020304" pitchFamily="18" charset="0"/>
              </a:rPr>
              <a:t>2/28/2026</a:t>
            </a:r>
            <a:endParaRPr kumimoji="0" lang="en-US" sz="1000" b="0" i="0" u="none" strike="noStrike" kern="1200" cap="none" spc="0" normalizeH="0" baseline="0" noProof="0" dirty="0">
              <a:ln>
                <a:noFill/>
              </a:ln>
              <a:solidFill>
                <a:srgbClr val="000000"/>
              </a:solidFill>
              <a:effectLst/>
              <a:uLnTx/>
              <a:uFillTx/>
              <a:latin typeface="Corbel" panose="020B0503020204020204"/>
              <a:ea typeface="+mn-ea"/>
              <a:cs typeface="+mn-cs"/>
            </a:endParaRPr>
          </a:p>
        </p:txBody>
      </p:sp>
      <p:graphicFrame>
        <p:nvGraphicFramePr>
          <p:cNvPr id="10" name="Table 9">
            <a:extLst>
              <a:ext uri="{FF2B5EF4-FFF2-40B4-BE49-F238E27FC236}">
                <a16:creationId xmlns:a16="http://schemas.microsoft.com/office/drawing/2014/main" id="{E054F548-CDB9-6695-0C9F-8B2A01E3FFA8}"/>
              </a:ext>
            </a:extLst>
          </p:cNvPr>
          <p:cNvGraphicFramePr>
            <a:graphicFrameLocks noGrp="1"/>
          </p:cNvGraphicFramePr>
          <p:nvPr>
            <p:extLst>
              <p:ext uri="{D42A27DB-BD31-4B8C-83A1-F6EECF244321}">
                <p14:modId xmlns:p14="http://schemas.microsoft.com/office/powerpoint/2010/main" val="454850116"/>
              </p:ext>
            </p:extLst>
          </p:nvPr>
        </p:nvGraphicFramePr>
        <p:xfrm>
          <a:off x="6451784" y="1424691"/>
          <a:ext cx="5113864" cy="3981596"/>
        </p:xfrm>
        <a:graphic>
          <a:graphicData uri="http://schemas.openxmlformats.org/drawingml/2006/table">
            <a:tbl>
              <a:tblPr>
                <a:tableStyleId>{073A0DAA-6AF3-43AB-8588-CEC1D06C72B9}</a:tableStyleId>
              </a:tblPr>
              <a:tblGrid>
                <a:gridCol w="122107">
                  <a:extLst>
                    <a:ext uri="{9D8B030D-6E8A-4147-A177-3AD203B41FA5}">
                      <a16:colId xmlns:a16="http://schemas.microsoft.com/office/drawing/2014/main" val="4268220066"/>
                    </a:ext>
                  </a:extLst>
                </a:gridCol>
                <a:gridCol w="2399883">
                  <a:extLst>
                    <a:ext uri="{9D8B030D-6E8A-4147-A177-3AD203B41FA5}">
                      <a16:colId xmlns:a16="http://schemas.microsoft.com/office/drawing/2014/main" val="1154789348"/>
                    </a:ext>
                  </a:extLst>
                </a:gridCol>
                <a:gridCol w="863958">
                  <a:extLst>
                    <a:ext uri="{9D8B030D-6E8A-4147-A177-3AD203B41FA5}">
                      <a16:colId xmlns:a16="http://schemas.microsoft.com/office/drawing/2014/main" val="123762857"/>
                    </a:ext>
                  </a:extLst>
                </a:gridCol>
                <a:gridCol w="863958">
                  <a:extLst>
                    <a:ext uri="{9D8B030D-6E8A-4147-A177-3AD203B41FA5}">
                      <a16:colId xmlns:a16="http://schemas.microsoft.com/office/drawing/2014/main" val="3862136367"/>
                    </a:ext>
                  </a:extLst>
                </a:gridCol>
                <a:gridCol w="863958">
                  <a:extLst>
                    <a:ext uri="{9D8B030D-6E8A-4147-A177-3AD203B41FA5}">
                      <a16:colId xmlns:a16="http://schemas.microsoft.com/office/drawing/2014/main" val="2444614476"/>
                    </a:ext>
                  </a:extLst>
                </a:gridCol>
              </a:tblGrid>
              <a:tr h="388230">
                <a:tc>
                  <a:txBody>
                    <a:bodyPr/>
                    <a:lstStyle/>
                    <a:p>
                      <a:pPr algn="ctr" fontAlgn="ctr"/>
                      <a:endParaRPr lang="en-US" sz="1200" b="1"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200" u="none" strike="noStrike" dirty="0">
                          <a:effectLst/>
                          <a:latin typeface="Calibri" panose="020F0502020204030204" pitchFamily="34" charset="0"/>
                          <a:cs typeface="Calibri" panose="020F0502020204030204" pitchFamily="34" charset="0"/>
                        </a:rPr>
                        <a:t> </a:t>
                      </a:r>
                      <a:endParaRPr lang="en-US" sz="1200" b="1"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200" b="0" i="0" u="none" strike="noStrike" dirty="0">
                          <a:solidFill>
                            <a:srgbClr val="000000"/>
                          </a:solidFill>
                          <a:effectLst/>
                          <a:latin typeface="Calibri" panose="020F0502020204030204" pitchFamily="34" charset="0"/>
                          <a:cs typeface="Calibri" panose="020F0502020204030204" pitchFamily="34" charset="0"/>
                        </a:rPr>
                        <a:t>Dismas House</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fontAlgn="ctr"/>
                      <a:r>
                        <a:rPr lang="en-US" sz="1200" b="0" i="0" u="none" strike="noStrike" dirty="0">
                          <a:solidFill>
                            <a:srgbClr val="000000"/>
                          </a:solidFill>
                          <a:effectLst/>
                          <a:latin typeface="Calibri" panose="020F0502020204030204" pitchFamily="34" charset="0"/>
                          <a:cs typeface="Calibri" panose="020F0502020204030204" pitchFamily="34" charset="0"/>
                        </a:rPr>
                        <a:t>Park</a:t>
                      </a:r>
                    </a:p>
                    <a:p>
                      <a:pPr algn="ctr" fontAlgn="ctr"/>
                      <a:r>
                        <a:rPr lang="en-US" sz="1200" b="0" i="0" u="none" strike="noStrike" dirty="0">
                          <a:solidFill>
                            <a:srgbClr val="000000"/>
                          </a:solidFill>
                          <a:effectLst/>
                          <a:latin typeface="Calibri" panose="020F0502020204030204" pitchFamily="34" charset="0"/>
                          <a:cs typeface="Calibri" panose="020F0502020204030204" pitchFamily="34" charset="0"/>
                        </a:rPr>
                        <a:t>Center</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fontAlgn="ctr"/>
                      <a:r>
                        <a:rPr lang="en-US" sz="1200" b="0" i="0" u="none" strike="noStrike" dirty="0">
                          <a:solidFill>
                            <a:srgbClr val="000000"/>
                          </a:solidFill>
                          <a:effectLst/>
                          <a:latin typeface="Calibri" panose="020F0502020204030204" pitchFamily="34" charset="0"/>
                          <a:cs typeface="Calibri" panose="020F0502020204030204" pitchFamily="34" charset="0"/>
                        </a:rPr>
                        <a:t>Empower TN*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1289122867"/>
                  </a:ext>
                </a:extLst>
              </a:tr>
              <a:tr h="199042">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r>
                        <a:rPr lang="en-US" sz="1200" b="0" i="0" u="none" strike="noStrike" dirty="0">
                          <a:solidFill>
                            <a:srgbClr val="000000"/>
                          </a:solidFill>
                          <a:effectLst/>
                          <a:latin typeface="Calibri" panose="020F0502020204030204" pitchFamily="34" charset="0"/>
                          <a:cs typeface="Calibri" panose="020F0502020204030204" pitchFamily="34" charset="0"/>
                        </a:rPr>
                        <a:t>Services</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b"/>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b"/>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b"/>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25988960"/>
                  </a:ext>
                </a:extLst>
              </a:tr>
              <a:tr h="199042">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Total Number of Services Provided</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75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1511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112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62239253"/>
                  </a:ext>
                </a:extLst>
              </a:tr>
              <a:tr h="199042">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Total Clients Received Any Service</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75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41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126136031"/>
                  </a:ext>
                </a:extLst>
              </a:tr>
              <a:tr h="199042">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Basic Needs</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61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88541675"/>
                  </a:ext>
                </a:extLst>
              </a:tr>
              <a:tr h="199042">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Benefit Programs Assistance</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63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871209104"/>
                  </a:ext>
                </a:extLst>
              </a:tr>
              <a:tr h="199042">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Case Management</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809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90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771253387"/>
                  </a:ext>
                </a:extLst>
              </a:tr>
              <a:tr h="199042">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Financial Literacy</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31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132444963"/>
                  </a:ext>
                </a:extLst>
              </a:tr>
              <a:tr h="199042">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Food Assistance</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104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95037871"/>
                  </a:ext>
                </a:extLst>
              </a:tr>
              <a:tr h="199042">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Health Care Referral</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37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879668624"/>
                  </a:ext>
                </a:extLst>
              </a:tr>
              <a:tr h="199042">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Job Search Assistance</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29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650365753"/>
                  </a:ext>
                </a:extLst>
              </a:tr>
              <a:tr h="199042">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Life Skills Education</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10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662096416"/>
                  </a:ext>
                </a:extLst>
              </a:tr>
              <a:tr h="199042">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Local Transportation</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199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51255484"/>
                  </a:ext>
                </a:extLst>
              </a:tr>
              <a:tr h="199042">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Low Vision Services Connection</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845456566"/>
                  </a:ext>
                </a:extLst>
              </a:tr>
              <a:tr h="199042">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Mental Health Referral/Resources</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56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295421716"/>
                  </a:ext>
                </a:extLst>
              </a:tr>
              <a:tr h="199042">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Paratransit Services Referral</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4267829022"/>
                  </a:ext>
                </a:extLst>
              </a:tr>
              <a:tr h="199042">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Peer Support</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64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401040238"/>
                  </a:ext>
                </a:extLst>
              </a:tr>
              <a:tr h="199042">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Residential Program Bed</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75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628795814"/>
                  </a:ext>
                </a:extLst>
              </a:tr>
              <a:tr h="209652">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Substance Use Education and Referral</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48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962146623"/>
                  </a:ext>
                </a:extLst>
              </a:tr>
            </a:tbl>
          </a:graphicData>
        </a:graphic>
      </p:graphicFrame>
      <p:sp>
        <p:nvSpPr>
          <p:cNvPr id="7" name="Slide Number Placeholder 4">
            <a:extLst>
              <a:ext uri="{FF2B5EF4-FFF2-40B4-BE49-F238E27FC236}">
                <a16:creationId xmlns:a16="http://schemas.microsoft.com/office/drawing/2014/main" id="{450CBE06-0CFD-9549-2D0F-2F907BA3C2BA}"/>
              </a:ext>
            </a:extLst>
          </p:cNvPr>
          <p:cNvSpPr txBox="1">
            <a:spLocks/>
          </p:cNvSpPr>
          <p:nvPr/>
        </p:nvSpPr>
        <p:spPr>
          <a:xfrm>
            <a:off x="11565648" y="175720"/>
            <a:ext cx="464557" cy="447401"/>
          </a:xfrm>
          <a:prstGeom prst="rect">
            <a:avLst/>
          </a:prstGeom>
          <a:ln w="38100" cap="flat" cmpd="sng" algn="ctr">
            <a:solidFill>
              <a:srgbClr val="FFBF09"/>
            </a:solidFill>
            <a:prstDash val="solid"/>
          </a:ln>
        </p:spPr>
        <p:style>
          <a:lnRef idx="2">
            <a:schemeClr val="accent2"/>
          </a:lnRef>
          <a:fillRef idx="1">
            <a:schemeClr val="lt1"/>
          </a:fillRef>
          <a:effectRef idx="0">
            <a:schemeClr val="accent2"/>
          </a:effectRef>
          <a:fontRef idx="minor">
            <a:schemeClr val="dk1"/>
          </a:fontRef>
        </p:style>
        <p:txBody>
          <a:bodyPr vert="horz" lIns="91440" tIns="45720" rIns="91440" bIns="45720" rtlCol="0" anchor="b" anchorCtr="1"/>
          <a:lstStyle>
            <a:defPPr>
              <a:defRPr lang="en-US"/>
            </a:defPPr>
            <a:lvl1pPr marL="0" algn="r" defTabSz="914400" rtl="0" eaLnBrk="1" latinLnBrk="0" hangingPunct="1">
              <a:defRPr sz="1200" b="1" kern="1200">
                <a:solidFill>
                  <a:schemeClr val="accent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defRPr/>
            </a:pPr>
            <a:fld id="{19B51A1E-902D-48AF-9020-955120F399B6}" type="slidenum">
              <a:rPr lang="en-US" sz="2000" smtClean="0">
                <a:solidFill>
                  <a:schemeClr val="tx1"/>
                </a:solidFill>
                <a:latin typeface="Calibri" panose="020F0502020204030204" pitchFamily="34" charset="0"/>
                <a:cs typeface="Calibri" panose="020F0502020204030204" pitchFamily="34" charset="0"/>
              </a:rPr>
              <a:pPr algn="ctr">
                <a:defRPr/>
              </a:pPr>
              <a:t>12</a:t>
            </a:fld>
            <a:endParaRPr lang="en-US" sz="2000" dirty="0">
              <a:solidFill>
                <a:schemeClr val="tx1"/>
              </a:solidFill>
              <a:latin typeface="Calibri" panose="020F050202020403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160145C0-667C-9D44-252B-2BA8BCFB6BC4}"/>
              </a:ext>
            </a:extLst>
          </p:cNvPr>
          <p:cNvPicPr>
            <a:picLocks noChangeAspect="1"/>
          </p:cNvPicPr>
          <p:nvPr/>
        </p:nvPicPr>
        <p:blipFill>
          <a:blip r:embed="rId3"/>
          <a:srcRect/>
          <a:stretch/>
        </p:blipFill>
        <p:spPr>
          <a:xfrm>
            <a:off x="10981267" y="5790196"/>
            <a:ext cx="686081" cy="892084"/>
          </a:xfrm>
          <a:prstGeom prst="rect">
            <a:avLst/>
          </a:prstGeom>
        </p:spPr>
      </p:pic>
      <p:graphicFrame>
        <p:nvGraphicFramePr>
          <p:cNvPr id="5" name="Table 4">
            <a:extLst>
              <a:ext uri="{FF2B5EF4-FFF2-40B4-BE49-F238E27FC236}">
                <a16:creationId xmlns:a16="http://schemas.microsoft.com/office/drawing/2014/main" id="{465D0CC2-F3CE-82FA-81B7-CBE9BF9FE79E}"/>
              </a:ext>
            </a:extLst>
          </p:cNvPr>
          <p:cNvGraphicFramePr>
            <a:graphicFrameLocks noGrp="1"/>
          </p:cNvGraphicFramePr>
          <p:nvPr>
            <p:extLst>
              <p:ext uri="{D42A27DB-BD31-4B8C-83A1-F6EECF244321}">
                <p14:modId xmlns:p14="http://schemas.microsoft.com/office/powerpoint/2010/main" val="3649254423"/>
              </p:ext>
            </p:extLst>
          </p:nvPr>
        </p:nvGraphicFramePr>
        <p:xfrm>
          <a:off x="496182" y="840953"/>
          <a:ext cx="5594999" cy="5602728"/>
        </p:xfrm>
        <a:graphic>
          <a:graphicData uri="http://schemas.openxmlformats.org/drawingml/2006/table">
            <a:tbl>
              <a:tblPr>
                <a:tableStyleId>{073A0DAA-6AF3-43AB-8588-CEC1D06C72B9}</a:tableStyleId>
              </a:tblPr>
              <a:tblGrid>
                <a:gridCol w="147900">
                  <a:extLst>
                    <a:ext uri="{9D8B030D-6E8A-4147-A177-3AD203B41FA5}">
                      <a16:colId xmlns:a16="http://schemas.microsoft.com/office/drawing/2014/main" val="585212747"/>
                    </a:ext>
                  </a:extLst>
                </a:gridCol>
                <a:gridCol w="2841059">
                  <a:extLst>
                    <a:ext uri="{9D8B030D-6E8A-4147-A177-3AD203B41FA5}">
                      <a16:colId xmlns:a16="http://schemas.microsoft.com/office/drawing/2014/main" val="379958739"/>
                    </a:ext>
                  </a:extLst>
                </a:gridCol>
                <a:gridCol w="868680">
                  <a:extLst>
                    <a:ext uri="{9D8B030D-6E8A-4147-A177-3AD203B41FA5}">
                      <a16:colId xmlns:a16="http://schemas.microsoft.com/office/drawing/2014/main" val="1790978582"/>
                    </a:ext>
                  </a:extLst>
                </a:gridCol>
                <a:gridCol w="868680">
                  <a:extLst>
                    <a:ext uri="{9D8B030D-6E8A-4147-A177-3AD203B41FA5}">
                      <a16:colId xmlns:a16="http://schemas.microsoft.com/office/drawing/2014/main" val="2386810073"/>
                    </a:ext>
                  </a:extLst>
                </a:gridCol>
                <a:gridCol w="868680">
                  <a:extLst>
                    <a:ext uri="{9D8B030D-6E8A-4147-A177-3AD203B41FA5}">
                      <a16:colId xmlns:a16="http://schemas.microsoft.com/office/drawing/2014/main" val="237620018"/>
                    </a:ext>
                  </a:extLst>
                </a:gridCol>
              </a:tblGrid>
              <a:tr h="381758">
                <a:tc>
                  <a:txBody>
                    <a:bodyPr/>
                    <a:lstStyle/>
                    <a:p>
                      <a:pPr algn="ctr" fontAlgn="ctr"/>
                      <a:endParaRPr lang="en-US" sz="1200" b="1"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200" u="none" strike="noStrike" dirty="0">
                          <a:effectLst/>
                          <a:latin typeface="Calibri" panose="020F0502020204030204" pitchFamily="34" charset="0"/>
                          <a:cs typeface="Calibri" panose="020F0502020204030204" pitchFamily="34" charset="0"/>
                        </a:rPr>
                        <a:t> </a:t>
                      </a:r>
                      <a:endParaRPr lang="en-US" sz="1200" b="1"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200" b="0" i="0" u="none" strike="noStrike" dirty="0">
                          <a:solidFill>
                            <a:srgbClr val="000000"/>
                          </a:solidFill>
                          <a:effectLst/>
                          <a:latin typeface="Calibri" panose="020F0502020204030204" pitchFamily="34" charset="0"/>
                          <a:cs typeface="Calibri" panose="020F0502020204030204" pitchFamily="34" charset="0"/>
                        </a:rPr>
                        <a:t>Dismas House</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fontAlgn="ctr"/>
                      <a:r>
                        <a:rPr lang="en-US" sz="1200" b="0" i="0" u="none" strike="noStrike" dirty="0">
                          <a:solidFill>
                            <a:srgbClr val="000000"/>
                          </a:solidFill>
                          <a:effectLst/>
                          <a:latin typeface="Calibri" panose="020F0502020204030204" pitchFamily="34" charset="0"/>
                          <a:cs typeface="Calibri" panose="020F0502020204030204" pitchFamily="34" charset="0"/>
                        </a:rPr>
                        <a:t>Park</a:t>
                      </a:r>
                    </a:p>
                    <a:p>
                      <a:pPr algn="ctr" fontAlgn="ctr"/>
                      <a:r>
                        <a:rPr lang="en-US" sz="1200" b="0" i="0" u="none" strike="noStrike" dirty="0">
                          <a:solidFill>
                            <a:srgbClr val="000000"/>
                          </a:solidFill>
                          <a:effectLst/>
                          <a:latin typeface="Calibri" panose="020F0502020204030204" pitchFamily="34" charset="0"/>
                          <a:cs typeface="Calibri" panose="020F0502020204030204" pitchFamily="34" charset="0"/>
                        </a:rPr>
                        <a:t>Center</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fontAlgn="ctr"/>
                      <a:r>
                        <a:rPr lang="en-US" sz="1200" b="0" i="0" u="none" strike="noStrike" dirty="0">
                          <a:solidFill>
                            <a:srgbClr val="000000"/>
                          </a:solidFill>
                          <a:effectLst/>
                          <a:latin typeface="Calibri" panose="020F0502020204030204" pitchFamily="34" charset="0"/>
                          <a:cs typeface="Calibri" panose="020F0502020204030204" pitchFamily="34" charset="0"/>
                        </a:rPr>
                        <a:t>Empower TN*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1463300033"/>
                  </a:ext>
                </a:extLst>
              </a:tr>
              <a:tr h="192788">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en-US" sz="1200" u="none" strike="noStrike" dirty="0">
                          <a:effectLst/>
                          <a:latin typeface="Calibri" panose="020F0502020204030204" pitchFamily="34" charset="0"/>
                          <a:cs typeface="Calibri" panose="020F0502020204030204" pitchFamily="34" charset="0"/>
                        </a:rPr>
                        <a:t>Total Number of Individuals Served</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75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43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19018786"/>
                  </a:ext>
                </a:extLst>
              </a:tr>
              <a:tr h="194291">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en-US" sz="1200" u="none" strike="noStrike" dirty="0">
                          <a:effectLst/>
                          <a:latin typeface="Calibri" panose="020F0502020204030204" pitchFamily="34" charset="0"/>
                          <a:cs typeface="Calibri" panose="020F0502020204030204" pitchFamily="34" charset="0"/>
                        </a:rPr>
                        <a:t>Total Number Exited</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75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16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209789163"/>
                  </a:ext>
                </a:extLst>
              </a:tr>
              <a:tr h="194291">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Exits to Permanent Housing</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50.0%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37.5%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100.0%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934676044"/>
                  </a:ext>
                </a:extLst>
              </a:tr>
              <a:tr h="192788">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l" fontAlgn="ctr"/>
                      <a:r>
                        <a:rPr lang="en-US" sz="1200" u="none" strike="noStrike" dirty="0">
                          <a:effectLst/>
                          <a:latin typeface="Calibri" panose="020F0502020204030204" pitchFamily="34" charset="0"/>
                          <a:cs typeface="Calibri" panose="020F0502020204030204" pitchFamily="34" charset="0"/>
                        </a:rPr>
                        <a:t> </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b"/>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b"/>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b"/>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4206463934"/>
                  </a:ext>
                </a:extLst>
              </a:tr>
              <a:tr h="192788">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Chronically Homeless</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27.9%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57.1%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528600846"/>
                  </a:ext>
                </a:extLst>
              </a:tr>
              <a:tr h="192788">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en-US" sz="1200" u="none" strike="noStrike" dirty="0">
                          <a:effectLst/>
                          <a:latin typeface="Calibri" panose="020F0502020204030204" pitchFamily="34" charset="0"/>
                          <a:cs typeface="Calibri" panose="020F0502020204030204" pitchFamily="34" charset="0"/>
                        </a:rPr>
                        <a:t>Veteran Status</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6.7%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4.7%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14.3%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230796564"/>
                  </a:ext>
                </a:extLst>
              </a:tr>
              <a:tr h="192788">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en-US" sz="1200" u="none" strike="noStrike" dirty="0">
                          <a:effectLst/>
                          <a:latin typeface="Calibri" panose="020F0502020204030204" pitchFamily="34" charset="0"/>
                          <a:cs typeface="Calibri" panose="020F0502020204030204" pitchFamily="34" charset="0"/>
                        </a:rPr>
                        <a:t>At Least 1 Disabling Condition</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21.3%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100.0%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100.0%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94809582"/>
                  </a:ext>
                </a:extLst>
              </a:tr>
              <a:tr h="192788">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en-US" sz="1200" u="none" strike="noStrike" dirty="0">
                          <a:effectLst/>
                          <a:latin typeface="Calibri" panose="020F0502020204030204" pitchFamily="34" charset="0"/>
                          <a:cs typeface="Calibri" panose="020F0502020204030204" pitchFamily="34" charset="0"/>
                        </a:rPr>
                        <a:t>2 or More Disabling Conditions</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8.0%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88.4%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57.1%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65464130"/>
                  </a:ext>
                </a:extLst>
              </a:tr>
              <a:tr h="192788">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r>
                        <a:rPr lang="en-US" sz="1200" u="none" strike="noStrike" dirty="0">
                          <a:effectLst/>
                          <a:latin typeface="Calibri" panose="020F0502020204030204" pitchFamily="34" charset="0"/>
                          <a:cs typeface="Calibri" panose="020F0502020204030204" pitchFamily="34" charset="0"/>
                        </a:rPr>
                        <a:t>Race and Ethnicity</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b"/>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b"/>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b"/>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838746165"/>
                  </a:ext>
                </a:extLst>
              </a:tr>
              <a:tr h="205476">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rtl="0" fontAlgn="ctr">
                        <a:buNone/>
                      </a:pPr>
                      <a:r>
                        <a:rPr lang="en-US" sz="1200" b="0" i="0" u="none" strike="noStrike" dirty="0">
                          <a:solidFill>
                            <a:srgbClr val="000000"/>
                          </a:solidFill>
                          <a:effectLst/>
                          <a:latin typeface="Calibri" panose="020F0502020204030204" pitchFamily="34" charset="0"/>
                        </a:rPr>
                        <a:t>American Indian/Native Alaskan/Indigenous</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rtl="0" fontAlgn="b">
                        <a:buNone/>
                      </a:pPr>
                      <a:r>
                        <a:rPr lang="en-US" sz="1200" b="0" i="0" u="none" strike="noStrike" dirty="0">
                          <a:solidFill>
                            <a:srgbClr val="000000"/>
                          </a:solidFill>
                          <a:effectLst/>
                          <a:latin typeface="Calibri" panose="020F0502020204030204" pitchFamily="34" charset="0"/>
                        </a:rPr>
                        <a:t>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rtl="0" fontAlgn="b">
                        <a:buNone/>
                      </a:pPr>
                      <a:r>
                        <a:rPr lang="en-US" sz="1200" b="0" i="0" u="none" strike="noStrike" dirty="0">
                          <a:solidFill>
                            <a:srgbClr val="000000"/>
                          </a:solidFill>
                          <a:effectLst/>
                          <a:latin typeface="Calibri" panose="020F0502020204030204" pitchFamily="34" charset="0"/>
                        </a:rPr>
                        <a:t>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rtl="0" fontAlgn="b">
                        <a:buNone/>
                      </a:pPr>
                      <a:r>
                        <a:rPr lang="en-US" sz="1200" b="0" i="0" u="none" strike="noStrike" dirty="0">
                          <a:solidFill>
                            <a:srgbClr val="000000"/>
                          </a:solidFill>
                          <a:effectLst/>
                          <a:latin typeface="Calibri" panose="020F0502020204030204" pitchFamily="34" charset="0"/>
                        </a:rPr>
                        <a:t>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4063299231"/>
                  </a:ext>
                </a:extLst>
              </a:tr>
              <a:tr h="192788">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rtl="0" fontAlgn="ctr">
                        <a:buNone/>
                      </a:pPr>
                      <a:r>
                        <a:rPr lang="en-US" sz="1200" b="0" i="0" u="none" strike="noStrike">
                          <a:solidFill>
                            <a:srgbClr val="000000"/>
                          </a:solidFill>
                          <a:effectLst/>
                          <a:latin typeface="Calibri" panose="020F0502020204030204" pitchFamily="34" charset="0"/>
                        </a:rPr>
                        <a:t>Asian</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rtl="0" fontAlgn="b">
                        <a:buNone/>
                      </a:pPr>
                      <a:r>
                        <a:rPr lang="en-US" sz="1200" b="0" i="0" u="none" strike="noStrike" dirty="0">
                          <a:solidFill>
                            <a:srgbClr val="000000"/>
                          </a:solidFill>
                          <a:effectLst/>
                          <a:latin typeface="Calibri" panose="020F0502020204030204" pitchFamily="34" charset="0"/>
                        </a:rPr>
                        <a:t>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rtl="0" fontAlgn="b">
                        <a:buNone/>
                      </a:pPr>
                      <a:r>
                        <a:rPr lang="en-US" sz="1200" b="0" i="0" u="none" strike="noStrike" dirty="0">
                          <a:solidFill>
                            <a:srgbClr val="000000"/>
                          </a:solidFill>
                          <a:effectLst/>
                          <a:latin typeface="Calibri" panose="020F0502020204030204" pitchFamily="34" charset="0"/>
                        </a:rPr>
                        <a:t>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rtl="0" fontAlgn="b">
                        <a:buNone/>
                      </a:pPr>
                      <a:r>
                        <a:rPr lang="en-US" sz="1200" b="0" i="0" u="none" strike="noStrike" dirty="0">
                          <a:solidFill>
                            <a:srgbClr val="000000"/>
                          </a:solidFill>
                          <a:effectLst/>
                          <a:latin typeface="Calibri" panose="020F0502020204030204" pitchFamily="34" charset="0"/>
                        </a:rPr>
                        <a:t>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908086411"/>
                  </a:ext>
                </a:extLst>
              </a:tr>
              <a:tr h="192788">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rtl="0" fontAlgn="ctr">
                        <a:buNone/>
                      </a:pPr>
                      <a:r>
                        <a:rPr lang="en-US" sz="1200" b="0" i="0" u="none" strike="noStrike">
                          <a:solidFill>
                            <a:srgbClr val="000000"/>
                          </a:solidFill>
                          <a:effectLst/>
                          <a:latin typeface="Calibri" panose="020F0502020204030204" pitchFamily="34" charset="0"/>
                        </a:rPr>
                        <a:t>Black</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rtl="0" fontAlgn="b">
                        <a:buNone/>
                      </a:pPr>
                      <a:r>
                        <a:rPr lang="en-US" sz="1200" b="0" i="0" u="none" strike="noStrike" dirty="0">
                          <a:solidFill>
                            <a:srgbClr val="000000"/>
                          </a:solidFill>
                          <a:effectLst/>
                          <a:latin typeface="Calibri" panose="020F0502020204030204" pitchFamily="34" charset="0"/>
                        </a:rPr>
                        <a:t>33.3%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rtl="0" fontAlgn="b">
                        <a:buNone/>
                      </a:pPr>
                      <a:r>
                        <a:rPr lang="en-US" sz="1200" b="0" i="0" u="none" strike="noStrike" dirty="0">
                          <a:solidFill>
                            <a:srgbClr val="000000"/>
                          </a:solidFill>
                          <a:effectLst/>
                          <a:latin typeface="Calibri" panose="020F0502020204030204" pitchFamily="34" charset="0"/>
                        </a:rPr>
                        <a:t>31.0%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rtl="0" fontAlgn="b">
                        <a:buNone/>
                      </a:pPr>
                      <a:r>
                        <a:rPr lang="en-US" sz="1200" b="0" i="0" u="none" strike="noStrike" dirty="0">
                          <a:solidFill>
                            <a:srgbClr val="000000"/>
                          </a:solidFill>
                          <a:effectLst/>
                          <a:latin typeface="Calibri" panose="020F0502020204030204" pitchFamily="34" charset="0"/>
                        </a:rPr>
                        <a:t>85.7%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466665360"/>
                  </a:ext>
                </a:extLst>
              </a:tr>
              <a:tr h="192788">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rtl="0" fontAlgn="ctr">
                        <a:buNone/>
                      </a:pPr>
                      <a:r>
                        <a:rPr lang="en-US" sz="1200" b="0" i="0" u="none" strike="noStrike" dirty="0">
                          <a:solidFill>
                            <a:srgbClr val="000000"/>
                          </a:solidFill>
                          <a:effectLst/>
                          <a:latin typeface="Calibri" panose="020F0502020204030204" pitchFamily="34" charset="0"/>
                        </a:rPr>
                        <a:t>Hispanic/Latinx</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rtl="0" fontAlgn="b">
                        <a:buNone/>
                      </a:pPr>
                      <a:r>
                        <a:rPr lang="en-US" sz="1200" b="0" i="0" u="none" strike="noStrike" dirty="0">
                          <a:solidFill>
                            <a:srgbClr val="000000"/>
                          </a:solidFill>
                          <a:effectLst/>
                          <a:latin typeface="Calibri" panose="020F0502020204030204" pitchFamily="34" charset="0"/>
                        </a:rPr>
                        <a:t>2.7%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rtl="0" fontAlgn="b">
                        <a:buNone/>
                      </a:pPr>
                      <a:r>
                        <a:rPr lang="en-US" sz="1200" b="0" i="0" u="none" strike="noStrike" dirty="0">
                          <a:solidFill>
                            <a:srgbClr val="000000"/>
                          </a:solidFill>
                          <a:effectLst/>
                          <a:latin typeface="Calibri" panose="020F0502020204030204" pitchFamily="34" charset="0"/>
                        </a:rPr>
                        <a:t>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rtl="0" fontAlgn="b">
                        <a:buNone/>
                      </a:pPr>
                      <a:r>
                        <a:rPr lang="en-US" sz="1200" b="0" i="0" u="none" strike="noStrike" dirty="0">
                          <a:solidFill>
                            <a:srgbClr val="000000"/>
                          </a:solidFill>
                          <a:effectLst/>
                          <a:latin typeface="Calibri" panose="020F0502020204030204" pitchFamily="34" charset="0"/>
                        </a:rPr>
                        <a:t>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983221069"/>
                  </a:ext>
                </a:extLst>
              </a:tr>
              <a:tr h="192788">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rtl="0" fontAlgn="ctr">
                        <a:buNone/>
                      </a:pPr>
                      <a:r>
                        <a:rPr lang="en-US" sz="1200" b="0" i="0" u="none" strike="noStrike" dirty="0">
                          <a:solidFill>
                            <a:srgbClr val="000000"/>
                          </a:solidFill>
                          <a:effectLst/>
                          <a:latin typeface="Calibri" panose="020F0502020204030204" pitchFamily="34" charset="0"/>
                        </a:rPr>
                        <a:t>Middle Eastern or North African</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rtl="0" fontAlgn="b">
                        <a:buNone/>
                      </a:pPr>
                      <a:r>
                        <a:rPr lang="en-US" sz="1200" b="0" i="0" u="none" strike="noStrike" dirty="0">
                          <a:solidFill>
                            <a:srgbClr val="000000"/>
                          </a:solidFill>
                          <a:effectLst/>
                          <a:latin typeface="Calibri" panose="020F0502020204030204" pitchFamily="34" charset="0"/>
                        </a:rPr>
                        <a:t>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rtl="0" fontAlgn="b">
                        <a:buNone/>
                      </a:pPr>
                      <a:r>
                        <a:rPr lang="en-US" sz="1200" b="0" i="0" u="none" strike="noStrike" dirty="0">
                          <a:solidFill>
                            <a:srgbClr val="000000"/>
                          </a:solidFill>
                          <a:effectLst/>
                          <a:latin typeface="Calibri" panose="020F0502020204030204" pitchFamily="34" charset="0"/>
                        </a:rPr>
                        <a:t>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rtl="0" fontAlgn="b">
                        <a:buNone/>
                      </a:pPr>
                      <a:r>
                        <a:rPr lang="en-US" sz="1200" b="0" i="0" u="none" strike="noStrike" dirty="0">
                          <a:solidFill>
                            <a:srgbClr val="000000"/>
                          </a:solidFill>
                          <a:effectLst/>
                          <a:latin typeface="Calibri" panose="020F0502020204030204" pitchFamily="34" charset="0"/>
                        </a:rPr>
                        <a:t>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260623414"/>
                  </a:ext>
                </a:extLst>
              </a:tr>
              <a:tr h="192788">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rtl="0" fontAlgn="ctr">
                        <a:buNone/>
                      </a:pPr>
                      <a:r>
                        <a:rPr lang="en-US" sz="1200" b="0" i="0" u="none" strike="noStrike" dirty="0">
                          <a:solidFill>
                            <a:srgbClr val="000000"/>
                          </a:solidFill>
                          <a:effectLst/>
                          <a:latin typeface="Calibri" panose="020F0502020204030204" pitchFamily="34" charset="0"/>
                        </a:rPr>
                        <a:t>Native Hawaiian or Pacific Islander</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rtl="0" fontAlgn="b">
                        <a:buNone/>
                      </a:pPr>
                      <a:r>
                        <a:rPr lang="en-US" sz="1200" b="0" i="0" u="none" strike="noStrike" dirty="0">
                          <a:solidFill>
                            <a:srgbClr val="000000"/>
                          </a:solidFill>
                          <a:effectLst/>
                          <a:latin typeface="Calibri" panose="020F0502020204030204" pitchFamily="34" charset="0"/>
                        </a:rPr>
                        <a:t>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rtl="0" fontAlgn="b">
                        <a:buNone/>
                      </a:pPr>
                      <a:r>
                        <a:rPr lang="en-US" sz="1200" b="0" i="0" u="none" strike="noStrike" dirty="0">
                          <a:solidFill>
                            <a:srgbClr val="000000"/>
                          </a:solidFill>
                          <a:effectLst/>
                          <a:latin typeface="Calibri" panose="020F0502020204030204" pitchFamily="34" charset="0"/>
                        </a:rPr>
                        <a:t>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rtl="0" fontAlgn="b">
                        <a:buNone/>
                      </a:pPr>
                      <a:r>
                        <a:rPr lang="en-US" sz="1200" b="0" i="0" u="none" strike="noStrike" dirty="0">
                          <a:solidFill>
                            <a:srgbClr val="000000"/>
                          </a:solidFill>
                          <a:effectLst/>
                          <a:latin typeface="Calibri" panose="020F0502020204030204" pitchFamily="34" charset="0"/>
                        </a:rPr>
                        <a:t>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565362627"/>
                  </a:ext>
                </a:extLst>
              </a:tr>
              <a:tr h="192788">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rtl="0" fontAlgn="ctr">
                        <a:buNone/>
                      </a:pPr>
                      <a:r>
                        <a:rPr lang="en-US" sz="1200" b="0" i="0" u="none" strike="noStrike" dirty="0">
                          <a:solidFill>
                            <a:srgbClr val="000000"/>
                          </a:solidFill>
                          <a:effectLst/>
                          <a:latin typeface="Calibri" panose="020F0502020204030204" pitchFamily="34" charset="0"/>
                        </a:rPr>
                        <a:t>White</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rtl="0" fontAlgn="b">
                        <a:buNone/>
                      </a:pPr>
                      <a:r>
                        <a:rPr lang="en-US" sz="1200" b="0" i="0" u="none" strike="noStrike" dirty="0">
                          <a:solidFill>
                            <a:srgbClr val="000000"/>
                          </a:solidFill>
                          <a:effectLst/>
                          <a:latin typeface="Calibri" panose="020F0502020204030204" pitchFamily="34" charset="0"/>
                        </a:rPr>
                        <a:t>62.7%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rtl="0" fontAlgn="b">
                        <a:buNone/>
                      </a:pPr>
                      <a:r>
                        <a:rPr lang="en-US" sz="1200" b="0" i="0" u="none" strike="noStrike" dirty="0">
                          <a:solidFill>
                            <a:srgbClr val="000000"/>
                          </a:solidFill>
                          <a:effectLst/>
                          <a:latin typeface="Calibri" panose="020F0502020204030204" pitchFamily="34" charset="0"/>
                        </a:rPr>
                        <a:t>61.9%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rtl="0" fontAlgn="b">
                        <a:buNone/>
                      </a:pPr>
                      <a:r>
                        <a:rPr lang="en-US" sz="1200" b="0" i="0" u="none" strike="noStrike" dirty="0">
                          <a:solidFill>
                            <a:srgbClr val="000000"/>
                          </a:solidFill>
                          <a:effectLst/>
                          <a:latin typeface="Calibri" panose="020F0502020204030204" pitchFamily="34" charset="0"/>
                        </a:rPr>
                        <a:t>14.3%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002920914"/>
                  </a:ext>
                </a:extLst>
              </a:tr>
              <a:tr h="192788">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rtl="0" fontAlgn="ctr">
                        <a:buNone/>
                      </a:pPr>
                      <a:r>
                        <a:rPr lang="en-US" sz="1200" b="0" i="0" u="none" strike="noStrike" dirty="0">
                          <a:solidFill>
                            <a:srgbClr val="000000"/>
                          </a:solidFill>
                          <a:effectLst/>
                          <a:latin typeface="Calibri" panose="020F0502020204030204" pitchFamily="34" charset="0"/>
                        </a:rPr>
                        <a:t>Multi Racial/Ethnic</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rtl="0" fontAlgn="b">
                        <a:buNone/>
                      </a:pPr>
                      <a:r>
                        <a:rPr lang="en-US" sz="1200" b="0" i="0" u="none" strike="noStrike" dirty="0">
                          <a:solidFill>
                            <a:srgbClr val="000000"/>
                          </a:solidFill>
                          <a:effectLst/>
                          <a:latin typeface="Calibri" panose="020F0502020204030204" pitchFamily="34" charset="0"/>
                        </a:rPr>
                        <a:t>1.3%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rtl="0" fontAlgn="b">
                        <a:buNone/>
                      </a:pPr>
                      <a:r>
                        <a:rPr lang="en-US" sz="1200" b="0" i="0" u="none" strike="noStrike" dirty="0">
                          <a:solidFill>
                            <a:srgbClr val="000000"/>
                          </a:solidFill>
                          <a:effectLst/>
                          <a:latin typeface="Calibri" panose="020F0502020204030204" pitchFamily="34" charset="0"/>
                        </a:rPr>
                        <a:t>7.1%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rtl="0" fontAlgn="b">
                        <a:buNone/>
                      </a:pPr>
                      <a:r>
                        <a:rPr lang="en-US" sz="1200" b="0" i="0" u="none" strike="noStrike" dirty="0">
                          <a:solidFill>
                            <a:srgbClr val="000000"/>
                          </a:solidFill>
                          <a:effectLst/>
                          <a:latin typeface="Calibri" panose="020F0502020204030204" pitchFamily="34" charset="0"/>
                        </a:rPr>
                        <a:t>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366235122"/>
                  </a:ext>
                </a:extLst>
              </a:tr>
              <a:tr h="192788">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rtl="0" fontAlgn="ctr">
                        <a:buNone/>
                      </a:pPr>
                      <a:r>
                        <a:rPr lang="en-US" sz="1200" b="0" i="0" u="none" strike="noStrike" dirty="0">
                          <a:solidFill>
                            <a:srgbClr val="000000"/>
                          </a:solidFill>
                          <a:effectLst/>
                          <a:latin typeface="Calibri" panose="020F0502020204030204" pitchFamily="34" charset="0"/>
                        </a:rPr>
                        <a:t>Client Declined to Answer</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rtl="0" fontAlgn="b">
                        <a:buNone/>
                      </a:pPr>
                      <a:r>
                        <a:rPr lang="en-US" sz="1200" b="0" i="0" u="none" strike="noStrike" dirty="0">
                          <a:solidFill>
                            <a:srgbClr val="000000"/>
                          </a:solidFill>
                          <a:effectLst/>
                          <a:latin typeface="Calibri" panose="020F0502020204030204" pitchFamily="34" charset="0"/>
                        </a:rPr>
                        <a:t>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rtl="0" fontAlgn="b">
                        <a:buNone/>
                      </a:pPr>
                      <a:r>
                        <a:rPr lang="en-US" sz="1200" b="0" i="0" u="none" strike="noStrike" dirty="0">
                          <a:solidFill>
                            <a:srgbClr val="000000"/>
                          </a:solidFill>
                          <a:effectLst/>
                          <a:latin typeface="Calibri" panose="020F0502020204030204" pitchFamily="34" charset="0"/>
                        </a:rPr>
                        <a:t>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rtl="0" fontAlgn="b">
                        <a:buNone/>
                      </a:pPr>
                      <a:r>
                        <a:rPr lang="en-US" sz="1200" b="0" i="0" u="none" strike="noStrike" dirty="0">
                          <a:solidFill>
                            <a:srgbClr val="000000"/>
                          </a:solidFill>
                          <a:effectLst/>
                          <a:latin typeface="Calibri" panose="020F0502020204030204" pitchFamily="34" charset="0"/>
                        </a:rPr>
                        <a:t>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166969579"/>
                  </a:ext>
                </a:extLst>
              </a:tr>
              <a:tr h="192788">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r>
                        <a:rPr lang="en-US" sz="1200" u="none" strike="noStrike" dirty="0">
                          <a:effectLst/>
                          <a:latin typeface="Calibri" panose="020F0502020204030204" pitchFamily="34" charset="0"/>
                          <a:cs typeface="Calibri" panose="020F0502020204030204" pitchFamily="34" charset="0"/>
                        </a:rPr>
                        <a:t>Age</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b"/>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b"/>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b"/>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474422313"/>
                  </a:ext>
                </a:extLst>
              </a:tr>
              <a:tr h="192788">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0-17</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252131815"/>
                  </a:ext>
                </a:extLst>
              </a:tr>
              <a:tr h="192788">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en-US" sz="1200" u="none" strike="noStrike" dirty="0">
                          <a:effectLst/>
                          <a:latin typeface="Calibri" panose="020F0502020204030204" pitchFamily="34" charset="0"/>
                          <a:cs typeface="Calibri" panose="020F0502020204030204" pitchFamily="34" charset="0"/>
                        </a:rPr>
                        <a:t>18-24</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2.7%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4.8%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114625922"/>
                  </a:ext>
                </a:extLst>
              </a:tr>
              <a:tr h="192788">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25-34</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17.3%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9.5%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14.3%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159381056"/>
                  </a:ext>
                </a:extLst>
              </a:tr>
              <a:tr h="192788">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35-44</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44.0%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23.8%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425813357"/>
                  </a:ext>
                </a:extLst>
              </a:tr>
              <a:tr h="192788">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45-54</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22.7%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35.7%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28.6%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241096120"/>
                  </a:ext>
                </a:extLst>
              </a:tr>
              <a:tr h="192788">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55-64</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13.3%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16.7%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14.3%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668140010"/>
                  </a:ext>
                </a:extLst>
              </a:tr>
              <a:tr h="192788">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65+</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9.5%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42.9%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96655514"/>
                  </a:ext>
                </a:extLst>
              </a:tr>
              <a:tr h="192788">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Client Declined to Answer</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796206466"/>
                  </a:ext>
                </a:extLst>
              </a:tr>
            </a:tbl>
          </a:graphicData>
        </a:graphic>
      </p:graphicFrame>
      <p:sp>
        <p:nvSpPr>
          <p:cNvPr id="9" name="TextBox 8">
            <a:extLst>
              <a:ext uri="{FF2B5EF4-FFF2-40B4-BE49-F238E27FC236}">
                <a16:creationId xmlns:a16="http://schemas.microsoft.com/office/drawing/2014/main" id="{727CEA88-8335-9BE6-1059-AABAEE07F778}"/>
              </a:ext>
            </a:extLst>
          </p:cNvPr>
          <p:cNvSpPr txBox="1"/>
          <p:nvPr/>
        </p:nvSpPr>
        <p:spPr>
          <a:xfrm>
            <a:off x="6428732" y="5823548"/>
            <a:ext cx="4468324" cy="553998"/>
          </a:xfrm>
          <a:prstGeom prst="rect">
            <a:avLst/>
          </a:prstGeom>
          <a:noFill/>
        </p:spPr>
        <p:txBody>
          <a:bodyPr wrap="square">
            <a:spAutoFit/>
          </a:bodyPr>
          <a:lstStyle/>
          <a:p>
            <a:pPr lvl="0">
              <a:defRPr/>
            </a:pPr>
            <a:r>
              <a:rPr kumimoji="0" lang="en-US" sz="1000" b="0" i="1" u="none" strike="noStrike" kern="1200" cap="none" spc="0" normalizeH="0" baseline="0" noProof="0" dirty="0">
                <a:ln>
                  <a:noFill/>
                </a:ln>
                <a:solidFill>
                  <a:srgbClr val="000000"/>
                </a:solidFill>
                <a:effectLst/>
                <a:uLnTx/>
                <a:uFillTx/>
                <a:latin typeface="Calibri" panose="020F0502020204030204" pitchFamily="34" charset="0"/>
                <a:ea typeface="+mn-ea"/>
                <a:cs typeface="Times New Roman" panose="02020603050405020304" pitchFamily="18" charset="0"/>
              </a:rPr>
              <a:t>*Empower TN provides the service component of a Permanent Supportive Housing program through a partnership with</a:t>
            </a:r>
            <a:r>
              <a:rPr lang="en-US" sz="1000" i="1" dirty="0">
                <a:solidFill>
                  <a:srgbClr val="000000"/>
                </a:solidFill>
                <a:latin typeface="Calibri" panose="020F0502020204030204" pitchFamily="34" charset="0"/>
                <a:cs typeface="Times New Roman" panose="02020603050405020304" pitchFamily="18" charset="0"/>
              </a:rPr>
              <a:t> Park Center</a:t>
            </a:r>
            <a:r>
              <a:rPr kumimoji="0" lang="en-US" sz="1000" b="0" i="1" u="none" strike="noStrike" kern="1200" cap="none" spc="0" normalizeH="0" baseline="0" noProof="0" dirty="0">
                <a:ln>
                  <a:noFill/>
                </a:ln>
                <a:solidFill>
                  <a:srgbClr val="000000"/>
                </a:solidFill>
                <a:effectLst/>
                <a:uLnTx/>
                <a:uFillTx/>
                <a:latin typeface="Calibri" panose="020F0502020204030204" pitchFamily="34" charset="0"/>
                <a:ea typeface="+mn-ea"/>
                <a:cs typeface="Times New Roman" panose="02020603050405020304" pitchFamily="18" charset="0"/>
              </a:rPr>
              <a:t>. All funding for this program is distributed through Park Center.</a:t>
            </a:r>
          </a:p>
        </p:txBody>
      </p:sp>
    </p:spTree>
    <p:extLst>
      <p:ext uri="{BB962C8B-B14F-4D97-AF65-F5344CB8AC3E}">
        <p14:creationId xmlns:p14="http://schemas.microsoft.com/office/powerpoint/2010/main" val="12432895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24AC4D-C228-8992-5F43-577844ED2C01}"/>
              </a:ext>
            </a:extLst>
          </p:cNvPr>
          <p:cNvSpPr>
            <a:spLocks noGrp="1"/>
          </p:cNvSpPr>
          <p:nvPr>
            <p:ph type="title"/>
          </p:nvPr>
        </p:nvSpPr>
        <p:spPr>
          <a:xfrm>
            <a:off x="66013" y="-26351"/>
            <a:ext cx="11333584" cy="649472"/>
          </a:xfrm>
        </p:spPr>
        <p:txBody>
          <a:bodyPr>
            <a:normAutofit fontScale="90000"/>
          </a:bodyPr>
          <a:lstStyle/>
          <a:p>
            <a:r>
              <a:rPr lang="en-US" sz="3200" dirty="0"/>
              <a:t>$7 M    Low Barrier Housing Collective and Competitive Grants    </a:t>
            </a:r>
            <a:r>
              <a:rPr lang="en-US" sz="2700" dirty="0"/>
              <a:t>RS 2022-1699</a:t>
            </a:r>
            <a:endParaRPr lang="en-US" sz="2400" dirty="0"/>
          </a:p>
        </p:txBody>
      </p:sp>
      <p:sp>
        <p:nvSpPr>
          <p:cNvPr id="3" name="Text Placeholder 2">
            <a:extLst>
              <a:ext uri="{FF2B5EF4-FFF2-40B4-BE49-F238E27FC236}">
                <a16:creationId xmlns:a16="http://schemas.microsoft.com/office/drawing/2014/main" id="{EFA63B80-6623-9148-0F8C-68FECC980965}"/>
              </a:ext>
            </a:extLst>
          </p:cNvPr>
          <p:cNvSpPr>
            <a:spLocks noGrp="1"/>
          </p:cNvSpPr>
          <p:nvPr>
            <p:ph type="body" sz="quarter" idx="32"/>
          </p:nvPr>
        </p:nvSpPr>
        <p:spPr>
          <a:xfrm>
            <a:off x="158631" y="519170"/>
            <a:ext cx="11339513" cy="360000"/>
          </a:xfrm>
        </p:spPr>
        <p:txBody>
          <a:bodyPr vert="horz" lIns="0" tIns="0" rIns="0" bIns="0" rtlCol="0" anchor="t">
            <a:noAutofit/>
          </a:bodyPr>
          <a:lstStyle/>
          <a:p>
            <a:r>
              <a:rPr lang="en-US" b="1" dirty="0">
                <a:solidFill>
                  <a:schemeClr val="tx1"/>
                </a:solidFill>
              </a:rPr>
              <a:t>UPDATE: March 2026</a:t>
            </a:r>
          </a:p>
        </p:txBody>
      </p:sp>
      <p:sp>
        <p:nvSpPr>
          <p:cNvPr id="4" name="TextBox 3">
            <a:extLst>
              <a:ext uri="{FF2B5EF4-FFF2-40B4-BE49-F238E27FC236}">
                <a16:creationId xmlns:a16="http://schemas.microsoft.com/office/drawing/2014/main" id="{63D7EFFB-36AD-2332-CD9F-C7EE17B92BC8}"/>
              </a:ext>
            </a:extLst>
          </p:cNvPr>
          <p:cNvSpPr txBox="1"/>
          <p:nvPr/>
        </p:nvSpPr>
        <p:spPr>
          <a:xfrm>
            <a:off x="8328187" y="6436059"/>
            <a:ext cx="2230888" cy="246221"/>
          </a:xfrm>
          <a:prstGeom prst="rect">
            <a:avLst/>
          </a:prstGeom>
          <a:noFill/>
        </p:spPr>
        <p:txBody>
          <a:bodyPr wrap="square">
            <a:spAutoFit/>
          </a:bodyPr>
          <a:lstStyle/>
          <a:p>
            <a:pPr lvl="0">
              <a:defRPr/>
            </a:pPr>
            <a:r>
              <a:rPr kumimoji="0" lang="en-US" sz="1000" b="0" i="1" u="none" strike="noStrike" kern="1200" cap="none" spc="0" normalizeH="0" baseline="0" noProof="0" dirty="0">
                <a:ln>
                  <a:noFill/>
                </a:ln>
                <a:solidFill>
                  <a:srgbClr val="000000"/>
                </a:solidFill>
                <a:effectLst/>
                <a:uLnTx/>
                <a:uFillTx/>
                <a:latin typeface="Calibri" panose="020F0502020204030204" pitchFamily="34" charset="0"/>
                <a:ea typeface="+mn-ea"/>
                <a:cs typeface="Times New Roman" panose="02020603050405020304" pitchFamily="18" charset="0"/>
              </a:rPr>
              <a:t>*All data as of </a:t>
            </a:r>
            <a:r>
              <a:rPr lang="en-US" sz="1000" i="1" dirty="0">
                <a:solidFill>
                  <a:srgbClr val="000000"/>
                </a:solidFill>
                <a:latin typeface="Calibri" panose="020F0502020204030204" pitchFamily="34" charset="0"/>
                <a:cs typeface="Times New Roman" panose="02020603050405020304" pitchFamily="18" charset="0"/>
              </a:rPr>
              <a:t>2/28/2026</a:t>
            </a:r>
            <a:endParaRPr kumimoji="0" lang="en-US" sz="1000" b="0" i="0" u="none" strike="noStrike" kern="1200" cap="none" spc="0" normalizeH="0" baseline="0" noProof="0" dirty="0">
              <a:ln>
                <a:noFill/>
              </a:ln>
              <a:solidFill>
                <a:srgbClr val="000000"/>
              </a:solidFill>
              <a:effectLst/>
              <a:uLnTx/>
              <a:uFillTx/>
              <a:latin typeface="Corbel" panose="020B0503020204020204"/>
              <a:ea typeface="+mn-ea"/>
              <a:cs typeface="+mn-cs"/>
            </a:endParaRPr>
          </a:p>
        </p:txBody>
      </p:sp>
      <p:graphicFrame>
        <p:nvGraphicFramePr>
          <p:cNvPr id="10" name="Table 9">
            <a:extLst>
              <a:ext uri="{FF2B5EF4-FFF2-40B4-BE49-F238E27FC236}">
                <a16:creationId xmlns:a16="http://schemas.microsoft.com/office/drawing/2014/main" id="{8911543B-459D-631B-C888-348B8495ECF0}"/>
              </a:ext>
            </a:extLst>
          </p:cNvPr>
          <p:cNvGraphicFramePr>
            <a:graphicFrameLocks noGrp="1"/>
          </p:cNvGraphicFramePr>
          <p:nvPr>
            <p:extLst>
              <p:ext uri="{D42A27DB-BD31-4B8C-83A1-F6EECF244321}">
                <p14:modId xmlns:p14="http://schemas.microsoft.com/office/powerpoint/2010/main" val="3832818339"/>
              </p:ext>
            </p:extLst>
          </p:nvPr>
        </p:nvGraphicFramePr>
        <p:xfrm>
          <a:off x="6567526" y="1314450"/>
          <a:ext cx="4832071" cy="4421505"/>
        </p:xfrm>
        <a:graphic>
          <a:graphicData uri="http://schemas.openxmlformats.org/drawingml/2006/table">
            <a:tbl>
              <a:tblPr>
                <a:tableStyleId>{073A0DAA-6AF3-43AB-8588-CEC1D06C72B9}</a:tableStyleId>
              </a:tblPr>
              <a:tblGrid>
                <a:gridCol w="115379">
                  <a:extLst>
                    <a:ext uri="{9D8B030D-6E8A-4147-A177-3AD203B41FA5}">
                      <a16:colId xmlns:a16="http://schemas.microsoft.com/office/drawing/2014/main" val="4268220066"/>
                    </a:ext>
                  </a:extLst>
                </a:gridCol>
                <a:gridCol w="2267639">
                  <a:extLst>
                    <a:ext uri="{9D8B030D-6E8A-4147-A177-3AD203B41FA5}">
                      <a16:colId xmlns:a16="http://schemas.microsoft.com/office/drawing/2014/main" val="1154789348"/>
                    </a:ext>
                  </a:extLst>
                </a:gridCol>
                <a:gridCol w="816351">
                  <a:extLst>
                    <a:ext uri="{9D8B030D-6E8A-4147-A177-3AD203B41FA5}">
                      <a16:colId xmlns:a16="http://schemas.microsoft.com/office/drawing/2014/main" val="123762857"/>
                    </a:ext>
                  </a:extLst>
                </a:gridCol>
                <a:gridCol w="816351">
                  <a:extLst>
                    <a:ext uri="{9D8B030D-6E8A-4147-A177-3AD203B41FA5}">
                      <a16:colId xmlns:a16="http://schemas.microsoft.com/office/drawing/2014/main" val="3862136367"/>
                    </a:ext>
                  </a:extLst>
                </a:gridCol>
                <a:gridCol w="816351">
                  <a:extLst>
                    <a:ext uri="{9D8B030D-6E8A-4147-A177-3AD203B41FA5}">
                      <a16:colId xmlns:a16="http://schemas.microsoft.com/office/drawing/2014/main" val="3506961834"/>
                    </a:ext>
                  </a:extLst>
                </a:gridCol>
              </a:tblGrid>
              <a:tr h="381000">
                <a:tc>
                  <a:txBody>
                    <a:bodyPr/>
                    <a:lstStyle/>
                    <a:p>
                      <a:pPr algn="ctr" fontAlgn="ctr"/>
                      <a:endParaRPr lang="en-US" sz="1200" b="1"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200" u="none" strike="noStrike" dirty="0">
                          <a:effectLst/>
                          <a:latin typeface="Calibri" panose="020F0502020204030204" pitchFamily="34" charset="0"/>
                          <a:cs typeface="Calibri" panose="020F0502020204030204" pitchFamily="34" charset="0"/>
                        </a:rPr>
                        <a:t> </a:t>
                      </a:r>
                      <a:endParaRPr lang="en-US" sz="1200" b="1"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200" b="0" i="0" u="none" strike="noStrike" dirty="0">
                          <a:solidFill>
                            <a:srgbClr val="000000"/>
                          </a:solidFill>
                          <a:effectLst/>
                          <a:latin typeface="Calibri" panose="020F0502020204030204" pitchFamily="34" charset="0"/>
                          <a:cs typeface="Calibri" panose="020F0502020204030204" pitchFamily="34" charset="0"/>
                        </a:rPr>
                        <a:t>The Contributor</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fontAlgn="ctr"/>
                      <a:r>
                        <a:rPr lang="en-US" sz="1200" b="0" i="0" u="none" strike="noStrike" dirty="0">
                          <a:solidFill>
                            <a:srgbClr val="000000"/>
                          </a:solidFill>
                          <a:effectLst/>
                          <a:latin typeface="Calibri" panose="020F0502020204030204" pitchFamily="34" charset="0"/>
                          <a:cs typeface="Calibri" panose="020F0502020204030204" pitchFamily="34" charset="0"/>
                        </a:rPr>
                        <a:t>Mending Hearts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fontAlgn="ctr"/>
                      <a:r>
                        <a:rPr lang="en-US" sz="1200" b="0" i="0" u="none" strike="noStrike" dirty="0">
                          <a:solidFill>
                            <a:srgbClr val="000000"/>
                          </a:solidFill>
                          <a:effectLst/>
                          <a:latin typeface="Calibri" panose="020F0502020204030204" pitchFamily="34" charset="0"/>
                          <a:cs typeface="Calibri" panose="020F0502020204030204" pitchFamily="34" charset="0"/>
                        </a:rPr>
                        <a:t>Hospitality Hub</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extLst>
                  <a:ext uri="{0D108BD9-81ED-4DB2-BD59-A6C34878D82A}">
                    <a16:rowId xmlns:a16="http://schemas.microsoft.com/office/drawing/2014/main" val="1289122867"/>
                  </a:ext>
                </a:extLst>
              </a:tr>
              <a:tr h="190500">
                <a:tc>
                  <a:txBody>
                    <a:bodyPr/>
                    <a:lstStyle/>
                    <a:p>
                      <a:pPr algn="ctr"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r>
                        <a:rPr lang="en-US" sz="1200" b="0" i="0" u="none" strike="noStrike" dirty="0">
                          <a:solidFill>
                            <a:srgbClr val="000000"/>
                          </a:solidFill>
                          <a:effectLst/>
                          <a:latin typeface="Calibri" panose="020F0502020204030204" pitchFamily="34" charset="0"/>
                          <a:cs typeface="Calibri" panose="020F0502020204030204" pitchFamily="34" charset="0"/>
                        </a:rPr>
                        <a:t>Services</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b"/>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b"/>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b"/>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126057047"/>
                  </a:ext>
                </a:extLst>
              </a:tr>
              <a:tr h="190500">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Total Number of Services Provided</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1006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367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1045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175417498"/>
                  </a:ext>
                </a:extLst>
              </a:tr>
              <a:tr h="190500">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Total Clients Received Any Service</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133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324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106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713701936"/>
                  </a:ext>
                </a:extLst>
              </a:tr>
              <a:tr h="190500">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Basic Needs</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10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77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395161320"/>
                  </a:ext>
                </a:extLst>
              </a:tr>
              <a:tr h="190500">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Benefit Program Assistance</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90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4091843910"/>
                  </a:ext>
                </a:extLst>
              </a:tr>
              <a:tr h="190500">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Birth Certificate Assistance</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58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005035892"/>
                  </a:ext>
                </a:extLst>
              </a:tr>
              <a:tr h="190500">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Case Management</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433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185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13405225"/>
                  </a:ext>
                </a:extLst>
              </a:tr>
              <a:tr h="190500">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Educational Class</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365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156663354"/>
                  </a:ext>
                </a:extLst>
              </a:tr>
              <a:tr h="190500">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Food Assistance</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267550378"/>
                  </a:ext>
                </a:extLst>
              </a:tr>
              <a:tr h="190500">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Health Care Referral</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35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939172845"/>
                  </a:ext>
                </a:extLst>
              </a:tr>
              <a:tr h="190500">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Health Insurance Application</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16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3198555709"/>
                  </a:ext>
                </a:extLst>
              </a:tr>
              <a:tr h="190500">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Housing Search Assistance</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78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206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4075166851"/>
                  </a:ext>
                </a:extLst>
              </a:tr>
              <a:tr h="190500">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Identification Card Assistance</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57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3653765184"/>
                  </a:ext>
                </a:extLst>
              </a:tr>
              <a:tr h="190500">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Job Search Assistance</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28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796283740"/>
                  </a:ext>
                </a:extLst>
              </a:tr>
              <a:tr h="190500">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Bus Pass</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201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893605121"/>
                  </a:ext>
                </a:extLst>
              </a:tr>
              <a:tr h="190500">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Local Transportation</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47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87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213207341"/>
                  </a:ext>
                </a:extLst>
              </a:tr>
              <a:tr h="190500">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Long Distance Transportation</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509552143"/>
                  </a:ext>
                </a:extLst>
              </a:tr>
              <a:tr h="190500">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Medication Connection Assistance</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16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3512460592"/>
                  </a:ext>
                </a:extLst>
              </a:tr>
              <a:tr h="190500">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Mental Health Referral/Resources</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11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3098978557"/>
                  </a:ext>
                </a:extLst>
              </a:tr>
              <a:tr h="190500">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Peer Support</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376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842173385"/>
                  </a:ext>
                </a:extLst>
              </a:tr>
              <a:tr h="190500">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Substance Use Referral</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23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448977302"/>
                  </a:ext>
                </a:extLst>
              </a:tr>
            </a:tbl>
          </a:graphicData>
        </a:graphic>
      </p:graphicFrame>
      <p:sp>
        <p:nvSpPr>
          <p:cNvPr id="7" name="Slide Number Placeholder 4">
            <a:extLst>
              <a:ext uri="{FF2B5EF4-FFF2-40B4-BE49-F238E27FC236}">
                <a16:creationId xmlns:a16="http://schemas.microsoft.com/office/drawing/2014/main" id="{AA4AFA32-D518-11D7-8F24-09F6C372B17D}"/>
              </a:ext>
            </a:extLst>
          </p:cNvPr>
          <p:cNvSpPr txBox="1">
            <a:spLocks/>
          </p:cNvSpPr>
          <p:nvPr/>
        </p:nvSpPr>
        <p:spPr>
          <a:xfrm>
            <a:off x="11565648" y="175720"/>
            <a:ext cx="464557" cy="447401"/>
          </a:xfrm>
          <a:prstGeom prst="rect">
            <a:avLst/>
          </a:prstGeom>
          <a:ln w="38100" cap="flat" cmpd="sng" algn="ctr">
            <a:solidFill>
              <a:srgbClr val="FFBF09"/>
            </a:solidFill>
            <a:prstDash val="solid"/>
          </a:ln>
        </p:spPr>
        <p:style>
          <a:lnRef idx="2">
            <a:schemeClr val="accent2"/>
          </a:lnRef>
          <a:fillRef idx="1">
            <a:schemeClr val="lt1"/>
          </a:fillRef>
          <a:effectRef idx="0">
            <a:schemeClr val="accent2"/>
          </a:effectRef>
          <a:fontRef idx="minor">
            <a:schemeClr val="dk1"/>
          </a:fontRef>
        </p:style>
        <p:txBody>
          <a:bodyPr vert="horz" lIns="91440" tIns="45720" rIns="91440" bIns="45720" rtlCol="0" anchor="b" anchorCtr="1"/>
          <a:lstStyle>
            <a:defPPr>
              <a:defRPr lang="en-US"/>
            </a:defPPr>
            <a:lvl1pPr marL="0" algn="r" defTabSz="914400" rtl="0" eaLnBrk="1" latinLnBrk="0" hangingPunct="1">
              <a:defRPr sz="1200" b="1" kern="1200">
                <a:solidFill>
                  <a:schemeClr val="accent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defRPr/>
            </a:pPr>
            <a:fld id="{19B51A1E-902D-48AF-9020-955120F399B6}" type="slidenum">
              <a:rPr lang="en-US" sz="2000" smtClean="0">
                <a:solidFill>
                  <a:schemeClr val="tx1"/>
                </a:solidFill>
                <a:latin typeface="Calibri" panose="020F0502020204030204" pitchFamily="34" charset="0"/>
                <a:cs typeface="Calibri" panose="020F0502020204030204" pitchFamily="34" charset="0"/>
              </a:rPr>
              <a:pPr algn="ctr">
                <a:defRPr/>
              </a:pPr>
              <a:t>13</a:t>
            </a:fld>
            <a:endParaRPr lang="en-US" sz="2000" dirty="0">
              <a:solidFill>
                <a:schemeClr val="tx1"/>
              </a:solidFill>
              <a:latin typeface="Calibri" panose="020F050202020403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6899FA61-C8D6-182A-28BE-FC48732590D7}"/>
              </a:ext>
            </a:extLst>
          </p:cNvPr>
          <p:cNvPicPr>
            <a:picLocks noChangeAspect="1"/>
          </p:cNvPicPr>
          <p:nvPr/>
        </p:nvPicPr>
        <p:blipFill>
          <a:blip r:embed="rId3"/>
          <a:srcRect/>
          <a:stretch/>
        </p:blipFill>
        <p:spPr>
          <a:xfrm>
            <a:off x="10981267" y="5790196"/>
            <a:ext cx="686081" cy="892084"/>
          </a:xfrm>
          <a:prstGeom prst="rect">
            <a:avLst/>
          </a:prstGeom>
        </p:spPr>
      </p:pic>
      <p:graphicFrame>
        <p:nvGraphicFramePr>
          <p:cNvPr id="5" name="Table 4">
            <a:extLst>
              <a:ext uri="{FF2B5EF4-FFF2-40B4-BE49-F238E27FC236}">
                <a16:creationId xmlns:a16="http://schemas.microsoft.com/office/drawing/2014/main" id="{BDE0F8EE-780B-B6AF-CF8B-A9122012FD88}"/>
              </a:ext>
            </a:extLst>
          </p:cNvPr>
          <p:cNvGraphicFramePr>
            <a:graphicFrameLocks noGrp="1"/>
          </p:cNvGraphicFramePr>
          <p:nvPr>
            <p:extLst>
              <p:ext uri="{D42A27DB-BD31-4B8C-83A1-F6EECF244321}">
                <p14:modId xmlns:p14="http://schemas.microsoft.com/office/powerpoint/2010/main" val="596715169"/>
              </p:ext>
            </p:extLst>
          </p:nvPr>
        </p:nvGraphicFramePr>
        <p:xfrm>
          <a:off x="431323" y="830519"/>
          <a:ext cx="5622790" cy="5584797"/>
        </p:xfrm>
        <a:graphic>
          <a:graphicData uri="http://schemas.openxmlformats.org/drawingml/2006/table">
            <a:tbl>
              <a:tblPr>
                <a:tableStyleId>{073A0DAA-6AF3-43AB-8588-CEC1D06C72B9}</a:tableStyleId>
              </a:tblPr>
              <a:tblGrid>
                <a:gridCol w="149274">
                  <a:extLst>
                    <a:ext uri="{9D8B030D-6E8A-4147-A177-3AD203B41FA5}">
                      <a16:colId xmlns:a16="http://schemas.microsoft.com/office/drawing/2014/main" val="585212747"/>
                    </a:ext>
                  </a:extLst>
                </a:gridCol>
                <a:gridCol w="2867476">
                  <a:extLst>
                    <a:ext uri="{9D8B030D-6E8A-4147-A177-3AD203B41FA5}">
                      <a16:colId xmlns:a16="http://schemas.microsoft.com/office/drawing/2014/main" val="379958739"/>
                    </a:ext>
                  </a:extLst>
                </a:gridCol>
                <a:gridCol w="868680">
                  <a:extLst>
                    <a:ext uri="{9D8B030D-6E8A-4147-A177-3AD203B41FA5}">
                      <a16:colId xmlns:a16="http://schemas.microsoft.com/office/drawing/2014/main" val="1790978582"/>
                    </a:ext>
                  </a:extLst>
                </a:gridCol>
                <a:gridCol w="868680">
                  <a:extLst>
                    <a:ext uri="{9D8B030D-6E8A-4147-A177-3AD203B41FA5}">
                      <a16:colId xmlns:a16="http://schemas.microsoft.com/office/drawing/2014/main" val="2386810073"/>
                    </a:ext>
                  </a:extLst>
                </a:gridCol>
                <a:gridCol w="868680">
                  <a:extLst>
                    <a:ext uri="{9D8B030D-6E8A-4147-A177-3AD203B41FA5}">
                      <a16:colId xmlns:a16="http://schemas.microsoft.com/office/drawing/2014/main" val="746798985"/>
                    </a:ext>
                  </a:extLst>
                </a:gridCol>
              </a:tblGrid>
              <a:tr h="378491">
                <a:tc>
                  <a:txBody>
                    <a:bodyPr/>
                    <a:lstStyle/>
                    <a:p>
                      <a:pPr algn="ctr" fontAlgn="ctr"/>
                      <a:endParaRPr lang="en-US" sz="1200" b="1"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200" u="none" strike="noStrike" dirty="0">
                          <a:effectLst/>
                          <a:latin typeface="Calibri" panose="020F0502020204030204" pitchFamily="34" charset="0"/>
                          <a:cs typeface="Calibri" panose="020F0502020204030204" pitchFamily="34" charset="0"/>
                        </a:rPr>
                        <a:t> </a:t>
                      </a:r>
                      <a:endParaRPr lang="en-US" sz="1200" b="1"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200" b="0" i="0" u="none" strike="noStrike" dirty="0">
                          <a:solidFill>
                            <a:srgbClr val="000000"/>
                          </a:solidFill>
                          <a:effectLst/>
                          <a:latin typeface="Calibri" panose="020F0502020204030204" pitchFamily="34" charset="0"/>
                          <a:cs typeface="Calibri" panose="020F0502020204030204" pitchFamily="34" charset="0"/>
                        </a:rPr>
                        <a:t>The Contributor</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fontAlgn="ctr"/>
                      <a:r>
                        <a:rPr lang="en-US" sz="1200" b="0" i="0" u="none" strike="noStrike" dirty="0">
                          <a:solidFill>
                            <a:srgbClr val="000000"/>
                          </a:solidFill>
                          <a:effectLst/>
                          <a:latin typeface="Calibri" panose="020F0502020204030204" pitchFamily="34" charset="0"/>
                          <a:cs typeface="Calibri" panose="020F0502020204030204" pitchFamily="34" charset="0"/>
                        </a:rPr>
                        <a:t>Mending Hearts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fontAlgn="ctr"/>
                      <a:r>
                        <a:rPr lang="en-US" sz="1200" b="0" i="0" u="none" strike="noStrike" dirty="0">
                          <a:solidFill>
                            <a:srgbClr val="000000"/>
                          </a:solidFill>
                          <a:effectLst/>
                          <a:latin typeface="Calibri" panose="020F0502020204030204" pitchFamily="34" charset="0"/>
                          <a:cs typeface="Calibri" panose="020F0502020204030204" pitchFamily="34" charset="0"/>
                        </a:rPr>
                        <a:t>Hospitality Hub</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extLst>
                  <a:ext uri="{0D108BD9-81ED-4DB2-BD59-A6C34878D82A}">
                    <a16:rowId xmlns:a16="http://schemas.microsoft.com/office/drawing/2014/main" val="1463300033"/>
                  </a:ext>
                </a:extLst>
              </a:tr>
              <a:tr h="191138">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en-US" sz="1200" u="none" strike="noStrike" dirty="0">
                          <a:effectLst/>
                          <a:latin typeface="Calibri" panose="020F0502020204030204" pitchFamily="34" charset="0"/>
                          <a:cs typeface="Calibri" panose="020F0502020204030204" pitchFamily="34" charset="0"/>
                        </a:rPr>
                        <a:t>Total Number of Individuals Served</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176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324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106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19018786"/>
                  </a:ext>
                </a:extLst>
              </a:tr>
              <a:tr h="192628">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en-US" sz="1200" u="none" strike="noStrike" dirty="0">
                          <a:effectLst/>
                          <a:latin typeface="Calibri" panose="020F0502020204030204" pitchFamily="34" charset="0"/>
                          <a:cs typeface="Calibri" panose="020F0502020204030204" pitchFamily="34" charset="0"/>
                        </a:rPr>
                        <a:t>Total Number Exited</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108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101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209789163"/>
                  </a:ext>
                </a:extLst>
              </a:tr>
              <a:tr h="192628">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Exits to Permanent Housing</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7.4%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39.0%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934676044"/>
                  </a:ext>
                </a:extLst>
              </a:tr>
              <a:tr h="191138">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l" fontAlgn="ctr"/>
                      <a:r>
                        <a:rPr lang="en-US" sz="1200" u="none" strike="noStrike" dirty="0">
                          <a:effectLst/>
                          <a:latin typeface="Calibri" panose="020F0502020204030204" pitchFamily="34" charset="0"/>
                          <a:cs typeface="Calibri" panose="020F0502020204030204" pitchFamily="34" charset="0"/>
                        </a:rPr>
                        <a:t> </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b"/>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b"/>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b"/>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4206463934"/>
                  </a:ext>
                </a:extLst>
              </a:tr>
              <a:tr h="191138">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Chronically Homeless</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US" sz="1200" b="0" i="0" u="none" strike="noStrike" dirty="0">
                          <a:solidFill>
                            <a:srgbClr val="000000"/>
                          </a:solidFill>
                          <a:effectLst/>
                          <a:latin typeface="Calibri" panose="020F0502020204030204" pitchFamily="34" charset="0"/>
                        </a:rPr>
                        <a:t>56.3%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buNone/>
                      </a:pPr>
                      <a:r>
                        <a:rPr lang="en-US" sz="1200" b="0" i="0" u="none" strike="noStrike" dirty="0">
                          <a:solidFill>
                            <a:srgbClr val="000000"/>
                          </a:solidFill>
                          <a:effectLst/>
                          <a:latin typeface="Calibri" panose="020F0502020204030204" pitchFamily="34" charset="0"/>
                        </a:rPr>
                        <a:t>71.7%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528600846"/>
                  </a:ext>
                </a:extLst>
              </a:tr>
              <a:tr h="191138">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en-US" sz="1200" u="none" strike="noStrike" dirty="0">
                          <a:effectLst/>
                          <a:latin typeface="Calibri" panose="020F0502020204030204" pitchFamily="34" charset="0"/>
                          <a:cs typeface="Calibri" panose="020F0502020204030204" pitchFamily="34" charset="0"/>
                        </a:rPr>
                        <a:t>Veteran Status</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US" sz="1200" b="0" i="0" u="none" strike="noStrike">
                          <a:solidFill>
                            <a:srgbClr val="000000"/>
                          </a:solidFill>
                          <a:effectLst/>
                          <a:latin typeface="Calibri" panose="020F0502020204030204" pitchFamily="34" charset="0"/>
                        </a:rPr>
                        <a:t>3.4%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3.7%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buNone/>
                      </a:pPr>
                      <a:r>
                        <a:rPr lang="en-US" sz="1200" b="0" i="0" u="none" strike="noStrike">
                          <a:solidFill>
                            <a:srgbClr val="000000"/>
                          </a:solidFill>
                          <a:effectLst/>
                          <a:latin typeface="Calibri" panose="020F0502020204030204" pitchFamily="34" charset="0"/>
                        </a:rPr>
                        <a:t>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3230796564"/>
                  </a:ext>
                </a:extLst>
              </a:tr>
              <a:tr h="191138">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en-US" sz="1200" u="none" strike="noStrike" dirty="0">
                          <a:effectLst/>
                          <a:latin typeface="Calibri" panose="020F0502020204030204" pitchFamily="34" charset="0"/>
                          <a:cs typeface="Calibri" panose="020F0502020204030204" pitchFamily="34" charset="0"/>
                        </a:rPr>
                        <a:t>At Least 1 Disabling Condition</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US" sz="1200" b="0" i="0" u="none" strike="noStrike">
                          <a:solidFill>
                            <a:srgbClr val="000000"/>
                          </a:solidFill>
                          <a:effectLst/>
                          <a:latin typeface="Calibri" panose="020F0502020204030204" pitchFamily="34" charset="0"/>
                        </a:rPr>
                        <a:t>94.3%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buNone/>
                      </a:pPr>
                      <a:r>
                        <a:rPr lang="en-US" sz="1200" b="0" i="0" u="none" strike="noStrike">
                          <a:solidFill>
                            <a:srgbClr val="000000"/>
                          </a:solidFill>
                          <a:effectLst/>
                          <a:latin typeface="Calibri" panose="020F0502020204030204" pitchFamily="34" charset="0"/>
                        </a:rPr>
                        <a:t>86.8%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394809582"/>
                  </a:ext>
                </a:extLst>
              </a:tr>
              <a:tr h="191138">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en-US" sz="1200" u="none" strike="noStrike" dirty="0">
                          <a:effectLst/>
                          <a:latin typeface="Calibri" panose="020F0502020204030204" pitchFamily="34" charset="0"/>
                          <a:cs typeface="Calibri" panose="020F0502020204030204" pitchFamily="34" charset="0"/>
                        </a:rPr>
                        <a:t>2 or More Disabling Conditions</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US" sz="1200" b="0" i="0" u="none" strike="noStrike" dirty="0">
                          <a:solidFill>
                            <a:srgbClr val="000000"/>
                          </a:solidFill>
                          <a:effectLst/>
                          <a:latin typeface="Calibri" panose="020F0502020204030204" pitchFamily="34" charset="0"/>
                        </a:rPr>
                        <a:t>75.0%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buNone/>
                      </a:pPr>
                      <a:r>
                        <a:rPr lang="en-US" sz="1200" b="0" i="0" u="none" strike="noStrike" dirty="0">
                          <a:solidFill>
                            <a:srgbClr val="000000"/>
                          </a:solidFill>
                          <a:effectLst/>
                          <a:latin typeface="Calibri" panose="020F0502020204030204" pitchFamily="34" charset="0"/>
                        </a:rPr>
                        <a:t>64.2%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65464130"/>
                  </a:ext>
                </a:extLst>
              </a:tr>
              <a:tr h="191138">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r>
                        <a:rPr lang="en-US" sz="1200" u="none" strike="noStrike" dirty="0">
                          <a:effectLst/>
                          <a:latin typeface="Calibri" panose="020F0502020204030204" pitchFamily="34" charset="0"/>
                          <a:cs typeface="Calibri" panose="020F0502020204030204" pitchFamily="34" charset="0"/>
                        </a:rPr>
                        <a:t>Race and Ethnicity</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b"/>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b"/>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b"/>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838746165"/>
                  </a:ext>
                </a:extLst>
              </a:tr>
              <a:tr h="203330">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rtl="0" fontAlgn="ctr"/>
                      <a:r>
                        <a:rPr lang="en-US" sz="1200" b="0" i="0" u="none" strike="noStrike" dirty="0">
                          <a:solidFill>
                            <a:srgbClr val="000000"/>
                          </a:solidFill>
                          <a:effectLst/>
                          <a:latin typeface="Calibri" panose="020F0502020204030204" pitchFamily="34" charset="0"/>
                        </a:rPr>
                        <a:t>American Indian/Native Alaskan/Indigenous</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US" sz="1200" b="0" i="0" u="none" strike="noStrike" dirty="0">
                          <a:solidFill>
                            <a:srgbClr val="000000"/>
                          </a:solidFill>
                          <a:effectLst/>
                          <a:latin typeface="Calibri" panose="020F0502020204030204" pitchFamily="34" charset="0"/>
                        </a:rPr>
                        <a:t>0.6%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buNone/>
                      </a:pPr>
                      <a:r>
                        <a:rPr lang="en-US" sz="1200" b="0" i="0" u="none" strike="noStrike" dirty="0">
                          <a:solidFill>
                            <a:srgbClr val="000000"/>
                          </a:solidFill>
                          <a:effectLst/>
                          <a:latin typeface="Calibri" panose="020F0502020204030204" pitchFamily="34" charset="0"/>
                        </a:rPr>
                        <a:t>1.2%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buNone/>
                      </a:pPr>
                      <a:r>
                        <a:rPr lang="en-US" sz="1200" b="0" i="0" u="none" strike="noStrike" dirty="0">
                          <a:solidFill>
                            <a:srgbClr val="000000"/>
                          </a:solidFill>
                          <a:effectLst/>
                          <a:latin typeface="Calibri" panose="020F0502020204030204" pitchFamily="34" charset="0"/>
                        </a:rPr>
                        <a:t>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4063299231"/>
                  </a:ext>
                </a:extLst>
              </a:tr>
              <a:tr h="191138">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rtl="0" fontAlgn="ctr"/>
                      <a:r>
                        <a:rPr lang="en-US" sz="1200" b="0" i="0" u="none" strike="noStrike">
                          <a:solidFill>
                            <a:srgbClr val="000000"/>
                          </a:solidFill>
                          <a:effectLst/>
                          <a:latin typeface="Calibri" panose="020F0502020204030204" pitchFamily="34" charset="0"/>
                        </a:rPr>
                        <a:t>Asian</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US" sz="1200" b="0" i="0" u="none" strike="noStrike">
                          <a:solidFill>
                            <a:srgbClr val="000000"/>
                          </a:solidFill>
                          <a:effectLst/>
                          <a:latin typeface="Calibri" panose="020F0502020204030204" pitchFamily="34" charset="0"/>
                        </a:rPr>
                        <a:t>0.6%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buNone/>
                      </a:pPr>
                      <a:r>
                        <a:rPr lang="en-US" sz="1200" b="0" i="0" u="none" strike="noStrike">
                          <a:solidFill>
                            <a:srgbClr val="000000"/>
                          </a:solidFill>
                          <a:effectLst/>
                          <a:latin typeface="Calibri" panose="020F0502020204030204" pitchFamily="34" charset="0"/>
                        </a:rPr>
                        <a:t>0.3%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buNone/>
                      </a:pPr>
                      <a:r>
                        <a:rPr lang="en-US" sz="1200" b="0" i="0" u="none" strike="noStrike">
                          <a:solidFill>
                            <a:srgbClr val="000000"/>
                          </a:solidFill>
                          <a:effectLst/>
                          <a:latin typeface="Calibri" panose="020F0502020204030204" pitchFamily="34" charset="0"/>
                        </a:rPr>
                        <a:t>0.9%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908086411"/>
                  </a:ext>
                </a:extLst>
              </a:tr>
              <a:tr h="191138">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rtl="0" fontAlgn="ctr"/>
                      <a:r>
                        <a:rPr lang="en-US" sz="1200" b="0" i="0" u="none" strike="noStrike" dirty="0">
                          <a:solidFill>
                            <a:srgbClr val="000000"/>
                          </a:solidFill>
                          <a:effectLst/>
                          <a:latin typeface="Calibri" panose="020F0502020204030204" pitchFamily="34" charset="0"/>
                        </a:rPr>
                        <a:t>Black</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US" sz="1200" b="0" i="0" u="none" strike="noStrike">
                          <a:solidFill>
                            <a:srgbClr val="000000"/>
                          </a:solidFill>
                          <a:effectLst/>
                          <a:latin typeface="Calibri" panose="020F0502020204030204" pitchFamily="34" charset="0"/>
                        </a:rPr>
                        <a:t>35.8%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buNone/>
                      </a:pPr>
                      <a:r>
                        <a:rPr lang="en-US" sz="1200" b="0" i="0" u="none" strike="noStrike">
                          <a:solidFill>
                            <a:srgbClr val="000000"/>
                          </a:solidFill>
                          <a:effectLst/>
                          <a:latin typeface="Calibri" panose="020F0502020204030204" pitchFamily="34" charset="0"/>
                        </a:rPr>
                        <a:t>25.9%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buNone/>
                      </a:pPr>
                      <a:r>
                        <a:rPr lang="en-US" sz="1200" b="0" i="0" u="none" strike="noStrike">
                          <a:solidFill>
                            <a:srgbClr val="000000"/>
                          </a:solidFill>
                          <a:effectLst/>
                          <a:latin typeface="Calibri" panose="020F0502020204030204" pitchFamily="34" charset="0"/>
                        </a:rPr>
                        <a:t>17.0%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466665360"/>
                  </a:ext>
                </a:extLst>
              </a:tr>
              <a:tr h="191138">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rtl="0" fontAlgn="ctr"/>
                      <a:r>
                        <a:rPr lang="en-US" sz="1200" b="0" i="0" u="none" strike="noStrike" dirty="0">
                          <a:solidFill>
                            <a:srgbClr val="000000"/>
                          </a:solidFill>
                          <a:effectLst/>
                          <a:latin typeface="Calibri" panose="020F0502020204030204" pitchFamily="34" charset="0"/>
                        </a:rPr>
                        <a:t>Hispanic/Latinx</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US" sz="1200" b="0" i="0" u="none" strike="noStrike">
                          <a:solidFill>
                            <a:srgbClr val="000000"/>
                          </a:solidFill>
                          <a:effectLst/>
                          <a:latin typeface="Calibri" panose="020F0502020204030204" pitchFamily="34" charset="0"/>
                        </a:rPr>
                        <a:t>2.8%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buNone/>
                      </a:pPr>
                      <a:r>
                        <a:rPr lang="en-US" sz="1200" b="0" i="0" u="none" strike="noStrike" dirty="0">
                          <a:solidFill>
                            <a:srgbClr val="000000"/>
                          </a:solidFill>
                          <a:effectLst/>
                          <a:latin typeface="Calibri" panose="020F0502020204030204" pitchFamily="34" charset="0"/>
                        </a:rPr>
                        <a:t>1.2%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buNone/>
                      </a:pPr>
                      <a:r>
                        <a:rPr lang="en-US" sz="1200" b="0" i="0" u="none" strike="noStrike">
                          <a:solidFill>
                            <a:srgbClr val="000000"/>
                          </a:solidFill>
                          <a:effectLst/>
                          <a:latin typeface="Calibri" panose="020F0502020204030204" pitchFamily="34" charset="0"/>
                        </a:rPr>
                        <a:t>4.7%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210367976"/>
                  </a:ext>
                </a:extLst>
              </a:tr>
              <a:tr h="191138">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rtl="0" fontAlgn="ctr"/>
                      <a:r>
                        <a:rPr lang="en-US" sz="1200" b="0" i="0" u="none" strike="noStrike" dirty="0">
                          <a:solidFill>
                            <a:srgbClr val="000000"/>
                          </a:solidFill>
                          <a:effectLst/>
                          <a:latin typeface="Calibri" panose="020F0502020204030204" pitchFamily="34" charset="0"/>
                        </a:rPr>
                        <a:t>Middle Eastern or North African</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US" sz="1200" b="0" i="0" u="none" strike="noStrike">
                          <a:solidFill>
                            <a:srgbClr val="000000"/>
                          </a:solidFill>
                          <a:effectLst/>
                          <a:latin typeface="Calibri" panose="020F0502020204030204" pitchFamily="34" charset="0"/>
                        </a:rPr>
                        <a:t>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buNone/>
                      </a:pPr>
                      <a:r>
                        <a:rPr lang="en-US" sz="1200" b="0" i="0" u="none" strike="noStrike">
                          <a:solidFill>
                            <a:srgbClr val="000000"/>
                          </a:solidFill>
                          <a:effectLst/>
                          <a:latin typeface="Calibri" panose="020F0502020204030204" pitchFamily="34" charset="0"/>
                        </a:rPr>
                        <a:t>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buNone/>
                      </a:pPr>
                      <a:r>
                        <a:rPr lang="en-US" sz="1200" b="0" i="0" u="none" strike="noStrike">
                          <a:solidFill>
                            <a:srgbClr val="000000"/>
                          </a:solidFill>
                          <a:effectLst/>
                          <a:latin typeface="Calibri" panose="020F0502020204030204" pitchFamily="34" charset="0"/>
                        </a:rPr>
                        <a:t>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680730411"/>
                  </a:ext>
                </a:extLst>
              </a:tr>
              <a:tr h="191138">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rtl="0" fontAlgn="ctr"/>
                      <a:r>
                        <a:rPr lang="en-US" sz="1200" b="0" i="0" u="none" strike="noStrike" dirty="0">
                          <a:solidFill>
                            <a:srgbClr val="000000"/>
                          </a:solidFill>
                          <a:effectLst/>
                          <a:latin typeface="Calibri" panose="020F0502020204030204" pitchFamily="34" charset="0"/>
                        </a:rPr>
                        <a:t>Native Hawaiian/Pacific Islander</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US" sz="1200" b="0" i="0" u="none" strike="noStrike">
                          <a:solidFill>
                            <a:srgbClr val="000000"/>
                          </a:solidFill>
                          <a:effectLst/>
                          <a:latin typeface="Calibri" panose="020F0502020204030204" pitchFamily="34" charset="0"/>
                        </a:rPr>
                        <a:t>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buNone/>
                      </a:pPr>
                      <a:r>
                        <a:rPr lang="en-US" sz="1200" b="0" i="0" u="none" strike="noStrike">
                          <a:solidFill>
                            <a:srgbClr val="000000"/>
                          </a:solidFill>
                          <a:effectLst/>
                          <a:latin typeface="Calibri" panose="020F0502020204030204" pitchFamily="34" charset="0"/>
                        </a:rPr>
                        <a:t>0.3%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buNone/>
                      </a:pPr>
                      <a:r>
                        <a:rPr lang="en-US" sz="1200" b="0" i="0" u="none" strike="noStrike">
                          <a:solidFill>
                            <a:srgbClr val="000000"/>
                          </a:solidFill>
                          <a:effectLst/>
                          <a:latin typeface="Calibri" panose="020F0502020204030204" pitchFamily="34" charset="0"/>
                        </a:rPr>
                        <a:t>0.9%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728790242"/>
                  </a:ext>
                </a:extLst>
              </a:tr>
              <a:tr h="191138">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rtl="0" fontAlgn="ctr"/>
                      <a:r>
                        <a:rPr lang="en-US" sz="1200" b="0" i="0" u="none" strike="noStrike">
                          <a:solidFill>
                            <a:srgbClr val="000000"/>
                          </a:solidFill>
                          <a:effectLst/>
                          <a:latin typeface="Calibri" panose="020F0502020204030204" pitchFamily="34" charset="0"/>
                        </a:rPr>
                        <a:t>White</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US" sz="1200" b="0" i="0" u="none" strike="noStrike">
                          <a:solidFill>
                            <a:srgbClr val="000000"/>
                          </a:solidFill>
                          <a:effectLst/>
                          <a:latin typeface="Calibri" panose="020F0502020204030204" pitchFamily="34" charset="0"/>
                        </a:rPr>
                        <a:t>59.1%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buNone/>
                      </a:pPr>
                      <a:r>
                        <a:rPr lang="en-US" sz="1200" b="0" i="0" u="none" strike="noStrike" dirty="0">
                          <a:solidFill>
                            <a:srgbClr val="000000"/>
                          </a:solidFill>
                          <a:effectLst/>
                          <a:latin typeface="Calibri" panose="020F0502020204030204" pitchFamily="34" charset="0"/>
                        </a:rPr>
                        <a:t>66.7%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buNone/>
                      </a:pPr>
                      <a:r>
                        <a:rPr lang="en-US" sz="1200" b="0" i="0" u="none" strike="noStrike">
                          <a:solidFill>
                            <a:srgbClr val="000000"/>
                          </a:solidFill>
                          <a:effectLst/>
                          <a:latin typeface="Calibri" panose="020F0502020204030204" pitchFamily="34" charset="0"/>
                        </a:rPr>
                        <a:t>73.6%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260623414"/>
                  </a:ext>
                </a:extLst>
              </a:tr>
              <a:tr h="191138">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Multi Racial/Ethnic</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US" sz="1200" b="0" i="0" u="none" strike="noStrike">
                          <a:solidFill>
                            <a:srgbClr val="000000"/>
                          </a:solidFill>
                          <a:effectLst/>
                          <a:latin typeface="Calibri" panose="020F0502020204030204" pitchFamily="34" charset="0"/>
                        </a:rPr>
                        <a:t>0.6%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buNone/>
                      </a:pPr>
                      <a:r>
                        <a:rPr lang="en-US" sz="1200" b="0" i="0" u="none" strike="noStrike" dirty="0">
                          <a:solidFill>
                            <a:srgbClr val="000000"/>
                          </a:solidFill>
                          <a:effectLst/>
                          <a:latin typeface="Calibri" panose="020F0502020204030204" pitchFamily="34" charset="0"/>
                        </a:rPr>
                        <a:t>0.3%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buNone/>
                      </a:pPr>
                      <a:r>
                        <a:rPr lang="en-US" sz="1200" b="0" i="0" u="none" strike="noStrike">
                          <a:solidFill>
                            <a:srgbClr val="000000"/>
                          </a:solidFill>
                          <a:effectLst/>
                          <a:latin typeface="Calibri" panose="020F0502020204030204" pitchFamily="34" charset="0"/>
                        </a:rPr>
                        <a:t>1.9%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3421721814"/>
                  </a:ext>
                </a:extLst>
              </a:tr>
              <a:tr h="191138">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Client Declined to Answer</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US" sz="1200" b="0" i="0" u="none" strike="noStrike" dirty="0">
                          <a:solidFill>
                            <a:srgbClr val="000000"/>
                          </a:solidFill>
                          <a:effectLst/>
                          <a:latin typeface="Calibri" panose="020F0502020204030204" pitchFamily="34" charset="0"/>
                        </a:rPr>
                        <a:t>0.6%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buNone/>
                      </a:pPr>
                      <a:r>
                        <a:rPr lang="en-US" sz="1200" b="0" i="0" u="none" strike="noStrike" dirty="0">
                          <a:solidFill>
                            <a:srgbClr val="000000"/>
                          </a:solidFill>
                          <a:effectLst/>
                          <a:latin typeface="Calibri" panose="020F0502020204030204" pitchFamily="34" charset="0"/>
                        </a:rPr>
                        <a:t>4.0%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buNone/>
                      </a:pPr>
                      <a:r>
                        <a:rPr lang="en-US" sz="1200" b="0" i="0" u="none" strike="noStrike" dirty="0">
                          <a:solidFill>
                            <a:srgbClr val="000000"/>
                          </a:solidFill>
                          <a:effectLst/>
                          <a:latin typeface="Calibri" panose="020F0502020204030204" pitchFamily="34" charset="0"/>
                        </a:rPr>
                        <a:t>0.9%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002920914"/>
                  </a:ext>
                </a:extLst>
              </a:tr>
              <a:tr h="191138">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r>
                        <a:rPr lang="en-US" sz="1200" u="none" strike="noStrike" dirty="0">
                          <a:effectLst/>
                          <a:latin typeface="Calibri" panose="020F0502020204030204" pitchFamily="34" charset="0"/>
                          <a:cs typeface="Calibri" panose="020F0502020204030204" pitchFamily="34" charset="0"/>
                        </a:rPr>
                        <a:t>Age</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b"/>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b"/>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b"/>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847196205"/>
                  </a:ext>
                </a:extLst>
              </a:tr>
              <a:tr h="191138">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0-17</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3474422313"/>
                  </a:ext>
                </a:extLst>
              </a:tr>
              <a:tr h="191138">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en-US" sz="1200" u="none" strike="noStrike" dirty="0">
                          <a:effectLst/>
                          <a:latin typeface="Calibri" panose="020F0502020204030204" pitchFamily="34" charset="0"/>
                          <a:cs typeface="Calibri" panose="020F0502020204030204" pitchFamily="34" charset="0"/>
                        </a:rPr>
                        <a:t>18-24</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US" sz="1200" b="0" i="0" u="none" strike="noStrike" dirty="0">
                          <a:solidFill>
                            <a:srgbClr val="000000"/>
                          </a:solidFill>
                          <a:effectLst/>
                          <a:latin typeface="Calibri" panose="020F0502020204030204" pitchFamily="34" charset="0"/>
                        </a:rPr>
                        <a:t>1.1%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buNone/>
                      </a:pPr>
                      <a:r>
                        <a:rPr lang="en-US" sz="1200" b="0" i="0" u="none" strike="noStrike" dirty="0">
                          <a:solidFill>
                            <a:srgbClr val="000000"/>
                          </a:solidFill>
                          <a:effectLst/>
                          <a:latin typeface="Calibri" panose="020F0502020204030204" pitchFamily="34" charset="0"/>
                        </a:rPr>
                        <a:t>7.4%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buNone/>
                      </a:pPr>
                      <a:r>
                        <a:rPr lang="en-US" sz="1200" b="0" i="0" u="none" strike="noStrike" dirty="0">
                          <a:solidFill>
                            <a:srgbClr val="000000"/>
                          </a:solidFill>
                          <a:effectLst/>
                          <a:latin typeface="Calibri" panose="020F0502020204030204" pitchFamily="34" charset="0"/>
                        </a:rPr>
                        <a:t>1.9%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69804853"/>
                  </a:ext>
                </a:extLst>
              </a:tr>
              <a:tr h="191138">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25-34</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US" sz="1200" b="0" i="0" u="none" strike="noStrike">
                          <a:solidFill>
                            <a:srgbClr val="000000"/>
                          </a:solidFill>
                          <a:effectLst/>
                          <a:latin typeface="Calibri" panose="020F0502020204030204" pitchFamily="34" charset="0"/>
                        </a:rPr>
                        <a:t>11.9%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buNone/>
                      </a:pPr>
                      <a:r>
                        <a:rPr lang="en-US" sz="1200" b="0" i="0" u="none" strike="noStrike">
                          <a:solidFill>
                            <a:srgbClr val="000000"/>
                          </a:solidFill>
                          <a:effectLst/>
                          <a:latin typeface="Calibri" panose="020F0502020204030204" pitchFamily="34" charset="0"/>
                        </a:rPr>
                        <a:t>24.1%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buNone/>
                      </a:pPr>
                      <a:r>
                        <a:rPr lang="en-US" sz="1200" b="0" i="0" u="none" strike="noStrike" dirty="0">
                          <a:solidFill>
                            <a:srgbClr val="000000"/>
                          </a:solidFill>
                          <a:effectLst/>
                          <a:latin typeface="Calibri" panose="020F0502020204030204" pitchFamily="34" charset="0"/>
                        </a:rPr>
                        <a:t>22.6%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902246299"/>
                  </a:ext>
                </a:extLst>
              </a:tr>
              <a:tr h="191138">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35-44</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US" sz="1200" b="0" i="0" u="none" strike="noStrike">
                          <a:solidFill>
                            <a:srgbClr val="000000"/>
                          </a:solidFill>
                          <a:effectLst/>
                          <a:latin typeface="Calibri" panose="020F0502020204030204" pitchFamily="34" charset="0"/>
                        </a:rPr>
                        <a:t>17.0%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buNone/>
                      </a:pPr>
                      <a:r>
                        <a:rPr lang="en-US" sz="1200" b="0" i="0" u="none" strike="noStrike">
                          <a:solidFill>
                            <a:srgbClr val="000000"/>
                          </a:solidFill>
                          <a:effectLst/>
                          <a:latin typeface="Calibri" panose="020F0502020204030204" pitchFamily="34" charset="0"/>
                        </a:rPr>
                        <a:t>27.8%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buNone/>
                      </a:pPr>
                      <a:r>
                        <a:rPr lang="en-US" sz="1200" b="0" i="0" u="none" strike="noStrike" dirty="0">
                          <a:solidFill>
                            <a:srgbClr val="000000"/>
                          </a:solidFill>
                          <a:effectLst/>
                          <a:latin typeface="Calibri" panose="020F0502020204030204" pitchFamily="34" charset="0"/>
                        </a:rPr>
                        <a:t>33.0%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997623520"/>
                  </a:ext>
                </a:extLst>
              </a:tr>
              <a:tr h="191138">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45-54</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US" sz="1200" b="0" i="0" u="none" strike="noStrike">
                          <a:solidFill>
                            <a:srgbClr val="000000"/>
                          </a:solidFill>
                          <a:effectLst/>
                          <a:latin typeface="Calibri" panose="020F0502020204030204" pitchFamily="34" charset="0"/>
                        </a:rPr>
                        <a:t>29.0%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buNone/>
                      </a:pPr>
                      <a:r>
                        <a:rPr lang="en-US" sz="1200" b="0" i="0" u="none" strike="noStrike">
                          <a:solidFill>
                            <a:srgbClr val="000000"/>
                          </a:solidFill>
                          <a:effectLst/>
                          <a:latin typeface="Calibri" panose="020F0502020204030204" pitchFamily="34" charset="0"/>
                        </a:rPr>
                        <a:t>20.4%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buNone/>
                      </a:pPr>
                      <a:r>
                        <a:rPr lang="en-US" sz="1200" b="0" i="0" u="none" strike="noStrike" dirty="0">
                          <a:solidFill>
                            <a:srgbClr val="000000"/>
                          </a:solidFill>
                          <a:effectLst/>
                          <a:latin typeface="Calibri" panose="020F0502020204030204" pitchFamily="34" charset="0"/>
                        </a:rPr>
                        <a:t>28.3%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114625922"/>
                  </a:ext>
                </a:extLst>
              </a:tr>
              <a:tr h="191138">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55-64</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US" sz="1200" b="0" i="0" u="none" strike="noStrike">
                          <a:solidFill>
                            <a:srgbClr val="000000"/>
                          </a:solidFill>
                          <a:effectLst/>
                          <a:latin typeface="Calibri" panose="020F0502020204030204" pitchFamily="34" charset="0"/>
                        </a:rPr>
                        <a:t>33.5%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buNone/>
                      </a:pPr>
                      <a:r>
                        <a:rPr lang="en-US" sz="1200" b="0" i="0" u="none" strike="noStrike">
                          <a:solidFill>
                            <a:srgbClr val="000000"/>
                          </a:solidFill>
                          <a:effectLst/>
                          <a:latin typeface="Calibri" panose="020F0502020204030204" pitchFamily="34" charset="0"/>
                        </a:rPr>
                        <a:t>14.8%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buNone/>
                      </a:pPr>
                      <a:r>
                        <a:rPr lang="en-US" sz="1200" b="0" i="0" u="none" strike="noStrike" dirty="0">
                          <a:solidFill>
                            <a:srgbClr val="000000"/>
                          </a:solidFill>
                          <a:effectLst/>
                          <a:latin typeface="Calibri" panose="020F0502020204030204" pitchFamily="34" charset="0"/>
                        </a:rPr>
                        <a:t>12.3%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03644770"/>
                  </a:ext>
                </a:extLst>
              </a:tr>
              <a:tr h="191138">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65+</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US" sz="1200" b="0" i="0" u="none" strike="noStrike">
                          <a:solidFill>
                            <a:srgbClr val="000000"/>
                          </a:solidFill>
                          <a:effectLst/>
                          <a:latin typeface="Calibri" panose="020F0502020204030204" pitchFamily="34" charset="0"/>
                        </a:rPr>
                        <a:t>7.4%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buNone/>
                      </a:pPr>
                      <a:r>
                        <a:rPr lang="en-US" sz="1200" b="0" i="0" u="none" strike="noStrike">
                          <a:solidFill>
                            <a:srgbClr val="000000"/>
                          </a:solidFill>
                          <a:effectLst/>
                          <a:latin typeface="Calibri" panose="020F0502020204030204" pitchFamily="34" charset="0"/>
                        </a:rPr>
                        <a:t>4.9%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buNone/>
                      </a:pPr>
                      <a:r>
                        <a:rPr lang="en-US" sz="1200" b="0" i="0" u="none" strike="noStrike" dirty="0">
                          <a:solidFill>
                            <a:srgbClr val="000000"/>
                          </a:solidFill>
                          <a:effectLst/>
                          <a:latin typeface="Calibri" panose="020F0502020204030204" pitchFamily="34" charset="0"/>
                        </a:rPr>
                        <a:t>1.9%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425813357"/>
                  </a:ext>
                </a:extLst>
              </a:tr>
              <a:tr h="191138">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Client Declined to Answer</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US" sz="1200" b="0" i="0" u="none" strike="noStrike" dirty="0">
                          <a:solidFill>
                            <a:srgbClr val="000000"/>
                          </a:solidFill>
                          <a:effectLst/>
                          <a:latin typeface="Calibri" panose="020F0502020204030204" pitchFamily="34" charset="0"/>
                        </a:rPr>
                        <a:t>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buNone/>
                      </a:pPr>
                      <a:r>
                        <a:rPr lang="en-US" sz="1200" b="0" i="0" u="none" strike="noStrike" dirty="0">
                          <a:solidFill>
                            <a:srgbClr val="000000"/>
                          </a:solidFill>
                          <a:effectLst/>
                          <a:latin typeface="Calibri" panose="020F0502020204030204" pitchFamily="34" charset="0"/>
                        </a:rPr>
                        <a:t>0.6%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buNone/>
                      </a:pPr>
                      <a:r>
                        <a:rPr lang="en-US" sz="1200" b="0" i="0" u="none" strike="noStrike" dirty="0">
                          <a:solidFill>
                            <a:srgbClr val="000000"/>
                          </a:solidFill>
                          <a:effectLst/>
                          <a:latin typeface="Calibri" panose="020F0502020204030204" pitchFamily="34" charset="0"/>
                        </a:rPr>
                        <a:t>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3261638363"/>
                  </a:ext>
                </a:extLst>
              </a:tr>
            </a:tbl>
          </a:graphicData>
        </a:graphic>
      </p:graphicFrame>
    </p:spTree>
    <p:extLst>
      <p:ext uri="{BB962C8B-B14F-4D97-AF65-F5344CB8AC3E}">
        <p14:creationId xmlns:p14="http://schemas.microsoft.com/office/powerpoint/2010/main" val="1701119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24AC4D-C228-8992-5F43-577844ED2C01}"/>
              </a:ext>
            </a:extLst>
          </p:cNvPr>
          <p:cNvSpPr>
            <a:spLocks noGrp="1"/>
          </p:cNvSpPr>
          <p:nvPr>
            <p:ph type="title"/>
          </p:nvPr>
        </p:nvSpPr>
        <p:spPr>
          <a:xfrm>
            <a:off x="66013" y="2402"/>
            <a:ext cx="12017832" cy="690542"/>
          </a:xfrm>
        </p:spPr>
        <p:txBody>
          <a:bodyPr>
            <a:normAutofit fontScale="90000"/>
          </a:bodyPr>
          <a:lstStyle/>
          <a:p>
            <a:r>
              <a:rPr lang="en-US" sz="3200" dirty="0"/>
              <a:t>$7 M    Low Barrier Housing Collective and Competitive Grants    </a:t>
            </a:r>
            <a:r>
              <a:rPr lang="en-US" sz="2700" dirty="0"/>
              <a:t>RS 2022-1699</a:t>
            </a:r>
          </a:p>
        </p:txBody>
      </p:sp>
      <p:sp>
        <p:nvSpPr>
          <p:cNvPr id="8" name="TextBox 7">
            <a:extLst>
              <a:ext uri="{FF2B5EF4-FFF2-40B4-BE49-F238E27FC236}">
                <a16:creationId xmlns:a16="http://schemas.microsoft.com/office/drawing/2014/main" id="{B0495E4E-6F20-4259-8A68-CEAD97689876}"/>
              </a:ext>
            </a:extLst>
          </p:cNvPr>
          <p:cNvSpPr txBox="1"/>
          <p:nvPr/>
        </p:nvSpPr>
        <p:spPr>
          <a:xfrm>
            <a:off x="504870" y="858221"/>
            <a:ext cx="10981917" cy="49244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2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Spending Update:</a:t>
            </a:r>
            <a:r>
              <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p>
        </p:txBody>
      </p:sp>
      <p:sp>
        <p:nvSpPr>
          <p:cNvPr id="10" name="Text Placeholder 2">
            <a:extLst>
              <a:ext uri="{FF2B5EF4-FFF2-40B4-BE49-F238E27FC236}">
                <a16:creationId xmlns:a16="http://schemas.microsoft.com/office/drawing/2014/main" id="{5BF39564-0082-5A3B-31D8-81E4217EB154}"/>
              </a:ext>
            </a:extLst>
          </p:cNvPr>
          <p:cNvSpPr txBox="1">
            <a:spLocks/>
          </p:cNvSpPr>
          <p:nvPr/>
        </p:nvSpPr>
        <p:spPr>
          <a:xfrm>
            <a:off x="215781" y="519170"/>
            <a:ext cx="11339513" cy="360000"/>
          </a:xfrm>
          <a:prstGeom prst="rect">
            <a:avLst/>
          </a:prstGeom>
        </p:spPr>
        <p:txBody>
          <a:bodyPr vert="horz" lIns="0" tIns="0" rIns="0" bIns="0" rtlCol="0" anchor="t">
            <a:noAutofit/>
          </a:bodyPr>
          <a:lstStyle>
            <a:lvl1pPr marL="0" indent="0" algn="l" defTabSz="914400" rtl="0" eaLnBrk="1" latinLnBrk="0" hangingPunct="1">
              <a:lnSpc>
                <a:spcPct val="90000"/>
              </a:lnSpc>
              <a:spcBef>
                <a:spcPts val="1200"/>
              </a:spcBef>
              <a:buClr>
                <a:schemeClr val="accent1"/>
              </a:buClr>
              <a:buFont typeface="Wingdings 2" pitchFamily="18" charset="2"/>
              <a:buNone/>
              <a:defRPr sz="2000" kern="1200">
                <a:solidFill>
                  <a:schemeClr val="tx1">
                    <a:lumMod val="65000"/>
                    <a:lumOff val="35000"/>
                  </a:schemeClr>
                </a:solidFill>
                <a:latin typeface="+mn-lt"/>
                <a:ea typeface="+mn-ea"/>
                <a:cs typeface="+mn-cs"/>
              </a:defRPr>
            </a:lvl1pPr>
            <a:lvl2pPr marL="266700" indent="0" algn="l" defTabSz="914400" rtl="0" eaLnBrk="1" latinLnBrk="0" hangingPunct="1">
              <a:lnSpc>
                <a:spcPct val="90000"/>
              </a:lnSpc>
              <a:spcBef>
                <a:spcPts val="250"/>
              </a:spcBef>
              <a:spcAft>
                <a:spcPts val="250"/>
              </a:spcAft>
              <a:buClr>
                <a:schemeClr val="accent1"/>
              </a:buClr>
              <a:buFont typeface="Wingdings 2" pitchFamily="18" charset="2"/>
              <a:buNone/>
              <a:defRPr sz="1800" kern="1200">
                <a:solidFill>
                  <a:schemeClr val="tx1">
                    <a:lumMod val="65000"/>
                    <a:lumOff val="35000"/>
                  </a:schemeClr>
                </a:solidFill>
                <a:latin typeface="+mn-lt"/>
                <a:ea typeface="+mn-ea"/>
                <a:cs typeface="+mn-cs"/>
              </a:defRPr>
            </a:lvl2pPr>
            <a:lvl3pPr marL="542925" indent="0" algn="l" defTabSz="914400" rtl="0" eaLnBrk="1" latinLnBrk="0" hangingPunct="1">
              <a:lnSpc>
                <a:spcPct val="90000"/>
              </a:lnSpc>
              <a:spcBef>
                <a:spcPts val="250"/>
              </a:spcBef>
              <a:spcAft>
                <a:spcPts val="250"/>
              </a:spcAft>
              <a:buClr>
                <a:schemeClr val="accent1"/>
              </a:buClr>
              <a:buFont typeface="Wingdings 2" pitchFamily="18" charset="2"/>
              <a:buNone/>
              <a:defRPr sz="1600" kern="1200">
                <a:solidFill>
                  <a:schemeClr val="tx1">
                    <a:lumMod val="65000"/>
                    <a:lumOff val="35000"/>
                  </a:schemeClr>
                </a:solidFill>
                <a:latin typeface="+mn-lt"/>
                <a:ea typeface="+mn-ea"/>
                <a:cs typeface="+mn-cs"/>
              </a:defRPr>
            </a:lvl3pPr>
            <a:lvl4pPr marL="809625" indent="0" algn="l" defTabSz="914400" rtl="0" eaLnBrk="1" latinLnBrk="0" hangingPunct="1">
              <a:lnSpc>
                <a:spcPct val="90000"/>
              </a:lnSpc>
              <a:spcBef>
                <a:spcPts val="250"/>
              </a:spcBef>
              <a:spcAft>
                <a:spcPts val="250"/>
              </a:spcAft>
              <a:buClr>
                <a:schemeClr val="accent1"/>
              </a:buClr>
              <a:buFont typeface="Wingdings 2" pitchFamily="18" charset="2"/>
              <a:buNone/>
              <a:defRPr sz="1400" kern="1200">
                <a:solidFill>
                  <a:schemeClr val="tx1">
                    <a:lumMod val="65000"/>
                    <a:lumOff val="35000"/>
                  </a:schemeClr>
                </a:solidFill>
                <a:latin typeface="+mn-lt"/>
                <a:ea typeface="+mn-ea"/>
                <a:cs typeface="+mn-cs"/>
              </a:defRPr>
            </a:lvl4pPr>
            <a:lvl5pPr marL="1076325" indent="0" algn="l" defTabSz="914400" rtl="0" eaLnBrk="1" latinLnBrk="0" hangingPunct="1">
              <a:lnSpc>
                <a:spcPct val="90000"/>
              </a:lnSpc>
              <a:spcBef>
                <a:spcPts val="250"/>
              </a:spcBef>
              <a:spcAft>
                <a:spcPts val="250"/>
              </a:spcAft>
              <a:buClr>
                <a:schemeClr val="accent1"/>
              </a:buClr>
              <a:buFont typeface="Wingdings 2" pitchFamily="18" charset="2"/>
              <a:buNone/>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r>
              <a:rPr lang="en-US" b="1" dirty="0">
                <a:solidFill>
                  <a:schemeClr val="tx1"/>
                </a:solidFill>
              </a:rPr>
              <a:t>UPDATE: March 2026</a:t>
            </a:r>
          </a:p>
        </p:txBody>
      </p:sp>
      <p:sp>
        <p:nvSpPr>
          <p:cNvPr id="6" name="TextBox 5">
            <a:extLst>
              <a:ext uri="{FF2B5EF4-FFF2-40B4-BE49-F238E27FC236}">
                <a16:creationId xmlns:a16="http://schemas.microsoft.com/office/drawing/2014/main" id="{BDA938C3-D5DF-4EC7-A297-8C8C8E5661AC}"/>
              </a:ext>
            </a:extLst>
          </p:cNvPr>
          <p:cNvSpPr txBox="1"/>
          <p:nvPr/>
        </p:nvSpPr>
        <p:spPr>
          <a:xfrm>
            <a:off x="5885536" y="6436058"/>
            <a:ext cx="4448909" cy="246221"/>
          </a:xfrm>
          <a:prstGeom prst="rect">
            <a:avLst/>
          </a:prstGeom>
          <a:noFill/>
        </p:spPr>
        <p:txBody>
          <a:bodyPr wrap="square">
            <a:spAutoFit/>
          </a:bodyPr>
          <a:lstStyle/>
          <a:p>
            <a:pPr lvl="0">
              <a:defRPr/>
            </a:pPr>
            <a:r>
              <a:rPr kumimoji="0" lang="en-US" sz="1000" b="0" i="1" u="none" strike="noStrike" kern="1200" cap="none" spc="0" normalizeH="0" baseline="0" noProof="0" dirty="0">
                <a:ln>
                  <a:noFill/>
                </a:ln>
                <a:solidFill>
                  <a:srgbClr val="000000"/>
                </a:solidFill>
                <a:effectLst/>
                <a:uLnTx/>
                <a:uFillTx/>
                <a:latin typeface="Calibri" panose="020F0502020204030204" pitchFamily="34" charset="0"/>
                <a:ea typeface="+mn-ea"/>
                <a:cs typeface="Times New Roman" panose="02020603050405020304" pitchFamily="18" charset="0"/>
              </a:rPr>
              <a:t>Totals based on all invoices received for expenses occurring through </a:t>
            </a:r>
            <a:r>
              <a:rPr lang="en-US" sz="1000" i="1" dirty="0">
                <a:solidFill>
                  <a:srgbClr val="000000"/>
                </a:solidFill>
                <a:latin typeface="Calibri" panose="020F0502020204030204" pitchFamily="34" charset="0"/>
                <a:cs typeface="Times New Roman" panose="02020603050405020304" pitchFamily="18" charset="0"/>
              </a:rPr>
              <a:t>2/28/2026</a:t>
            </a:r>
            <a:endParaRPr kumimoji="0" lang="en-US" sz="1000" b="0" i="0" u="none" strike="noStrike" kern="1200" cap="none" spc="0" normalizeH="0" baseline="0" noProof="0" dirty="0">
              <a:ln>
                <a:noFill/>
              </a:ln>
              <a:solidFill>
                <a:srgbClr val="000000"/>
              </a:solidFill>
              <a:effectLst/>
              <a:uLnTx/>
              <a:uFillTx/>
              <a:latin typeface="Corbel" panose="020B0503020204020204"/>
              <a:ea typeface="+mn-ea"/>
              <a:cs typeface="+mn-cs"/>
            </a:endParaRPr>
          </a:p>
        </p:txBody>
      </p:sp>
      <p:graphicFrame>
        <p:nvGraphicFramePr>
          <p:cNvPr id="7" name="Table 5">
            <a:extLst>
              <a:ext uri="{FF2B5EF4-FFF2-40B4-BE49-F238E27FC236}">
                <a16:creationId xmlns:a16="http://schemas.microsoft.com/office/drawing/2014/main" id="{04992281-9268-E10C-0B33-AEBA9A3811DD}"/>
              </a:ext>
            </a:extLst>
          </p:cNvPr>
          <p:cNvGraphicFramePr>
            <a:graphicFrameLocks noGrp="1"/>
          </p:cNvGraphicFramePr>
          <p:nvPr>
            <p:extLst>
              <p:ext uri="{D42A27DB-BD31-4B8C-83A1-F6EECF244321}">
                <p14:modId xmlns:p14="http://schemas.microsoft.com/office/powerpoint/2010/main" val="563932231"/>
              </p:ext>
            </p:extLst>
          </p:nvPr>
        </p:nvGraphicFramePr>
        <p:xfrm>
          <a:off x="339246" y="2090671"/>
          <a:ext cx="11092580" cy="2958118"/>
        </p:xfrm>
        <a:graphic>
          <a:graphicData uri="http://schemas.openxmlformats.org/drawingml/2006/table">
            <a:tbl>
              <a:tblPr firstRow="1" bandRow="1">
                <a:tableStyleId>{073A0DAA-6AF3-43AB-8588-CEC1D06C72B9}</a:tableStyleId>
              </a:tblPr>
              <a:tblGrid>
                <a:gridCol w="3783983">
                  <a:extLst>
                    <a:ext uri="{9D8B030D-6E8A-4147-A177-3AD203B41FA5}">
                      <a16:colId xmlns:a16="http://schemas.microsoft.com/office/drawing/2014/main" val="3161000385"/>
                    </a:ext>
                  </a:extLst>
                </a:gridCol>
                <a:gridCol w="1817001">
                  <a:extLst>
                    <a:ext uri="{9D8B030D-6E8A-4147-A177-3AD203B41FA5}">
                      <a16:colId xmlns:a16="http://schemas.microsoft.com/office/drawing/2014/main" val="2148061602"/>
                    </a:ext>
                  </a:extLst>
                </a:gridCol>
                <a:gridCol w="1834699">
                  <a:extLst>
                    <a:ext uri="{9D8B030D-6E8A-4147-A177-3AD203B41FA5}">
                      <a16:colId xmlns:a16="http://schemas.microsoft.com/office/drawing/2014/main" val="4229040444"/>
                    </a:ext>
                  </a:extLst>
                </a:gridCol>
                <a:gridCol w="1828800">
                  <a:extLst>
                    <a:ext uri="{9D8B030D-6E8A-4147-A177-3AD203B41FA5}">
                      <a16:colId xmlns:a16="http://schemas.microsoft.com/office/drawing/2014/main" val="4234293446"/>
                    </a:ext>
                  </a:extLst>
                </a:gridCol>
                <a:gridCol w="1828097">
                  <a:extLst>
                    <a:ext uri="{9D8B030D-6E8A-4147-A177-3AD203B41FA5}">
                      <a16:colId xmlns:a16="http://schemas.microsoft.com/office/drawing/2014/main" val="1191947426"/>
                    </a:ext>
                  </a:extLst>
                </a:gridCol>
              </a:tblGrid>
              <a:tr h="660856">
                <a:tc>
                  <a:txBody>
                    <a:bodyPr/>
                    <a:lstStyle/>
                    <a:p>
                      <a:endParaRPr lang="en-US" dirty="0">
                        <a:solidFill>
                          <a:schemeClr val="tx1"/>
                        </a:solidFill>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dirty="0">
                          <a:solidFill>
                            <a:schemeClr val="tx1"/>
                          </a:solidFill>
                        </a:rPr>
                        <a:t>Total Funds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dirty="0">
                          <a:solidFill>
                            <a:schemeClr val="tx1"/>
                          </a:solidFill>
                        </a:rPr>
                        <a:t>Spending as of 2/28/26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dirty="0">
                          <a:solidFill>
                            <a:schemeClr val="tx1"/>
                          </a:solidFill>
                        </a:rPr>
                        <a:t>Remaining Funds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dirty="0">
                          <a:solidFill>
                            <a:schemeClr val="tx1"/>
                          </a:solidFill>
                        </a:rPr>
                        <a:t>Funding Obligation Date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462604622"/>
                  </a:ext>
                </a:extLst>
              </a:tr>
              <a:tr h="382877">
                <a:tc>
                  <a:txBody>
                    <a:bodyPr/>
                    <a:lstStyle/>
                    <a:p>
                      <a:r>
                        <a:rPr lang="en-US" dirty="0">
                          <a:solidFill>
                            <a:schemeClr val="tx1"/>
                          </a:solidFill>
                        </a:rPr>
                        <a:t>Dismas House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en-US" dirty="0">
                          <a:solidFill>
                            <a:schemeClr val="tx1"/>
                          </a:solidFill>
                          <a:latin typeface="Calibri" panose="020F0502020204030204" pitchFamily="34" charset="0"/>
                          <a:ea typeface="Calibri" panose="020F0502020204030204" pitchFamily="34" charset="0"/>
                          <a:cs typeface="Calibri" panose="020F0502020204030204" pitchFamily="34" charset="0"/>
                        </a:rPr>
                        <a:t>$205,763.00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DD3B1"/>
                    </a:solidFill>
                  </a:tcPr>
                </a:tc>
                <a:tc>
                  <a:txBody>
                    <a:bodyPr/>
                    <a:lstStyle/>
                    <a:p>
                      <a:pPr algn="ctr" fontAlgn="ctr">
                        <a:buNone/>
                      </a:pPr>
                      <a:r>
                        <a:rPr lang="en-US" sz="18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$205,763.00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DD3B1"/>
                    </a:solidFill>
                  </a:tcPr>
                </a:tc>
                <a:tc>
                  <a:txBody>
                    <a:bodyPr/>
                    <a:lstStyle/>
                    <a:p>
                      <a:pPr algn="ctr" fontAlgn="ctr">
                        <a:buNone/>
                      </a:pPr>
                      <a:r>
                        <a:rPr lang="en-US" sz="18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$0.00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DD3B1"/>
                    </a:solidFill>
                  </a:tcPr>
                </a:tc>
                <a:tc>
                  <a:txBody>
                    <a:bodyPr/>
                    <a:lstStyle/>
                    <a:p>
                      <a:pPr algn="ctr"/>
                      <a:r>
                        <a:rPr lang="en-US" dirty="0">
                          <a:solidFill>
                            <a:schemeClr val="tx1"/>
                          </a:solidFill>
                          <a:latin typeface="Calibri" panose="020F0502020204030204" pitchFamily="34" charset="0"/>
                          <a:ea typeface="Calibri" panose="020F0502020204030204" pitchFamily="34" charset="0"/>
                          <a:cs typeface="Calibri" panose="020F0502020204030204" pitchFamily="34" charset="0"/>
                        </a:rPr>
                        <a:t>12/31/2025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DD3B1"/>
                    </a:solidFill>
                  </a:tcPr>
                </a:tc>
                <a:extLst>
                  <a:ext uri="{0D108BD9-81ED-4DB2-BD59-A6C34878D82A}">
                    <a16:rowId xmlns:a16="http://schemas.microsoft.com/office/drawing/2014/main" val="2557622705"/>
                  </a:ext>
                </a:extLst>
              </a:tr>
              <a:tr h="382877">
                <a:tc>
                  <a:txBody>
                    <a:bodyPr/>
                    <a:lstStyle/>
                    <a:p>
                      <a:r>
                        <a:rPr lang="en-US" dirty="0">
                          <a:solidFill>
                            <a:schemeClr val="tx1"/>
                          </a:solidFill>
                        </a:rPr>
                        <a:t>Mending Hearts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en-US" dirty="0">
                          <a:solidFill>
                            <a:schemeClr val="tx1"/>
                          </a:solidFill>
                          <a:latin typeface="Calibri" panose="020F0502020204030204" pitchFamily="34" charset="0"/>
                          <a:ea typeface="Calibri" panose="020F0502020204030204" pitchFamily="34" charset="0"/>
                          <a:cs typeface="Calibri" panose="020F0502020204030204" pitchFamily="34" charset="0"/>
                        </a:rPr>
                        <a:t>$130,000.00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EF1E6"/>
                    </a:solidFill>
                  </a:tcPr>
                </a:tc>
                <a:tc>
                  <a:txBody>
                    <a:bodyPr/>
                    <a:lstStyle/>
                    <a:p>
                      <a:pPr algn="ctr" fontAlgn="ctr">
                        <a:buNone/>
                      </a:pPr>
                      <a:r>
                        <a:rPr lang="en-US" sz="18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$42,513.55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EF1E6"/>
                    </a:solidFill>
                  </a:tcPr>
                </a:tc>
                <a:tc>
                  <a:txBody>
                    <a:bodyPr/>
                    <a:lstStyle/>
                    <a:p>
                      <a:pPr algn="ctr" fontAlgn="ctr">
                        <a:buNone/>
                      </a:pPr>
                      <a:r>
                        <a:rPr lang="en-US" sz="18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$87,486.45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EF1E6"/>
                    </a:solidFill>
                  </a:tcPr>
                </a:tc>
                <a:tc>
                  <a:txBody>
                    <a:bodyPr/>
                    <a:lstStyle/>
                    <a:p>
                      <a:pPr algn="ctr"/>
                      <a:r>
                        <a:rPr lang="en-US" dirty="0">
                          <a:solidFill>
                            <a:schemeClr val="tx1"/>
                          </a:solidFill>
                          <a:latin typeface="Calibri" panose="020F0502020204030204" pitchFamily="34" charset="0"/>
                          <a:ea typeface="Calibri" panose="020F0502020204030204" pitchFamily="34" charset="0"/>
                          <a:cs typeface="Calibri" panose="020F0502020204030204" pitchFamily="34" charset="0"/>
                        </a:rPr>
                        <a:t>6/30/2026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EF1E6"/>
                    </a:solidFill>
                  </a:tcPr>
                </a:tc>
                <a:extLst>
                  <a:ext uri="{0D108BD9-81ED-4DB2-BD59-A6C34878D82A}">
                    <a16:rowId xmlns:a16="http://schemas.microsoft.com/office/drawing/2014/main" val="1110808828"/>
                  </a:ext>
                </a:extLst>
              </a:tr>
              <a:tr h="382877">
                <a:tc>
                  <a:txBody>
                    <a:bodyPr/>
                    <a:lstStyle/>
                    <a:p>
                      <a:r>
                        <a:rPr lang="en-US" dirty="0">
                          <a:solidFill>
                            <a:schemeClr val="tx1"/>
                          </a:solidFill>
                        </a:rPr>
                        <a:t>Park Center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en-US" dirty="0">
                          <a:solidFill>
                            <a:schemeClr val="tx1"/>
                          </a:solidFill>
                          <a:latin typeface="Calibri" panose="020F0502020204030204" pitchFamily="34" charset="0"/>
                          <a:ea typeface="Calibri" panose="020F0502020204030204" pitchFamily="34" charset="0"/>
                          <a:cs typeface="Calibri" panose="020F0502020204030204" pitchFamily="34" charset="0"/>
                        </a:rPr>
                        <a:t>$432,000.00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DD3B1"/>
                    </a:solidFill>
                  </a:tcPr>
                </a:tc>
                <a:tc>
                  <a:txBody>
                    <a:bodyPr/>
                    <a:lstStyle/>
                    <a:p>
                      <a:pPr algn="ctr" fontAlgn="ctr">
                        <a:buNone/>
                      </a:pPr>
                      <a:r>
                        <a:rPr lang="en-US" sz="18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$388,365.36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DD3B1"/>
                    </a:solidFill>
                  </a:tcPr>
                </a:tc>
                <a:tc>
                  <a:txBody>
                    <a:bodyPr/>
                    <a:lstStyle/>
                    <a:p>
                      <a:pPr algn="ctr" fontAlgn="ctr">
                        <a:buNone/>
                      </a:pPr>
                      <a:r>
                        <a:rPr lang="en-US" sz="18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$43,634.64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DD3B1"/>
                    </a:solidFill>
                  </a:tcPr>
                </a:tc>
                <a:tc>
                  <a:txBody>
                    <a:bodyPr/>
                    <a:lstStyle/>
                    <a:p>
                      <a:pPr algn="ctr"/>
                      <a:r>
                        <a:rPr lang="en-US" dirty="0">
                          <a:solidFill>
                            <a:schemeClr val="tx1"/>
                          </a:solidFill>
                          <a:latin typeface="Calibri" panose="020F0502020204030204" pitchFamily="34" charset="0"/>
                          <a:ea typeface="Calibri" panose="020F0502020204030204" pitchFamily="34" charset="0"/>
                          <a:cs typeface="Calibri" panose="020F0502020204030204" pitchFamily="34" charset="0"/>
                        </a:rPr>
                        <a:t>6/30/2026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DD3B1"/>
                    </a:solidFill>
                  </a:tcPr>
                </a:tc>
                <a:extLst>
                  <a:ext uri="{0D108BD9-81ED-4DB2-BD59-A6C34878D82A}">
                    <a16:rowId xmlns:a16="http://schemas.microsoft.com/office/drawing/2014/main" val="1598713988"/>
                  </a:ext>
                </a:extLst>
              </a:tr>
              <a:tr h="382877">
                <a:tc>
                  <a:txBody>
                    <a:bodyPr/>
                    <a:lstStyle/>
                    <a:p>
                      <a:r>
                        <a:rPr lang="en-US" dirty="0">
                          <a:solidFill>
                            <a:schemeClr val="tx1"/>
                          </a:solidFill>
                        </a:rPr>
                        <a:t>The Contributor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en-US" dirty="0">
                          <a:solidFill>
                            <a:schemeClr val="tx1"/>
                          </a:solidFill>
                          <a:latin typeface="Calibri" panose="020F0502020204030204" pitchFamily="34" charset="0"/>
                          <a:ea typeface="Calibri" panose="020F0502020204030204" pitchFamily="34" charset="0"/>
                          <a:cs typeface="Calibri" panose="020F0502020204030204" pitchFamily="34" charset="0"/>
                        </a:rPr>
                        <a:t>$762,566.00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EF1E6"/>
                    </a:solidFill>
                  </a:tcPr>
                </a:tc>
                <a:tc>
                  <a:txBody>
                    <a:bodyPr/>
                    <a:lstStyle/>
                    <a:p>
                      <a:pPr algn="ctr" fontAlgn="ctr">
                        <a:buNone/>
                      </a:pPr>
                      <a:r>
                        <a:rPr lang="en-US" sz="18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$645,020.62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EF1E6"/>
                    </a:solidFill>
                  </a:tcPr>
                </a:tc>
                <a:tc>
                  <a:txBody>
                    <a:bodyPr/>
                    <a:lstStyle/>
                    <a:p>
                      <a:pPr algn="ctr" fontAlgn="ctr">
                        <a:buNone/>
                      </a:pPr>
                      <a:r>
                        <a:rPr lang="en-US" sz="18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$117,545.38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EF1E6"/>
                    </a:solidFill>
                  </a:tcPr>
                </a:tc>
                <a:tc>
                  <a:txBody>
                    <a:bodyPr/>
                    <a:lstStyle/>
                    <a:p>
                      <a:pPr algn="ctr"/>
                      <a:r>
                        <a:rPr lang="en-US" dirty="0">
                          <a:solidFill>
                            <a:schemeClr val="tx1"/>
                          </a:solidFill>
                          <a:latin typeface="Calibri" panose="020F0502020204030204" pitchFamily="34" charset="0"/>
                          <a:ea typeface="Calibri" panose="020F0502020204030204" pitchFamily="34" charset="0"/>
                          <a:cs typeface="Calibri" panose="020F0502020204030204" pitchFamily="34" charset="0"/>
                        </a:rPr>
                        <a:t>6/30/2026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EF1E6"/>
                    </a:solidFill>
                  </a:tcPr>
                </a:tc>
                <a:extLst>
                  <a:ext uri="{0D108BD9-81ED-4DB2-BD59-A6C34878D82A}">
                    <a16:rowId xmlns:a16="http://schemas.microsoft.com/office/drawing/2014/main" val="454743776"/>
                  </a:ext>
                </a:extLst>
              </a:tr>
              <a:tr h="382877">
                <a:tc>
                  <a:txBody>
                    <a:bodyPr/>
                    <a:lstStyle/>
                    <a:p>
                      <a:r>
                        <a:rPr lang="en-US" dirty="0">
                          <a:solidFill>
                            <a:schemeClr val="tx1"/>
                          </a:solidFill>
                        </a:rPr>
                        <a:t>Hospitality Hub</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en-US" dirty="0">
                          <a:solidFill>
                            <a:schemeClr val="tx1"/>
                          </a:solidFill>
                          <a:latin typeface="Calibri" panose="020F0502020204030204" pitchFamily="34" charset="0"/>
                          <a:ea typeface="Calibri" panose="020F0502020204030204" pitchFamily="34" charset="0"/>
                          <a:cs typeface="Calibri" panose="020F0502020204030204" pitchFamily="34" charset="0"/>
                        </a:rPr>
                        <a:t>$2,469,671.00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fontAlgn="ctr">
                        <a:buNone/>
                      </a:pPr>
                      <a:r>
                        <a:rPr lang="en-US" sz="18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$1,965,034.71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fontAlgn="ctr">
                        <a:buNone/>
                      </a:pPr>
                      <a:r>
                        <a:rPr lang="en-US" sz="18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$504,636.29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r>
                        <a:rPr lang="en-US" dirty="0">
                          <a:solidFill>
                            <a:schemeClr val="tx1"/>
                          </a:solidFill>
                          <a:latin typeface="Calibri" panose="020F0502020204030204" pitchFamily="34" charset="0"/>
                          <a:ea typeface="Calibri" panose="020F0502020204030204" pitchFamily="34" charset="0"/>
                          <a:cs typeface="Calibri" panose="020F0502020204030204" pitchFamily="34" charset="0"/>
                        </a:rPr>
                        <a:t>7/27/2026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1729042959"/>
                  </a:ext>
                </a:extLst>
              </a:tr>
              <a:tr h="382877">
                <a:tc>
                  <a:txBody>
                    <a:bodyPr/>
                    <a:lstStyle/>
                    <a:p>
                      <a:pPr algn="r"/>
                      <a:r>
                        <a:rPr lang="en-US" dirty="0">
                          <a:solidFill>
                            <a:schemeClr val="tx1"/>
                          </a:solidFill>
                        </a:rPr>
                        <a:t>Total Funding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a:r>
                        <a:rPr lang="en-US" dirty="0">
                          <a:solidFill>
                            <a:schemeClr val="tx1"/>
                          </a:solidFill>
                          <a:latin typeface="Calibri" panose="020F0502020204030204" pitchFamily="34" charset="0"/>
                          <a:ea typeface="Calibri" panose="020F0502020204030204" pitchFamily="34" charset="0"/>
                          <a:cs typeface="Calibri" panose="020F0502020204030204" pitchFamily="34" charset="0"/>
                        </a:rPr>
                        <a:t>$4,000,000.00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ctr">
                        <a:buNone/>
                      </a:pPr>
                      <a:r>
                        <a:rPr lang="en-US" sz="18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$3,155,240.66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ctr">
                        <a:buNone/>
                      </a:pPr>
                      <a:r>
                        <a:rPr lang="en-US" sz="18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$844,759.34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endParaRPr lang="en-US" dirty="0">
                        <a:solidFill>
                          <a:schemeClr val="tx1"/>
                        </a:solidFill>
                        <a:latin typeface="Calibri" panose="020F0502020204030204" pitchFamily="34" charset="0"/>
                        <a:ea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719584396"/>
                  </a:ext>
                </a:extLst>
              </a:tr>
            </a:tbl>
          </a:graphicData>
        </a:graphic>
      </p:graphicFrame>
      <p:sp>
        <p:nvSpPr>
          <p:cNvPr id="11" name="Slide Number Placeholder 4">
            <a:extLst>
              <a:ext uri="{FF2B5EF4-FFF2-40B4-BE49-F238E27FC236}">
                <a16:creationId xmlns:a16="http://schemas.microsoft.com/office/drawing/2014/main" id="{F9462642-8939-C0B5-481C-DA83A1DBED52}"/>
              </a:ext>
            </a:extLst>
          </p:cNvPr>
          <p:cNvSpPr txBox="1">
            <a:spLocks/>
          </p:cNvSpPr>
          <p:nvPr/>
        </p:nvSpPr>
        <p:spPr>
          <a:xfrm>
            <a:off x="11565648" y="175720"/>
            <a:ext cx="464557" cy="447401"/>
          </a:xfrm>
          <a:prstGeom prst="rect">
            <a:avLst/>
          </a:prstGeom>
          <a:ln w="38100" cap="flat" cmpd="sng" algn="ctr">
            <a:solidFill>
              <a:srgbClr val="FFBF09"/>
            </a:solidFill>
            <a:prstDash val="solid"/>
          </a:ln>
        </p:spPr>
        <p:style>
          <a:lnRef idx="2">
            <a:schemeClr val="accent2"/>
          </a:lnRef>
          <a:fillRef idx="1">
            <a:schemeClr val="lt1"/>
          </a:fillRef>
          <a:effectRef idx="0">
            <a:schemeClr val="accent2"/>
          </a:effectRef>
          <a:fontRef idx="minor">
            <a:schemeClr val="dk1"/>
          </a:fontRef>
        </p:style>
        <p:txBody>
          <a:bodyPr vert="horz" lIns="91440" tIns="45720" rIns="91440" bIns="45720" rtlCol="0" anchor="b" anchorCtr="1"/>
          <a:lstStyle>
            <a:defPPr>
              <a:defRPr lang="en-US"/>
            </a:defPPr>
            <a:lvl1pPr marL="0" algn="r" defTabSz="914400" rtl="0" eaLnBrk="1" latinLnBrk="0" hangingPunct="1">
              <a:defRPr sz="1200" b="1" kern="1200">
                <a:solidFill>
                  <a:schemeClr val="accent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19B51A1E-902D-48AF-9020-955120F399B6}" type="slidenum">
              <a:rPr kumimoji="0" lang="en-US" sz="2000" b="1"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pPr marL="0" marR="0" lvl="0" indent="0" algn="ctr" defTabSz="914400" rtl="0" eaLnBrk="1" fontAlgn="auto" latinLnBrk="0" hangingPunct="1">
                <a:lnSpc>
                  <a:spcPct val="100000"/>
                </a:lnSpc>
                <a:spcBef>
                  <a:spcPts val="0"/>
                </a:spcBef>
                <a:spcAft>
                  <a:spcPts val="0"/>
                </a:spcAft>
                <a:buClrTx/>
                <a:buSzTx/>
                <a:buFontTx/>
                <a:buNone/>
                <a:tabLst/>
                <a:defRPr/>
              </a:pPr>
              <a:t>14</a:t>
            </a:fld>
            <a:endParaRPr kumimoji="0" lang="en-US" sz="20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pic>
        <p:nvPicPr>
          <p:cNvPr id="5" name="Picture 4">
            <a:extLst>
              <a:ext uri="{FF2B5EF4-FFF2-40B4-BE49-F238E27FC236}">
                <a16:creationId xmlns:a16="http://schemas.microsoft.com/office/drawing/2014/main" id="{205F8530-1F92-65DC-2B74-3AE134CAF807}"/>
              </a:ext>
            </a:extLst>
          </p:cNvPr>
          <p:cNvPicPr>
            <a:picLocks noChangeAspect="1"/>
          </p:cNvPicPr>
          <p:nvPr/>
        </p:nvPicPr>
        <p:blipFill>
          <a:blip r:embed="rId3"/>
          <a:srcRect/>
          <a:stretch/>
        </p:blipFill>
        <p:spPr>
          <a:xfrm>
            <a:off x="11081857" y="5920988"/>
            <a:ext cx="585491" cy="761291"/>
          </a:xfrm>
          <a:prstGeom prst="rect">
            <a:avLst/>
          </a:prstGeom>
        </p:spPr>
      </p:pic>
    </p:spTree>
    <p:extLst>
      <p:ext uri="{BB962C8B-B14F-4D97-AF65-F5344CB8AC3E}">
        <p14:creationId xmlns:p14="http://schemas.microsoft.com/office/powerpoint/2010/main" val="39330640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24AC4D-C228-8992-5F43-577844ED2C01}"/>
              </a:ext>
            </a:extLst>
          </p:cNvPr>
          <p:cNvSpPr>
            <a:spLocks noGrp="1"/>
          </p:cNvSpPr>
          <p:nvPr>
            <p:ph type="title"/>
          </p:nvPr>
        </p:nvSpPr>
        <p:spPr>
          <a:xfrm>
            <a:off x="66013" y="2402"/>
            <a:ext cx="9100990" cy="690542"/>
          </a:xfrm>
        </p:spPr>
        <p:txBody>
          <a:bodyPr>
            <a:normAutofit/>
          </a:bodyPr>
          <a:lstStyle/>
          <a:p>
            <a:r>
              <a:rPr lang="en-US" dirty="0"/>
              <a:t>Total Spending Breakdown</a:t>
            </a:r>
          </a:p>
        </p:txBody>
      </p:sp>
      <p:sp>
        <p:nvSpPr>
          <p:cNvPr id="3" name="Text Placeholder 2">
            <a:extLst>
              <a:ext uri="{FF2B5EF4-FFF2-40B4-BE49-F238E27FC236}">
                <a16:creationId xmlns:a16="http://schemas.microsoft.com/office/drawing/2014/main" id="{EFA63B80-6623-9148-0F8C-68FECC980965}"/>
              </a:ext>
            </a:extLst>
          </p:cNvPr>
          <p:cNvSpPr>
            <a:spLocks noGrp="1"/>
          </p:cNvSpPr>
          <p:nvPr>
            <p:ph type="body" sz="quarter" idx="32"/>
          </p:nvPr>
        </p:nvSpPr>
        <p:spPr>
          <a:xfrm>
            <a:off x="158631" y="519170"/>
            <a:ext cx="11339513" cy="360000"/>
          </a:xfrm>
        </p:spPr>
        <p:txBody>
          <a:bodyPr vert="horz" lIns="0" tIns="0" rIns="0" bIns="0" rtlCol="0" anchor="t">
            <a:noAutofit/>
          </a:bodyPr>
          <a:lstStyle/>
          <a:p>
            <a:r>
              <a:rPr lang="en-US" b="1" dirty="0">
                <a:solidFill>
                  <a:schemeClr val="tx1"/>
                </a:solidFill>
              </a:rPr>
              <a:t>UPDATE: March 2026</a:t>
            </a:r>
          </a:p>
        </p:txBody>
      </p:sp>
      <p:sp>
        <p:nvSpPr>
          <p:cNvPr id="7" name="Slide Number Placeholder 4">
            <a:extLst>
              <a:ext uri="{FF2B5EF4-FFF2-40B4-BE49-F238E27FC236}">
                <a16:creationId xmlns:a16="http://schemas.microsoft.com/office/drawing/2014/main" id="{9273284C-EFD6-B973-5D35-F0EAED5F68C3}"/>
              </a:ext>
            </a:extLst>
          </p:cNvPr>
          <p:cNvSpPr txBox="1">
            <a:spLocks/>
          </p:cNvSpPr>
          <p:nvPr/>
        </p:nvSpPr>
        <p:spPr>
          <a:xfrm>
            <a:off x="11565648" y="175720"/>
            <a:ext cx="464557" cy="447401"/>
          </a:xfrm>
          <a:prstGeom prst="rect">
            <a:avLst/>
          </a:prstGeom>
          <a:ln w="38100" cap="flat" cmpd="sng" algn="ctr">
            <a:solidFill>
              <a:srgbClr val="FFBF09"/>
            </a:solidFill>
            <a:prstDash val="solid"/>
          </a:ln>
        </p:spPr>
        <p:style>
          <a:lnRef idx="2">
            <a:schemeClr val="accent2"/>
          </a:lnRef>
          <a:fillRef idx="1">
            <a:schemeClr val="lt1"/>
          </a:fillRef>
          <a:effectRef idx="0">
            <a:schemeClr val="accent2"/>
          </a:effectRef>
          <a:fontRef idx="minor">
            <a:schemeClr val="dk1"/>
          </a:fontRef>
        </p:style>
        <p:txBody>
          <a:bodyPr vert="horz" lIns="91440" tIns="45720" rIns="91440" bIns="45720" rtlCol="0" anchor="b" anchorCtr="1"/>
          <a:lstStyle>
            <a:defPPr>
              <a:defRPr lang="en-US"/>
            </a:defPPr>
            <a:lvl1pPr marL="0" algn="r" defTabSz="914400" rtl="0" eaLnBrk="1" latinLnBrk="0" hangingPunct="1">
              <a:defRPr sz="1200" b="1" kern="1200">
                <a:solidFill>
                  <a:schemeClr val="accent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defRPr/>
            </a:pPr>
            <a:fld id="{19B51A1E-902D-48AF-9020-955120F399B6}" type="slidenum">
              <a:rPr lang="en-US" sz="2000" smtClean="0">
                <a:solidFill>
                  <a:schemeClr val="tx1"/>
                </a:solidFill>
                <a:latin typeface="Calibri" panose="020F0502020204030204" pitchFamily="34" charset="0"/>
                <a:cs typeface="Calibri" panose="020F0502020204030204" pitchFamily="34" charset="0"/>
              </a:rPr>
              <a:pPr algn="ctr">
                <a:defRPr/>
              </a:pPr>
              <a:t>15</a:t>
            </a:fld>
            <a:endParaRPr lang="en-US" sz="2000" dirty="0">
              <a:solidFill>
                <a:schemeClr val="tx1"/>
              </a:solidFill>
              <a:latin typeface="Calibri" panose="020F0502020204030204" pitchFamily="34" charset="0"/>
              <a:cs typeface="Calibri" panose="020F0502020204030204" pitchFamily="34" charset="0"/>
            </a:endParaRPr>
          </a:p>
        </p:txBody>
      </p:sp>
      <p:sp>
        <p:nvSpPr>
          <p:cNvPr id="10" name="TextBox 9">
            <a:extLst>
              <a:ext uri="{FF2B5EF4-FFF2-40B4-BE49-F238E27FC236}">
                <a16:creationId xmlns:a16="http://schemas.microsoft.com/office/drawing/2014/main" id="{5C0C1088-6FBC-0438-8621-6982EECFA604}"/>
              </a:ext>
            </a:extLst>
          </p:cNvPr>
          <p:cNvSpPr txBox="1"/>
          <p:nvPr/>
        </p:nvSpPr>
        <p:spPr>
          <a:xfrm>
            <a:off x="158631" y="6436059"/>
            <a:ext cx="10532794"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i="1" dirty="0">
                <a:solidFill>
                  <a:srgbClr val="000000"/>
                </a:solidFill>
                <a:latin typeface="Calibri" panose="020F0502020204030204" pitchFamily="34" charset="0"/>
                <a:cs typeface="Times New Roman" panose="02020603050405020304" pitchFamily="18" charset="0"/>
              </a:rPr>
              <a:t>Remaining Funds include ARP as well as the $500,000 COVID CARES funding awarded to the Low Barrier Housing Collective.</a:t>
            </a:r>
            <a:endParaRPr kumimoji="0" lang="en-US" sz="1000" b="0" i="0" u="none" strike="noStrike" kern="1200" cap="none" spc="0" normalizeH="0" baseline="0" noProof="0" dirty="0">
              <a:ln>
                <a:noFill/>
              </a:ln>
              <a:solidFill>
                <a:srgbClr val="000000"/>
              </a:solidFill>
              <a:effectLst/>
              <a:uLnTx/>
              <a:uFillTx/>
              <a:latin typeface="Corbel" panose="020B0503020204020204"/>
              <a:ea typeface="+mn-ea"/>
              <a:cs typeface="+mn-cs"/>
            </a:endParaRPr>
          </a:p>
        </p:txBody>
      </p:sp>
      <p:pic>
        <p:nvPicPr>
          <p:cNvPr id="6" name="Picture 5">
            <a:extLst>
              <a:ext uri="{FF2B5EF4-FFF2-40B4-BE49-F238E27FC236}">
                <a16:creationId xmlns:a16="http://schemas.microsoft.com/office/drawing/2014/main" id="{440FB0DC-471E-4A4D-791E-1D7BB9C6A8F1}"/>
              </a:ext>
            </a:extLst>
          </p:cNvPr>
          <p:cNvPicPr>
            <a:picLocks noChangeAspect="1"/>
          </p:cNvPicPr>
          <p:nvPr/>
        </p:nvPicPr>
        <p:blipFill>
          <a:blip r:embed="rId3"/>
          <a:stretch>
            <a:fillRect/>
          </a:stretch>
        </p:blipFill>
        <p:spPr>
          <a:xfrm>
            <a:off x="394085" y="1209712"/>
            <a:ext cx="10546667" cy="4714981"/>
          </a:xfrm>
          <a:prstGeom prst="rect">
            <a:avLst/>
          </a:prstGeom>
        </p:spPr>
      </p:pic>
      <p:pic>
        <p:nvPicPr>
          <p:cNvPr id="5" name="Picture 4">
            <a:extLst>
              <a:ext uri="{FF2B5EF4-FFF2-40B4-BE49-F238E27FC236}">
                <a16:creationId xmlns:a16="http://schemas.microsoft.com/office/drawing/2014/main" id="{F6B7F795-F704-EBCB-6E82-6CB3C433E752}"/>
              </a:ext>
            </a:extLst>
          </p:cNvPr>
          <p:cNvPicPr>
            <a:picLocks noChangeAspect="1"/>
          </p:cNvPicPr>
          <p:nvPr/>
        </p:nvPicPr>
        <p:blipFill>
          <a:blip r:embed="rId4"/>
          <a:srcRect/>
          <a:stretch/>
        </p:blipFill>
        <p:spPr>
          <a:xfrm>
            <a:off x="10691425" y="5413326"/>
            <a:ext cx="975923" cy="1268954"/>
          </a:xfrm>
          <a:prstGeom prst="rect">
            <a:avLst/>
          </a:prstGeom>
        </p:spPr>
      </p:pic>
    </p:spTree>
    <p:extLst>
      <p:ext uri="{BB962C8B-B14F-4D97-AF65-F5344CB8AC3E}">
        <p14:creationId xmlns:p14="http://schemas.microsoft.com/office/powerpoint/2010/main" val="2486970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4">
            <a:extLst>
              <a:ext uri="{FF2B5EF4-FFF2-40B4-BE49-F238E27FC236}">
                <a16:creationId xmlns:a16="http://schemas.microsoft.com/office/drawing/2014/main" id="{4CED5250-2F24-1290-B128-85ED0E1A1B92}"/>
              </a:ext>
            </a:extLst>
          </p:cNvPr>
          <p:cNvSpPr txBox="1">
            <a:spLocks/>
          </p:cNvSpPr>
          <p:nvPr/>
        </p:nvSpPr>
        <p:spPr>
          <a:xfrm>
            <a:off x="11565648" y="175720"/>
            <a:ext cx="464557" cy="447401"/>
          </a:xfrm>
          <a:prstGeom prst="rect">
            <a:avLst/>
          </a:prstGeom>
          <a:ln w="38100" cap="flat" cmpd="sng" algn="ctr">
            <a:solidFill>
              <a:srgbClr val="FFBF09"/>
            </a:solidFill>
            <a:prstDash val="solid"/>
          </a:ln>
        </p:spPr>
        <p:style>
          <a:lnRef idx="2">
            <a:schemeClr val="accent2"/>
          </a:lnRef>
          <a:fillRef idx="1">
            <a:schemeClr val="lt1"/>
          </a:fillRef>
          <a:effectRef idx="0">
            <a:schemeClr val="accent2"/>
          </a:effectRef>
          <a:fontRef idx="minor">
            <a:schemeClr val="dk1"/>
          </a:fontRef>
        </p:style>
        <p:txBody>
          <a:bodyPr vert="horz" lIns="91440" tIns="45720" rIns="91440" bIns="45720" rtlCol="0" anchor="b" anchorCtr="1"/>
          <a:lstStyle>
            <a:defPPr>
              <a:defRPr lang="en-US"/>
            </a:defPPr>
            <a:lvl1pPr marL="0" algn="r" defTabSz="914400" rtl="0" eaLnBrk="1" latinLnBrk="0" hangingPunct="1">
              <a:defRPr sz="1200" b="1" kern="1200">
                <a:solidFill>
                  <a:schemeClr val="accent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defRPr/>
            </a:pPr>
            <a:fld id="{19B51A1E-902D-48AF-9020-955120F399B6}" type="slidenum">
              <a:rPr lang="en-US" sz="2000" smtClean="0">
                <a:solidFill>
                  <a:schemeClr val="tx1"/>
                </a:solidFill>
                <a:latin typeface="Calibri" panose="020F0502020204030204" pitchFamily="34" charset="0"/>
                <a:cs typeface="Calibri" panose="020F0502020204030204" pitchFamily="34" charset="0"/>
              </a:rPr>
              <a:pPr algn="ctr">
                <a:defRPr/>
              </a:pPr>
              <a:t>16</a:t>
            </a:fld>
            <a:endParaRPr lang="en-US" sz="2000" dirty="0">
              <a:solidFill>
                <a:schemeClr val="tx1"/>
              </a:solidFill>
              <a:latin typeface="Calibri" panose="020F0502020204030204" pitchFamily="34" charset="0"/>
              <a:cs typeface="Calibri" panose="020F0502020204030204" pitchFamily="34" charset="0"/>
            </a:endParaRPr>
          </a:p>
        </p:txBody>
      </p:sp>
      <p:sp>
        <p:nvSpPr>
          <p:cNvPr id="9" name="Title 1">
            <a:extLst>
              <a:ext uri="{FF2B5EF4-FFF2-40B4-BE49-F238E27FC236}">
                <a16:creationId xmlns:a16="http://schemas.microsoft.com/office/drawing/2014/main" id="{73B8040E-83DE-5936-A137-B2DD9E2CC3B6}"/>
              </a:ext>
            </a:extLst>
          </p:cNvPr>
          <p:cNvSpPr txBox="1">
            <a:spLocks/>
          </p:cNvSpPr>
          <p:nvPr/>
        </p:nvSpPr>
        <p:spPr>
          <a:xfrm>
            <a:off x="66013" y="2402"/>
            <a:ext cx="12017832" cy="690542"/>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r>
              <a:rPr lang="en-US" sz="3200" dirty="0">
                <a:solidFill>
                  <a:schemeClr val="tx1"/>
                </a:solidFill>
              </a:rPr>
              <a:t>Encampment Data</a:t>
            </a:r>
            <a:endParaRPr lang="en-US" sz="2700" dirty="0">
              <a:solidFill>
                <a:schemeClr val="tx1"/>
              </a:solidFill>
            </a:endParaRPr>
          </a:p>
        </p:txBody>
      </p:sp>
      <p:sp>
        <p:nvSpPr>
          <p:cNvPr id="10" name="Text Placeholder 2">
            <a:extLst>
              <a:ext uri="{FF2B5EF4-FFF2-40B4-BE49-F238E27FC236}">
                <a16:creationId xmlns:a16="http://schemas.microsoft.com/office/drawing/2014/main" id="{A62A2AC1-50C8-C8D7-702D-90819B5F5C19}"/>
              </a:ext>
            </a:extLst>
          </p:cNvPr>
          <p:cNvSpPr txBox="1">
            <a:spLocks/>
          </p:cNvSpPr>
          <p:nvPr/>
        </p:nvSpPr>
        <p:spPr>
          <a:xfrm>
            <a:off x="215781" y="519170"/>
            <a:ext cx="11339513" cy="360000"/>
          </a:xfrm>
          <a:prstGeom prst="rect">
            <a:avLst/>
          </a:prstGeom>
        </p:spPr>
        <p:txBody>
          <a:bodyPr vert="horz" lIns="0" tIns="0" rIns="0" bIns="0" rtlCol="0" anchor="t">
            <a:noAutofit/>
          </a:bodyPr>
          <a:lstStyle>
            <a:lvl1pPr marL="0" indent="0" algn="l" defTabSz="914400" rtl="0" eaLnBrk="1" latinLnBrk="0" hangingPunct="1">
              <a:lnSpc>
                <a:spcPct val="90000"/>
              </a:lnSpc>
              <a:spcBef>
                <a:spcPts val="1200"/>
              </a:spcBef>
              <a:buClr>
                <a:schemeClr val="accent1"/>
              </a:buClr>
              <a:buFont typeface="Wingdings 2" pitchFamily="18" charset="2"/>
              <a:buNone/>
              <a:defRPr sz="2000" kern="1200">
                <a:solidFill>
                  <a:schemeClr val="tx1">
                    <a:lumMod val="65000"/>
                    <a:lumOff val="35000"/>
                  </a:schemeClr>
                </a:solidFill>
                <a:latin typeface="+mn-lt"/>
                <a:ea typeface="+mn-ea"/>
                <a:cs typeface="+mn-cs"/>
              </a:defRPr>
            </a:lvl1pPr>
            <a:lvl2pPr marL="266700" indent="0" algn="l" defTabSz="914400" rtl="0" eaLnBrk="1" latinLnBrk="0" hangingPunct="1">
              <a:lnSpc>
                <a:spcPct val="90000"/>
              </a:lnSpc>
              <a:spcBef>
                <a:spcPts val="250"/>
              </a:spcBef>
              <a:spcAft>
                <a:spcPts val="250"/>
              </a:spcAft>
              <a:buClr>
                <a:schemeClr val="accent1"/>
              </a:buClr>
              <a:buFont typeface="Wingdings 2" pitchFamily="18" charset="2"/>
              <a:buNone/>
              <a:defRPr sz="1800" kern="1200">
                <a:solidFill>
                  <a:schemeClr val="tx1">
                    <a:lumMod val="65000"/>
                    <a:lumOff val="35000"/>
                  </a:schemeClr>
                </a:solidFill>
                <a:latin typeface="+mn-lt"/>
                <a:ea typeface="+mn-ea"/>
                <a:cs typeface="+mn-cs"/>
              </a:defRPr>
            </a:lvl2pPr>
            <a:lvl3pPr marL="542925" indent="0" algn="l" defTabSz="914400" rtl="0" eaLnBrk="1" latinLnBrk="0" hangingPunct="1">
              <a:lnSpc>
                <a:spcPct val="90000"/>
              </a:lnSpc>
              <a:spcBef>
                <a:spcPts val="250"/>
              </a:spcBef>
              <a:spcAft>
                <a:spcPts val="250"/>
              </a:spcAft>
              <a:buClr>
                <a:schemeClr val="accent1"/>
              </a:buClr>
              <a:buFont typeface="Wingdings 2" pitchFamily="18" charset="2"/>
              <a:buNone/>
              <a:defRPr sz="1600" kern="1200">
                <a:solidFill>
                  <a:schemeClr val="tx1">
                    <a:lumMod val="65000"/>
                    <a:lumOff val="35000"/>
                  </a:schemeClr>
                </a:solidFill>
                <a:latin typeface="+mn-lt"/>
                <a:ea typeface="+mn-ea"/>
                <a:cs typeface="+mn-cs"/>
              </a:defRPr>
            </a:lvl3pPr>
            <a:lvl4pPr marL="809625" indent="0" algn="l" defTabSz="914400" rtl="0" eaLnBrk="1" latinLnBrk="0" hangingPunct="1">
              <a:lnSpc>
                <a:spcPct val="90000"/>
              </a:lnSpc>
              <a:spcBef>
                <a:spcPts val="250"/>
              </a:spcBef>
              <a:spcAft>
                <a:spcPts val="250"/>
              </a:spcAft>
              <a:buClr>
                <a:schemeClr val="accent1"/>
              </a:buClr>
              <a:buFont typeface="Wingdings 2" pitchFamily="18" charset="2"/>
              <a:buNone/>
              <a:defRPr sz="1400" kern="1200">
                <a:solidFill>
                  <a:schemeClr val="tx1">
                    <a:lumMod val="65000"/>
                    <a:lumOff val="35000"/>
                  </a:schemeClr>
                </a:solidFill>
                <a:latin typeface="+mn-lt"/>
                <a:ea typeface="+mn-ea"/>
                <a:cs typeface="+mn-cs"/>
              </a:defRPr>
            </a:lvl4pPr>
            <a:lvl5pPr marL="1076325" indent="0" algn="l" defTabSz="914400" rtl="0" eaLnBrk="1" latinLnBrk="0" hangingPunct="1">
              <a:lnSpc>
                <a:spcPct val="90000"/>
              </a:lnSpc>
              <a:spcBef>
                <a:spcPts val="250"/>
              </a:spcBef>
              <a:spcAft>
                <a:spcPts val="250"/>
              </a:spcAft>
              <a:buClr>
                <a:schemeClr val="accent1"/>
              </a:buClr>
              <a:buFont typeface="Wingdings 2" pitchFamily="18" charset="2"/>
              <a:buNone/>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r>
              <a:rPr lang="en-US" b="1" dirty="0">
                <a:solidFill>
                  <a:schemeClr val="tx1"/>
                </a:solidFill>
              </a:rPr>
              <a:t>UPDATE: March 2026</a:t>
            </a:r>
          </a:p>
        </p:txBody>
      </p:sp>
      <p:graphicFrame>
        <p:nvGraphicFramePr>
          <p:cNvPr id="17" name="Table 16">
            <a:extLst>
              <a:ext uri="{FF2B5EF4-FFF2-40B4-BE49-F238E27FC236}">
                <a16:creationId xmlns:a16="http://schemas.microsoft.com/office/drawing/2014/main" id="{59512628-9871-A43E-050D-A4D4CD6DEFBE}"/>
              </a:ext>
            </a:extLst>
          </p:cNvPr>
          <p:cNvGraphicFramePr>
            <a:graphicFrameLocks noGrp="1"/>
          </p:cNvGraphicFramePr>
          <p:nvPr>
            <p:extLst>
              <p:ext uri="{D42A27DB-BD31-4B8C-83A1-F6EECF244321}">
                <p14:modId xmlns:p14="http://schemas.microsoft.com/office/powerpoint/2010/main" val="771690431"/>
              </p:ext>
            </p:extLst>
          </p:nvPr>
        </p:nvGraphicFramePr>
        <p:xfrm>
          <a:off x="636706" y="859192"/>
          <a:ext cx="10736393" cy="2462694"/>
        </p:xfrm>
        <a:graphic>
          <a:graphicData uri="http://schemas.openxmlformats.org/drawingml/2006/table">
            <a:tbl>
              <a:tblPr>
                <a:tableStyleId>{073A0DAA-6AF3-43AB-8588-CEC1D06C72B9}</a:tableStyleId>
              </a:tblPr>
              <a:tblGrid>
                <a:gridCol w="189781">
                  <a:extLst>
                    <a:ext uri="{9D8B030D-6E8A-4147-A177-3AD203B41FA5}">
                      <a16:colId xmlns:a16="http://schemas.microsoft.com/office/drawing/2014/main" val="4155964895"/>
                    </a:ext>
                  </a:extLst>
                </a:gridCol>
                <a:gridCol w="2397162">
                  <a:extLst>
                    <a:ext uri="{9D8B030D-6E8A-4147-A177-3AD203B41FA5}">
                      <a16:colId xmlns:a16="http://schemas.microsoft.com/office/drawing/2014/main" val="3694925401"/>
                    </a:ext>
                  </a:extLst>
                </a:gridCol>
                <a:gridCol w="1629890">
                  <a:extLst>
                    <a:ext uri="{9D8B030D-6E8A-4147-A177-3AD203B41FA5}">
                      <a16:colId xmlns:a16="http://schemas.microsoft.com/office/drawing/2014/main" val="1736983666"/>
                    </a:ext>
                  </a:extLst>
                </a:gridCol>
                <a:gridCol w="1629890">
                  <a:extLst>
                    <a:ext uri="{9D8B030D-6E8A-4147-A177-3AD203B41FA5}">
                      <a16:colId xmlns:a16="http://schemas.microsoft.com/office/drawing/2014/main" val="702242264"/>
                    </a:ext>
                  </a:extLst>
                </a:gridCol>
                <a:gridCol w="1629890">
                  <a:extLst>
                    <a:ext uri="{9D8B030D-6E8A-4147-A177-3AD203B41FA5}">
                      <a16:colId xmlns:a16="http://schemas.microsoft.com/office/drawing/2014/main" val="2013602650"/>
                    </a:ext>
                  </a:extLst>
                </a:gridCol>
                <a:gridCol w="1629890">
                  <a:extLst>
                    <a:ext uri="{9D8B030D-6E8A-4147-A177-3AD203B41FA5}">
                      <a16:colId xmlns:a16="http://schemas.microsoft.com/office/drawing/2014/main" val="2267220933"/>
                    </a:ext>
                  </a:extLst>
                </a:gridCol>
                <a:gridCol w="1629890">
                  <a:extLst>
                    <a:ext uri="{9D8B030D-6E8A-4147-A177-3AD203B41FA5}">
                      <a16:colId xmlns:a16="http://schemas.microsoft.com/office/drawing/2014/main" val="3049146095"/>
                    </a:ext>
                  </a:extLst>
                </a:gridCol>
              </a:tblGrid>
              <a:tr h="298638">
                <a:tc>
                  <a:txBody>
                    <a:bodyPr/>
                    <a:lstStyle/>
                    <a:p>
                      <a:pPr algn="l" fontAlgn="b"/>
                      <a:endParaRPr lang="en-US" sz="1100" b="0" i="0" u="none" strike="noStrike" dirty="0">
                        <a:solidFill>
                          <a:srgbClr val="000000"/>
                        </a:solidFill>
                        <a:effectLst/>
                        <a:latin typeface="Calibri" panose="020F0502020204030204" pitchFamily="34" charset="0"/>
                        <a:cs typeface="Calibri" panose="020F0502020204030204" pitchFamily="34" charset="0"/>
                      </a:endParaRPr>
                    </a:p>
                  </a:txBody>
                  <a:tcPr marL="9129" marR="9129" marT="9129"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9129" marR="9129" marT="9129"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600" u="none" strike="noStrike" dirty="0">
                          <a:effectLst/>
                          <a:latin typeface="Calibri" panose="020F0502020204030204" pitchFamily="34" charset="0"/>
                          <a:cs typeface="Calibri" panose="020F0502020204030204" pitchFamily="34" charset="0"/>
                        </a:rPr>
                        <a:t>2023 Camp Closures</a:t>
                      </a:r>
                    </a:p>
                    <a:p>
                      <a:pPr algn="ctr" fontAlgn="b"/>
                      <a:r>
                        <a:rPr lang="en-US" sz="1000" b="1" i="0" u="none" strike="noStrike" dirty="0">
                          <a:solidFill>
                            <a:srgbClr val="000000"/>
                          </a:solidFill>
                          <a:effectLst/>
                          <a:latin typeface="Calibri" panose="020F0502020204030204" pitchFamily="34" charset="0"/>
                          <a:cs typeface="Calibri" panose="020F0502020204030204" pitchFamily="34" charset="0"/>
                        </a:rPr>
                        <a:t>(Brookmeade, Caldwell Park, TA Truck Stop, and Hermitage Camps)</a:t>
                      </a:r>
                    </a:p>
                  </a:txBody>
                  <a:tcPr marL="9129" marR="9129" marT="912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A966"/>
                    </a:solidFill>
                  </a:tcPr>
                </a:tc>
                <a:tc>
                  <a:txBody>
                    <a:bodyPr/>
                    <a:lstStyle/>
                    <a:p>
                      <a:pPr algn="ctr" fontAlgn="b"/>
                      <a:r>
                        <a:rPr lang="en-US" sz="1600" b="0" i="0" u="none" strike="noStrike" dirty="0">
                          <a:solidFill>
                            <a:srgbClr val="000000"/>
                          </a:solidFill>
                          <a:effectLst/>
                          <a:latin typeface="Calibri" panose="020F0502020204030204" pitchFamily="34" charset="0"/>
                          <a:cs typeface="Calibri" panose="020F0502020204030204" pitchFamily="34" charset="0"/>
                        </a:rPr>
                        <a:t>Old Tent City</a:t>
                      </a:r>
                    </a:p>
                  </a:txBody>
                  <a:tcPr marL="9129" marR="9129" marT="912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fontAlgn="b"/>
                      <a:r>
                        <a:rPr lang="en-US" sz="1600" b="0" i="0" u="none" strike="noStrike" dirty="0">
                          <a:solidFill>
                            <a:srgbClr val="000000"/>
                          </a:solidFill>
                          <a:effectLst/>
                          <a:latin typeface="Calibri" panose="020F0502020204030204" pitchFamily="34" charset="0"/>
                          <a:cs typeface="Calibri" panose="020F0502020204030204" pitchFamily="34" charset="0"/>
                        </a:rPr>
                        <a:t>River Camp</a:t>
                      </a:r>
                    </a:p>
                  </a:txBody>
                  <a:tcPr marL="9129" marR="9129" marT="912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A966"/>
                    </a:solidFill>
                  </a:tcPr>
                </a:tc>
                <a:tc>
                  <a:txBody>
                    <a:bodyPr/>
                    <a:lstStyle/>
                    <a:p>
                      <a:pPr algn="ctr" fontAlgn="b"/>
                      <a:r>
                        <a:rPr lang="en-US" sz="1600" b="0" i="0" u="none" strike="noStrike" dirty="0">
                          <a:solidFill>
                            <a:srgbClr val="000000"/>
                          </a:solidFill>
                          <a:effectLst/>
                          <a:latin typeface="Calibri" panose="020F0502020204030204" pitchFamily="34" charset="0"/>
                          <a:cs typeface="Calibri" panose="020F0502020204030204" pitchFamily="34" charset="0"/>
                        </a:rPr>
                        <a:t>Cement Plant Road</a:t>
                      </a:r>
                    </a:p>
                  </a:txBody>
                  <a:tcPr marL="9129" marR="9129" marT="912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fontAlgn="b"/>
                      <a:r>
                        <a:rPr lang="en-US" sz="1600" u="none" strike="noStrike" dirty="0">
                          <a:effectLst/>
                          <a:latin typeface="Calibri" panose="020F0502020204030204" pitchFamily="34" charset="0"/>
                          <a:cs typeface="Calibri" panose="020F0502020204030204" pitchFamily="34" charset="0"/>
                        </a:rPr>
                        <a:t>Total Admissions</a:t>
                      </a:r>
                      <a:endParaRPr lang="en-US" sz="1600" b="1" i="0" u="none" strike="noStrike" dirty="0">
                        <a:solidFill>
                          <a:srgbClr val="000000"/>
                        </a:solidFill>
                        <a:effectLst/>
                        <a:latin typeface="Calibri" panose="020F0502020204030204" pitchFamily="34" charset="0"/>
                        <a:cs typeface="Calibri" panose="020F0502020204030204" pitchFamily="34" charset="0"/>
                      </a:endParaRPr>
                    </a:p>
                  </a:txBody>
                  <a:tcPr marL="9129" marR="9129" marT="912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193911506"/>
                  </a:ext>
                </a:extLst>
              </a:tr>
              <a:tr h="241502">
                <a:tc>
                  <a:txBody>
                    <a:bodyPr/>
                    <a:lstStyle/>
                    <a:p>
                      <a:pPr algn="l" fontAlgn="b"/>
                      <a:endParaRPr lang="en-US" sz="1100" b="0" i="0" u="none" strike="noStrike" dirty="0">
                        <a:solidFill>
                          <a:srgbClr val="000000"/>
                        </a:solidFill>
                        <a:effectLst/>
                        <a:latin typeface="Calibri" panose="020F0502020204030204" pitchFamily="34" charset="0"/>
                        <a:cs typeface="Calibri" panose="020F0502020204030204" pitchFamily="34" charset="0"/>
                      </a:endParaRPr>
                    </a:p>
                  </a:txBody>
                  <a:tcPr marL="9129" marR="9129" marT="9129"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1600" b="0" i="0" u="none" strike="noStrike" dirty="0">
                          <a:solidFill>
                            <a:srgbClr val="000000"/>
                          </a:solidFill>
                          <a:effectLst/>
                          <a:latin typeface="Calibri" panose="020F0502020204030204" pitchFamily="34" charset="0"/>
                          <a:cs typeface="Calibri" panose="020F0502020204030204" pitchFamily="34" charset="0"/>
                        </a:rPr>
                        <a:t>Hospitality Hub</a:t>
                      </a:r>
                    </a:p>
                  </a:txBody>
                  <a:tcPr marL="9129" marR="9129" marT="9129"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600" b="0" i="0" u="none" strike="noStrike" dirty="0">
                          <a:solidFill>
                            <a:srgbClr val="000000"/>
                          </a:solidFill>
                          <a:effectLst/>
                          <a:latin typeface="Calibri" panose="020F0502020204030204" pitchFamily="34" charset="0"/>
                          <a:cs typeface="Calibri" panose="020F0502020204030204" pitchFamily="34" charset="0"/>
                        </a:rPr>
                        <a:t>-</a:t>
                      </a:r>
                    </a:p>
                  </a:txBody>
                  <a:tcPr marL="9129" marR="9129" marT="912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DE2CC"/>
                    </a:solidFill>
                  </a:tcPr>
                </a:tc>
                <a:tc>
                  <a:txBody>
                    <a:bodyPr/>
                    <a:lstStyle/>
                    <a:p>
                      <a:pPr algn="ctr" fontAlgn="b"/>
                      <a:r>
                        <a:rPr lang="en-US" sz="1600" u="none" strike="noStrike" dirty="0">
                          <a:effectLst/>
                          <a:latin typeface="Calibri" panose="020F0502020204030204" pitchFamily="34" charset="0"/>
                          <a:cs typeface="Calibri" panose="020F0502020204030204" pitchFamily="34" charset="0"/>
                        </a:rPr>
                        <a:t>83</a:t>
                      </a:r>
                    </a:p>
                  </a:txBody>
                  <a:tcPr marL="9129" marR="9129" marT="912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US" sz="1600" u="none" strike="noStrike" dirty="0">
                          <a:effectLst/>
                          <a:latin typeface="Calibri" panose="020F0502020204030204" pitchFamily="34" charset="0"/>
                          <a:cs typeface="Calibri" panose="020F0502020204030204" pitchFamily="34" charset="0"/>
                        </a:rPr>
                        <a:t>0</a:t>
                      </a:r>
                    </a:p>
                  </a:txBody>
                  <a:tcPr marL="9129" marR="9129" marT="912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DE2CC"/>
                    </a:solidFill>
                  </a:tcPr>
                </a:tc>
                <a:tc>
                  <a:txBody>
                    <a:bodyPr/>
                    <a:lstStyle/>
                    <a:p>
                      <a:pPr algn="ctr" fontAlgn="b"/>
                      <a:r>
                        <a:rPr lang="en-US" sz="1600" u="none" strike="noStrike" dirty="0">
                          <a:effectLst/>
                          <a:latin typeface="Calibri" panose="020F0502020204030204" pitchFamily="34" charset="0"/>
                          <a:cs typeface="Calibri" panose="020F0502020204030204" pitchFamily="34" charset="0"/>
                        </a:rPr>
                        <a:t>0</a:t>
                      </a:r>
                    </a:p>
                  </a:txBody>
                  <a:tcPr marL="9129" marR="9129" marT="912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US" sz="1600" u="none" strike="noStrike" dirty="0">
                          <a:effectLst/>
                          <a:latin typeface="Calibri" panose="020F0502020204030204" pitchFamily="34" charset="0"/>
                          <a:cs typeface="Calibri" panose="020F0502020204030204" pitchFamily="34" charset="0"/>
                        </a:rPr>
                        <a:t>83</a:t>
                      </a:r>
                    </a:p>
                  </a:txBody>
                  <a:tcPr marL="9129" marR="9129" marT="912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993600758"/>
                  </a:ext>
                </a:extLst>
              </a:tr>
              <a:tr h="241502">
                <a:tc>
                  <a:txBody>
                    <a:bodyPr/>
                    <a:lstStyle/>
                    <a:p>
                      <a:pPr algn="l" fontAlgn="b"/>
                      <a:endParaRPr lang="en-US" sz="1100" b="0" i="0" u="none" strike="noStrike" dirty="0">
                        <a:solidFill>
                          <a:srgbClr val="000000"/>
                        </a:solidFill>
                        <a:effectLst/>
                        <a:latin typeface="Calibri" panose="020F0502020204030204" pitchFamily="34" charset="0"/>
                        <a:cs typeface="Calibri" panose="020F0502020204030204" pitchFamily="34" charset="0"/>
                      </a:endParaRPr>
                    </a:p>
                  </a:txBody>
                  <a:tcPr marL="9129" marR="9129" marT="9129"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1600" u="none" strike="noStrike" dirty="0">
                          <a:effectLst/>
                          <a:latin typeface="Calibri" panose="020F0502020204030204" pitchFamily="34" charset="0"/>
                          <a:cs typeface="Calibri" panose="020F0502020204030204" pitchFamily="34" charset="0"/>
                        </a:rPr>
                        <a:t>Community Care Fellowship</a:t>
                      </a:r>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9129" marR="9129" marT="9129"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600" u="none" strike="noStrike" dirty="0">
                          <a:effectLst/>
                          <a:latin typeface="Calibri" panose="020F0502020204030204" pitchFamily="34" charset="0"/>
                          <a:cs typeface="Calibri" panose="020F0502020204030204" pitchFamily="34" charset="0"/>
                        </a:rPr>
                        <a:t>33</a:t>
                      </a:r>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9129" marR="9129" marT="912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r>
                        <a:rPr lang="en-US" sz="1600" u="none" strike="noStrike" dirty="0">
                          <a:effectLst/>
                          <a:latin typeface="Calibri" panose="020F0502020204030204" pitchFamily="34" charset="0"/>
                          <a:cs typeface="Calibri" panose="020F0502020204030204" pitchFamily="34" charset="0"/>
                        </a:rPr>
                        <a:t>3</a:t>
                      </a:r>
                    </a:p>
                  </a:txBody>
                  <a:tcPr marL="9129" marR="9129" marT="912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US" sz="1600" u="none" strike="noStrike" dirty="0">
                          <a:effectLst/>
                          <a:latin typeface="Calibri" panose="020F0502020204030204" pitchFamily="34" charset="0"/>
                          <a:cs typeface="Calibri" panose="020F0502020204030204" pitchFamily="34" charset="0"/>
                        </a:rPr>
                        <a:t>1</a:t>
                      </a:r>
                    </a:p>
                  </a:txBody>
                  <a:tcPr marL="9129" marR="9129" marT="912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DE2CC"/>
                    </a:solidFill>
                  </a:tcPr>
                </a:tc>
                <a:tc>
                  <a:txBody>
                    <a:bodyPr/>
                    <a:lstStyle/>
                    <a:p>
                      <a:pPr algn="ctr" fontAlgn="b"/>
                      <a:r>
                        <a:rPr lang="en-US" sz="1600" u="none" strike="noStrike" dirty="0">
                          <a:effectLst/>
                          <a:latin typeface="Calibri" panose="020F0502020204030204" pitchFamily="34" charset="0"/>
                          <a:cs typeface="Calibri" panose="020F0502020204030204" pitchFamily="34" charset="0"/>
                        </a:rPr>
                        <a:t>0</a:t>
                      </a:r>
                    </a:p>
                  </a:txBody>
                  <a:tcPr marL="9129" marR="9129" marT="912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US" sz="1600" u="none" strike="noStrike" dirty="0">
                          <a:effectLst/>
                          <a:latin typeface="Calibri" panose="020F0502020204030204" pitchFamily="34" charset="0"/>
                          <a:cs typeface="Calibri" panose="020F0502020204030204" pitchFamily="34" charset="0"/>
                        </a:rPr>
                        <a:t>37</a:t>
                      </a:r>
                    </a:p>
                  </a:txBody>
                  <a:tcPr marL="9129" marR="9129" marT="912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871629094"/>
                  </a:ext>
                </a:extLst>
              </a:tr>
              <a:tr h="241502">
                <a:tc>
                  <a:txBody>
                    <a:bodyPr/>
                    <a:lstStyle/>
                    <a:p>
                      <a:pPr algn="l" fontAlgn="b"/>
                      <a:endParaRPr lang="en-US" sz="1100" b="0" i="0" u="none" strike="noStrike" dirty="0">
                        <a:solidFill>
                          <a:srgbClr val="000000"/>
                        </a:solidFill>
                        <a:effectLst/>
                        <a:latin typeface="Calibri" panose="020F0502020204030204" pitchFamily="34" charset="0"/>
                        <a:cs typeface="Calibri" panose="020F0502020204030204" pitchFamily="34" charset="0"/>
                      </a:endParaRPr>
                    </a:p>
                  </a:txBody>
                  <a:tcPr marL="9129" marR="9129" marT="9129"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1600" u="none" strike="noStrike" dirty="0">
                          <a:effectLst/>
                          <a:latin typeface="Calibri" panose="020F0502020204030204" pitchFamily="34" charset="0"/>
                          <a:cs typeface="Calibri" panose="020F0502020204030204" pitchFamily="34" charset="0"/>
                        </a:rPr>
                        <a:t>Salvation Army</a:t>
                      </a:r>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9129" marR="9129" marT="9129"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600" u="none" strike="noStrike" dirty="0">
                          <a:effectLst/>
                          <a:latin typeface="Calibri" panose="020F0502020204030204" pitchFamily="34" charset="0"/>
                          <a:cs typeface="Calibri" panose="020F0502020204030204" pitchFamily="34" charset="0"/>
                        </a:rPr>
                        <a:t>144</a:t>
                      </a:r>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9129" marR="9129" marT="912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r>
                        <a:rPr lang="en-US" sz="1600" u="none" strike="noStrike" dirty="0">
                          <a:effectLst/>
                          <a:latin typeface="Calibri" panose="020F0502020204030204" pitchFamily="34" charset="0"/>
                          <a:cs typeface="Calibri" panose="020F0502020204030204" pitchFamily="34" charset="0"/>
                        </a:rPr>
                        <a:t>1</a:t>
                      </a:r>
                    </a:p>
                  </a:txBody>
                  <a:tcPr marL="9129" marR="9129" marT="912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US" sz="1600" u="none" strike="noStrike" dirty="0">
                          <a:effectLst/>
                          <a:latin typeface="Calibri" panose="020F0502020204030204" pitchFamily="34" charset="0"/>
                          <a:cs typeface="Calibri" panose="020F0502020204030204" pitchFamily="34" charset="0"/>
                        </a:rPr>
                        <a:t>0</a:t>
                      </a:r>
                    </a:p>
                  </a:txBody>
                  <a:tcPr marL="9129" marR="9129" marT="912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DE2CC"/>
                    </a:solidFill>
                  </a:tcPr>
                </a:tc>
                <a:tc>
                  <a:txBody>
                    <a:bodyPr/>
                    <a:lstStyle/>
                    <a:p>
                      <a:pPr algn="ctr" fontAlgn="b"/>
                      <a:r>
                        <a:rPr lang="en-US" sz="1600" u="none" strike="noStrike" dirty="0">
                          <a:effectLst/>
                          <a:latin typeface="Calibri" panose="020F0502020204030204" pitchFamily="34" charset="0"/>
                          <a:cs typeface="Calibri" panose="020F0502020204030204" pitchFamily="34" charset="0"/>
                        </a:rPr>
                        <a:t>0</a:t>
                      </a:r>
                    </a:p>
                  </a:txBody>
                  <a:tcPr marL="9129" marR="9129" marT="912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US" sz="1600" u="none" strike="noStrike" dirty="0">
                          <a:effectLst/>
                          <a:latin typeface="Calibri" panose="020F0502020204030204" pitchFamily="34" charset="0"/>
                          <a:cs typeface="Calibri" panose="020F0502020204030204" pitchFamily="34" charset="0"/>
                        </a:rPr>
                        <a:t>145</a:t>
                      </a:r>
                    </a:p>
                  </a:txBody>
                  <a:tcPr marL="9129" marR="9129" marT="912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217778000"/>
                  </a:ext>
                </a:extLst>
              </a:tr>
              <a:tr h="241502">
                <a:tc>
                  <a:txBody>
                    <a:bodyPr/>
                    <a:lstStyle/>
                    <a:p>
                      <a:pPr algn="l" fontAlgn="b"/>
                      <a:endParaRPr lang="en-US" sz="1100" b="0" i="0" u="none" strike="noStrike" dirty="0">
                        <a:solidFill>
                          <a:srgbClr val="000000"/>
                        </a:solidFill>
                        <a:effectLst/>
                        <a:latin typeface="Calibri" panose="020F0502020204030204" pitchFamily="34" charset="0"/>
                        <a:cs typeface="Calibri" panose="020F0502020204030204" pitchFamily="34" charset="0"/>
                      </a:endParaRPr>
                    </a:p>
                  </a:txBody>
                  <a:tcPr marL="9129" marR="9129" marT="9129"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1600" u="none" strike="noStrike" dirty="0">
                          <a:effectLst/>
                          <a:latin typeface="Calibri" panose="020F0502020204030204" pitchFamily="34" charset="0"/>
                          <a:cs typeface="Calibri" panose="020F0502020204030204" pitchFamily="34" charset="0"/>
                        </a:rPr>
                        <a:t>No Interim Gap Housing Placement</a:t>
                      </a:r>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9129" marR="9129" marT="9129"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600" b="0" i="0" u="none" strike="noStrike" dirty="0">
                          <a:solidFill>
                            <a:srgbClr val="000000"/>
                          </a:solidFill>
                          <a:effectLst/>
                          <a:latin typeface="Calibri" panose="020F0502020204030204" pitchFamily="34" charset="0"/>
                          <a:cs typeface="Calibri" panose="020F0502020204030204" pitchFamily="34" charset="0"/>
                        </a:rPr>
                        <a:t>11</a:t>
                      </a:r>
                    </a:p>
                  </a:txBody>
                  <a:tcPr marL="9129" marR="9129" marT="91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r>
                        <a:rPr lang="en-US" sz="1600" b="0" i="0" u="none" strike="noStrike" dirty="0">
                          <a:solidFill>
                            <a:srgbClr val="000000"/>
                          </a:solidFill>
                          <a:effectLst/>
                          <a:latin typeface="Calibri" panose="020F0502020204030204" pitchFamily="34" charset="0"/>
                          <a:cs typeface="Calibri" panose="020F0502020204030204" pitchFamily="34" charset="0"/>
                        </a:rPr>
                        <a:t>21</a:t>
                      </a:r>
                    </a:p>
                  </a:txBody>
                  <a:tcPr marL="9129" marR="9129" marT="91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US" sz="1600" b="0" i="0" u="none" strike="noStrike" dirty="0">
                          <a:solidFill>
                            <a:srgbClr val="000000"/>
                          </a:solidFill>
                          <a:effectLst/>
                          <a:latin typeface="Calibri" panose="020F0502020204030204" pitchFamily="34" charset="0"/>
                          <a:cs typeface="Calibri" panose="020F0502020204030204" pitchFamily="34" charset="0"/>
                        </a:rPr>
                        <a:t>37</a:t>
                      </a:r>
                    </a:p>
                  </a:txBody>
                  <a:tcPr marL="9129" marR="9129" marT="91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DE2CC"/>
                    </a:solidFill>
                  </a:tcPr>
                </a:tc>
                <a:tc>
                  <a:txBody>
                    <a:bodyPr/>
                    <a:lstStyle/>
                    <a:p>
                      <a:pPr algn="ctr" fontAlgn="b"/>
                      <a:r>
                        <a:rPr lang="en-US" sz="1600" b="0" i="0" u="none" strike="noStrike" dirty="0">
                          <a:solidFill>
                            <a:srgbClr val="000000"/>
                          </a:solidFill>
                          <a:effectLst/>
                          <a:latin typeface="Calibri" panose="020F0502020204030204" pitchFamily="34" charset="0"/>
                          <a:cs typeface="Calibri" panose="020F0502020204030204" pitchFamily="34" charset="0"/>
                        </a:rPr>
                        <a:t>7</a:t>
                      </a:r>
                    </a:p>
                  </a:txBody>
                  <a:tcPr marL="9129" marR="9129" marT="91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US" sz="1600" b="0" i="0" u="none" strike="noStrike" dirty="0">
                          <a:solidFill>
                            <a:srgbClr val="000000"/>
                          </a:solidFill>
                          <a:effectLst/>
                          <a:latin typeface="Calibri" panose="020F0502020204030204" pitchFamily="34" charset="0"/>
                          <a:cs typeface="Calibri" panose="020F0502020204030204" pitchFamily="34" charset="0"/>
                        </a:rPr>
                        <a:t>76</a:t>
                      </a:r>
                    </a:p>
                  </a:txBody>
                  <a:tcPr marL="9129" marR="9129" marT="912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754140500"/>
                  </a:ext>
                </a:extLst>
              </a:tr>
              <a:tr h="241502">
                <a:tc>
                  <a:txBody>
                    <a:bodyPr/>
                    <a:lstStyle/>
                    <a:p>
                      <a:pPr algn="r" fontAlgn="b"/>
                      <a:endParaRPr lang="en-US" sz="1100" b="0" i="0" u="none" strike="noStrike" dirty="0">
                        <a:solidFill>
                          <a:srgbClr val="000000"/>
                        </a:solidFill>
                        <a:effectLst/>
                        <a:latin typeface="Calibri" panose="020F0502020204030204" pitchFamily="34" charset="0"/>
                        <a:cs typeface="Calibri" panose="020F0502020204030204" pitchFamily="34" charset="0"/>
                      </a:endParaRPr>
                    </a:p>
                  </a:txBody>
                  <a:tcPr marL="9129" marR="9129" marT="9129"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1600" u="none" strike="noStrike" dirty="0">
                          <a:effectLst/>
                          <a:latin typeface="Calibri" panose="020F0502020204030204" pitchFamily="34" charset="0"/>
                          <a:cs typeface="Calibri" panose="020F0502020204030204" pitchFamily="34" charset="0"/>
                        </a:rPr>
                        <a:t>Total Individuals</a:t>
                      </a:r>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9129" marR="9129" marT="9129"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600" b="0" i="0" u="none" strike="noStrike" dirty="0">
                          <a:solidFill>
                            <a:srgbClr val="000000"/>
                          </a:solidFill>
                          <a:effectLst/>
                          <a:latin typeface="Calibri" panose="020F0502020204030204" pitchFamily="34" charset="0"/>
                          <a:cs typeface="Calibri" panose="020F0502020204030204" pitchFamily="34" charset="0"/>
                        </a:rPr>
                        <a:t>188</a:t>
                      </a:r>
                    </a:p>
                  </a:txBody>
                  <a:tcPr marL="9129" marR="9129" marT="912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r>
                        <a:rPr lang="en-US" sz="1600" b="0" i="0" u="none" strike="noStrike" dirty="0">
                          <a:solidFill>
                            <a:srgbClr val="000000"/>
                          </a:solidFill>
                          <a:effectLst/>
                          <a:latin typeface="Calibri" panose="020F0502020204030204" pitchFamily="34" charset="0"/>
                          <a:cs typeface="Calibri" panose="020F0502020204030204" pitchFamily="34" charset="0"/>
                        </a:rPr>
                        <a:t>108</a:t>
                      </a:r>
                    </a:p>
                  </a:txBody>
                  <a:tcPr marL="9129" marR="9129" marT="912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US" sz="1600" b="0" i="0" u="none" strike="noStrike" dirty="0">
                          <a:solidFill>
                            <a:srgbClr val="000000"/>
                          </a:solidFill>
                          <a:effectLst/>
                          <a:latin typeface="Calibri" panose="020F0502020204030204" pitchFamily="34" charset="0"/>
                          <a:cs typeface="Calibri" panose="020F0502020204030204" pitchFamily="34" charset="0"/>
                        </a:rPr>
                        <a:t>38</a:t>
                      </a:r>
                    </a:p>
                  </a:txBody>
                  <a:tcPr marL="9129" marR="9129" marT="912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DE2CC"/>
                    </a:solidFill>
                  </a:tcPr>
                </a:tc>
                <a:tc>
                  <a:txBody>
                    <a:bodyPr/>
                    <a:lstStyle/>
                    <a:p>
                      <a:pPr algn="ctr" fontAlgn="b"/>
                      <a:r>
                        <a:rPr lang="en-US" sz="1600" b="0" i="0" u="none" strike="noStrike" dirty="0">
                          <a:solidFill>
                            <a:srgbClr val="000000"/>
                          </a:solidFill>
                          <a:effectLst/>
                          <a:latin typeface="Calibri" panose="020F0502020204030204" pitchFamily="34" charset="0"/>
                          <a:cs typeface="Calibri" panose="020F0502020204030204" pitchFamily="34" charset="0"/>
                        </a:rPr>
                        <a:t>7</a:t>
                      </a:r>
                    </a:p>
                  </a:txBody>
                  <a:tcPr marL="9129" marR="9129" marT="912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US" sz="1600" b="0" i="0" u="none" strike="noStrike" dirty="0">
                          <a:solidFill>
                            <a:srgbClr val="000000"/>
                          </a:solidFill>
                          <a:effectLst/>
                          <a:latin typeface="Calibri" panose="020F0502020204030204" pitchFamily="34" charset="0"/>
                          <a:cs typeface="Calibri" panose="020F0502020204030204" pitchFamily="34" charset="0"/>
                        </a:rPr>
                        <a:t>341</a:t>
                      </a:r>
                    </a:p>
                  </a:txBody>
                  <a:tcPr marL="9129" marR="9129" marT="912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4076724320"/>
                  </a:ext>
                </a:extLst>
              </a:tr>
            </a:tbl>
          </a:graphicData>
        </a:graphic>
      </p:graphicFrame>
      <p:graphicFrame>
        <p:nvGraphicFramePr>
          <p:cNvPr id="18" name="Table 17">
            <a:extLst>
              <a:ext uri="{FF2B5EF4-FFF2-40B4-BE49-F238E27FC236}">
                <a16:creationId xmlns:a16="http://schemas.microsoft.com/office/drawing/2014/main" id="{DFF91230-AC1C-F79A-F620-D4BB5D1C2DC7}"/>
              </a:ext>
            </a:extLst>
          </p:cNvPr>
          <p:cNvGraphicFramePr>
            <a:graphicFrameLocks noGrp="1"/>
          </p:cNvGraphicFramePr>
          <p:nvPr>
            <p:extLst>
              <p:ext uri="{D42A27DB-BD31-4B8C-83A1-F6EECF244321}">
                <p14:modId xmlns:p14="http://schemas.microsoft.com/office/powerpoint/2010/main" val="1931228053"/>
              </p:ext>
            </p:extLst>
          </p:nvPr>
        </p:nvGraphicFramePr>
        <p:xfrm>
          <a:off x="1353196" y="3674360"/>
          <a:ext cx="9064682" cy="2486530"/>
        </p:xfrm>
        <a:graphic>
          <a:graphicData uri="http://schemas.openxmlformats.org/drawingml/2006/table">
            <a:tbl>
              <a:tblPr>
                <a:tableStyleId>{073A0DAA-6AF3-43AB-8588-CEC1D06C72B9}</a:tableStyleId>
              </a:tblPr>
              <a:tblGrid>
                <a:gridCol w="175590">
                  <a:extLst>
                    <a:ext uri="{9D8B030D-6E8A-4147-A177-3AD203B41FA5}">
                      <a16:colId xmlns:a16="http://schemas.microsoft.com/office/drawing/2014/main" val="4200565669"/>
                    </a:ext>
                  </a:extLst>
                </a:gridCol>
                <a:gridCol w="2961048">
                  <a:extLst>
                    <a:ext uri="{9D8B030D-6E8A-4147-A177-3AD203B41FA5}">
                      <a16:colId xmlns:a16="http://schemas.microsoft.com/office/drawing/2014/main" val="694856718"/>
                    </a:ext>
                  </a:extLst>
                </a:gridCol>
                <a:gridCol w="1482011">
                  <a:extLst>
                    <a:ext uri="{9D8B030D-6E8A-4147-A177-3AD203B41FA5}">
                      <a16:colId xmlns:a16="http://schemas.microsoft.com/office/drawing/2014/main" val="4082506757"/>
                    </a:ext>
                  </a:extLst>
                </a:gridCol>
                <a:gridCol w="1482011">
                  <a:extLst>
                    <a:ext uri="{9D8B030D-6E8A-4147-A177-3AD203B41FA5}">
                      <a16:colId xmlns:a16="http://schemas.microsoft.com/office/drawing/2014/main" val="4220200232"/>
                    </a:ext>
                  </a:extLst>
                </a:gridCol>
                <a:gridCol w="1482011">
                  <a:extLst>
                    <a:ext uri="{9D8B030D-6E8A-4147-A177-3AD203B41FA5}">
                      <a16:colId xmlns:a16="http://schemas.microsoft.com/office/drawing/2014/main" val="3806926979"/>
                    </a:ext>
                  </a:extLst>
                </a:gridCol>
                <a:gridCol w="1482011">
                  <a:extLst>
                    <a:ext uri="{9D8B030D-6E8A-4147-A177-3AD203B41FA5}">
                      <a16:colId xmlns:a16="http://schemas.microsoft.com/office/drawing/2014/main" val="2105978981"/>
                    </a:ext>
                  </a:extLst>
                </a:gridCol>
              </a:tblGrid>
              <a:tr h="228425">
                <a:tc>
                  <a:txBody>
                    <a:bodyPr/>
                    <a:lstStyle/>
                    <a:p>
                      <a:pPr algn="l" fontAlgn="b"/>
                      <a:endParaRPr lang="en-US" sz="11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b"/>
                      <a:r>
                        <a:rPr lang="en-US" sz="1400" b="0" u="none" strike="noStrike" dirty="0">
                          <a:effectLst/>
                          <a:latin typeface="Calibri" panose="020F0502020204030204" pitchFamily="34" charset="0"/>
                          <a:cs typeface="Calibri" panose="020F0502020204030204" pitchFamily="34" charset="0"/>
                        </a:rPr>
                        <a:t>Exit Destination of </a:t>
                      </a:r>
                    </a:p>
                    <a:p>
                      <a:pPr algn="ctr" fontAlgn="b"/>
                      <a:r>
                        <a:rPr lang="en-US" sz="1400" b="0" u="none" strike="noStrike" dirty="0">
                          <a:effectLst/>
                          <a:latin typeface="Calibri" panose="020F0502020204030204" pitchFamily="34" charset="0"/>
                          <a:cs typeface="Calibri" panose="020F0502020204030204" pitchFamily="34" charset="0"/>
                        </a:rPr>
                        <a:t>Former Camp Residents</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b"/>
                      <a:r>
                        <a:rPr lang="en-US" sz="1400" b="0" i="0" u="none" strike="noStrike" dirty="0">
                          <a:solidFill>
                            <a:srgbClr val="000000"/>
                          </a:solidFill>
                          <a:effectLst/>
                          <a:latin typeface="Calibri" panose="020F0502020204030204" pitchFamily="34" charset="0"/>
                          <a:cs typeface="Calibri" panose="020F0502020204030204" pitchFamily="34" charset="0"/>
                        </a:rPr>
                        <a:t>Hospitality Hub</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fontAlgn="b"/>
                      <a:r>
                        <a:rPr lang="en-US" sz="1400" u="none" strike="noStrike" dirty="0">
                          <a:effectLst/>
                          <a:latin typeface="Calibri" panose="020F0502020204030204" pitchFamily="34" charset="0"/>
                          <a:cs typeface="Calibri" panose="020F0502020204030204" pitchFamily="34" charset="0"/>
                        </a:rPr>
                        <a:t>Community Care Fellowship</a:t>
                      </a:r>
                      <a:endParaRPr lang="en-US" sz="14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fontAlgn="b"/>
                      <a:r>
                        <a:rPr lang="en-US" sz="1400" u="none" strike="noStrike" dirty="0">
                          <a:effectLst/>
                          <a:latin typeface="Calibri" panose="020F0502020204030204" pitchFamily="34" charset="0"/>
                          <a:cs typeface="Calibri" panose="020F0502020204030204" pitchFamily="34" charset="0"/>
                        </a:rPr>
                        <a:t>Salvation Army</a:t>
                      </a:r>
                      <a:endParaRPr lang="en-US" sz="14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fontAlgn="b"/>
                      <a:r>
                        <a:rPr lang="en-US" sz="1400" b="0" i="0" u="none" strike="noStrike" dirty="0">
                          <a:solidFill>
                            <a:srgbClr val="000000"/>
                          </a:solidFill>
                          <a:effectLst/>
                          <a:latin typeface="Calibri" panose="020F0502020204030204" pitchFamily="34" charset="0"/>
                          <a:cs typeface="Calibri" panose="020F0502020204030204" pitchFamily="34" charset="0"/>
                        </a:rPr>
                        <a:t>No Interim Gap Housing Placement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extLst>
                  <a:ext uri="{0D108BD9-81ED-4DB2-BD59-A6C34878D82A}">
                    <a16:rowId xmlns:a16="http://schemas.microsoft.com/office/drawing/2014/main" val="3434295187"/>
                  </a:ext>
                </a:extLst>
              </a:tr>
              <a:tr h="228425">
                <a:tc>
                  <a:txBody>
                    <a:bodyPr/>
                    <a:lstStyle/>
                    <a:p>
                      <a:pPr algn="l" fontAlgn="b"/>
                      <a:endParaRPr lang="en-US" sz="11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1400" u="none" strike="noStrike" dirty="0">
                          <a:effectLst/>
                          <a:latin typeface="Calibri" panose="020F0502020204030204" pitchFamily="34" charset="0"/>
                          <a:cs typeface="Calibri" panose="020F0502020204030204" pitchFamily="34" charset="0"/>
                        </a:rPr>
                        <a:t>Still Enrolled In Program</a:t>
                      </a:r>
                      <a:endParaRPr lang="en-US" sz="14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400" b="0" i="0" u="none" strike="noStrike" dirty="0">
                          <a:solidFill>
                            <a:srgbClr val="000000"/>
                          </a:solidFill>
                          <a:effectLst/>
                          <a:latin typeface="Calibri" panose="020F0502020204030204" pitchFamily="34" charset="0"/>
                          <a:cs typeface="Calibri" panose="020F0502020204030204" pitchFamily="34" charset="0"/>
                        </a:rPr>
                        <a:t>39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US" sz="1400" u="none" strike="noStrike" dirty="0">
                          <a:effectLst/>
                          <a:latin typeface="Calibri" panose="020F0502020204030204" pitchFamily="34" charset="0"/>
                          <a:cs typeface="Calibri" panose="020F0502020204030204" pitchFamily="34" charset="0"/>
                        </a:rPr>
                        <a:t>0</a:t>
                      </a:r>
                      <a:endParaRPr lang="en-US" sz="14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r>
                        <a:rPr lang="en-US" sz="1400" u="none" strike="noStrike" dirty="0">
                          <a:effectLst/>
                          <a:latin typeface="Calibri" panose="020F0502020204030204" pitchFamily="34" charset="0"/>
                          <a:cs typeface="Calibri" panose="020F0502020204030204" pitchFamily="34" charset="0"/>
                        </a:rPr>
                        <a:t>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US" sz="1400" u="none" strike="noStrike" dirty="0">
                          <a:effectLst/>
                          <a:latin typeface="Calibri" panose="020F0502020204030204" pitchFamily="34" charset="0"/>
                          <a:cs typeface="Calibri" panose="020F0502020204030204" pitchFamily="34" charset="0"/>
                        </a:rPr>
                        <a:t>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3556224445"/>
                  </a:ext>
                </a:extLst>
              </a:tr>
              <a:tr h="228425">
                <a:tc>
                  <a:txBody>
                    <a:bodyPr/>
                    <a:lstStyle/>
                    <a:p>
                      <a:pPr algn="l" fontAlgn="b"/>
                      <a:endParaRPr lang="en-US" sz="11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1400" u="none" strike="noStrike" dirty="0">
                          <a:effectLst/>
                          <a:latin typeface="Calibri" panose="020F0502020204030204" pitchFamily="34" charset="0"/>
                          <a:cs typeface="Calibri" panose="020F0502020204030204" pitchFamily="34" charset="0"/>
                        </a:rPr>
                        <a:t>Permanent Housing</a:t>
                      </a:r>
                      <a:endParaRPr lang="en-US" sz="14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400" b="0" i="0" u="none" strike="noStrike" dirty="0">
                          <a:solidFill>
                            <a:srgbClr val="000000"/>
                          </a:solidFill>
                          <a:effectLst/>
                          <a:latin typeface="Calibri" panose="020F0502020204030204" pitchFamily="34" charset="0"/>
                          <a:cs typeface="Calibri" panose="020F0502020204030204" pitchFamily="34" charset="0"/>
                        </a:rPr>
                        <a:t>18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US" sz="1400" u="none" strike="noStrike" dirty="0">
                          <a:effectLst/>
                          <a:latin typeface="Calibri" panose="020F0502020204030204" pitchFamily="34" charset="0"/>
                          <a:cs typeface="Calibri" panose="020F0502020204030204" pitchFamily="34" charset="0"/>
                        </a:rPr>
                        <a:t>11</a:t>
                      </a:r>
                      <a:endParaRPr lang="en-US" sz="14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r>
                        <a:rPr lang="en-US" sz="1400" u="none" strike="noStrike" dirty="0">
                          <a:effectLst/>
                          <a:latin typeface="Calibri" panose="020F0502020204030204" pitchFamily="34" charset="0"/>
                          <a:cs typeface="Calibri" panose="020F0502020204030204" pitchFamily="34" charset="0"/>
                        </a:rPr>
                        <a:t>116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US" sz="1400" u="none" strike="noStrike" dirty="0">
                          <a:effectLst/>
                          <a:latin typeface="Calibri" panose="020F0502020204030204" pitchFamily="34" charset="0"/>
                          <a:cs typeface="Calibri" panose="020F0502020204030204" pitchFamily="34" charset="0"/>
                        </a:rPr>
                        <a:t>66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570217257"/>
                  </a:ext>
                </a:extLst>
              </a:tr>
              <a:tr h="228425">
                <a:tc>
                  <a:txBody>
                    <a:bodyPr/>
                    <a:lstStyle/>
                    <a:p>
                      <a:pPr algn="l" fontAlgn="b"/>
                      <a:endParaRPr lang="en-US" sz="11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1400" u="none" strike="noStrike" dirty="0">
                          <a:effectLst/>
                          <a:latin typeface="Calibri" panose="020F0502020204030204" pitchFamily="34" charset="0"/>
                          <a:cs typeface="Calibri" panose="020F0502020204030204" pitchFamily="34" charset="0"/>
                        </a:rPr>
                        <a:t>Deceased</a:t>
                      </a:r>
                      <a:endParaRPr lang="en-US" sz="14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400" b="0" i="0" u="none" strike="noStrike" dirty="0">
                          <a:solidFill>
                            <a:srgbClr val="000000"/>
                          </a:solidFill>
                          <a:effectLst/>
                          <a:latin typeface="Calibri" panose="020F0502020204030204" pitchFamily="34" charset="0"/>
                          <a:cs typeface="Calibri" panose="020F0502020204030204" pitchFamily="34" charset="0"/>
                        </a:rPr>
                        <a:t>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US" sz="1400" u="none" strike="noStrike" dirty="0">
                          <a:effectLst/>
                          <a:latin typeface="Calibri" panose="020F0502020204030204" pitchFamily="34" charset="0"/>
                          <a:cs typeface="Calibri" panose="020F0502020204030204" pitchFamily="34" charset="0"/>
                        </a:rPr>
                        <a:t>0</a:t>
                      </a:r>
                      <a:endParaRPr lang="en-US" sz="14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r>
                        <a:rPr lang="en-US" sz="1400" u="none" strike="noStrike" dirty="0">
                          <a:effectLst/>
                          <a:latin typeface="Calibri" panose="020F0502020204030204" pitchFamily="34" charset="0"/>
                          <a:cs typeface="Calibri" panose="020F0502020204030204" pitchFamily="34" charset="0"/>
                        </a:rPr>
                        <a:t>7</a:t>
                      </a:r>
                      <a:endParaRPr lang="en-US" sz="14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US" sz="1400" b="0" i="0" u="none" strike="noStrike" dirty="0">
                          <a:solidFill>
                            <a:srgbClr val="000000"/>
                          </a:solidFill>
                          <a:effectLst/>
                          <a:latin typeface="Calibri" panose="020F0502020204030204" pitchFamily="34" charset="0"/>
                          <a:cs typeface="Calibri" panose="020F0502020204030204" pitchFamily="34" charset="0"/>
                        </a:rPr>
                        <a:t>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572032434"/>
                  </a:ext>
                </a:extLst>
              </a:tr>
              <a:tr h="228425">
                <a:tc>
                  <a:txBody>
                    <a:bodyPr/>
                    <a:lstStyle/>
                    <a:p>
                      <a:pPr algn="l" fontAlgn="b"/>
                      <a:endParaRPr lang="en-US" sz="11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1400" u="none" strike="noStrike" dirty="0">
                          <a:effectLst/>
                          <a:latin typeface="Calibri" panose="020F0502020204030204" pitchFamily="34" charset="0"/>
                          <a:cs typeface="Calibri" panose="020F0502020204030204" pitchFamily="34" charset="0"/>
                        </a:rPr>
                        <a:t>Returned to Homelessness</a:t>
                      </a:r>
                      <a:endParaRPr lang="en-US" sz="14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400" b="0" i="0" u="none" strike="noStrike" dirty="0">
                          <a:solidFill>
                            <a:srgbClr val="000000"/>
                          </a:solidFill>
                          <a:effectLst/>
                          <a:latin typeface="Calibri" panose="020F0502020204030204" pitchFamily="34" charset="0"/>
                          <a:cs typeface="Calibri" panose="020F0502020204030204" pitchFamily="34" charset="0"/>
                        </a:rPr>
                        <a:t>13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US" sz="1400" u="none" strike="noStrike" dirty="0">
                          <a:effectLst/>
                          <a:latin typeface="Calibri" panose="020F0502020204030204" pitchFamily="34" charset="0"/>
                          <a:cs typeface="Calibri" panose="020F0502020204030204" pitchFamily="34" charset="0"/>
                        </a:rPr>
                        <a:t>20</a:t>
                      </a:r>
                      <a:endParaRPr lang="en-US" sz="14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r>
                        <a:rPr lang="en-US" sz="1400" u="none" strike="noStrike" dirty="0">
                          <a:effectLst/>
                          <a:latin typeface="Calibri" panose="020F0502020204030204" pitchFamily="34" charset="0"/>
                          <a:cs typeface="Calibri" panose="020F0502020204030204" pitchFamily="34" charset="0"/>
                        </a:rPr>
                        <a:t>3</a:t>
                      </a:r>
                      <a:endParaRPr lang="en-US" sz="14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US" sz="1400" b="0" i="0" u="none" strike="noStrike" dirty="0">
                          <a:solidFill>
                            <a:srgbClr val="000000"/>
                          </a:solidFill>
                          <a:effectLst/>
                          <a:latin typeface="Calibri" panose="020F0502020204030204" pitchFamily="34" charset="0"/>
                          <a:cs typeface="Calibri" panose="020F0502020204030204" pitchFamily="34" charset="0"/>
                        </a:rPr>
                        <a:t>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366128469"/>
                  </a:ext>
                </a:extLst>
              </a:tr>
              <a:tr h="228425">
                <a:tc>
                  <a:txBody>
                    <a:bodyPr/>
                    <a:lstStyle/>
                    <a:p>
                      <a:pPr algn="l" fontAlgn="b"/>
                      <a:endParaRPr lang="en-US" sz="11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1400" u="none" strike="noStrike" dirty="0">
                          <a:effectLst/>
                          <a:latin typeface="Calibri" panose="020F0502020204030204" pitchFamily="34" charset="0"/>
                          <a:cs typeface="Calibri" panose="020F0502020204030204" pitchFamily="34" charset="0"/>
                        </a:rPr>
                        <a:t>Incarceration</a:t>
                      </a:r>
                      <a:endParaRPr lang="en-US" sz="14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400" b="0" i="0" u="none" strike="noStrike" dirty="0">
                          <a:solidFill>
                            <a:srgbClr val="000000"/>
                          </a:solidFill>
                          <a:effectLst/>
                          <a:latin typeface="Calibri" panose="020F0502020204030204" pitchFamily="34" charset="0"/>
                          <a:cs typeface="Calibri" panose="020F0502020204030204" pitchFamily="34" charset="0"/>
                        </a:rPr>
                        <a:t>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US" sz="1400" u="none" strike="noStrike" dirty="0">
                          <a:effectLst/>
                          <a:latin typeface="Calibri" panose="020F0502020204030204" pitchFamily="34" charset="0"/>
                          <a:cs typeface="Calibri" panose="020F0502020204030204" pitchFamily="34" charset="0"/>
                        </a:rPr>
                        <a:t>0</a:t>
                      </a:r>
                      <a:endParaRPr lang="en-US" sz="14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r>
                        <a:rPr lang="en-US" sz="1400" u="none" strike="noStrike" dirty="0">
                          <a:effectLst/>
                          <a:latin typeface="Calibri" panose="020F0502020204030204" pitchFamily="34" charset="0"/>
                          <a:cs typeface="Calibri" panose="020F0502020204030204" pitchFamily="34" charset="0"/>
                        </a:rPr>
                        <a:t>14</a:t>
                      </a:r>
                      <a:endParaRPr lang="en-US" sz="14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US" sz="1400" b="0" i="0" u="none" strike="noStrike" dirty="0">
                          <a:solidFill>
                            <a:srgbClr val="000000"/>
                          </a:solidFill>
                          <a:effectLst/>
                          <a:latin typeface="Calibri" panose="020F0502020204030204" pitchFamily="34" charset="0"/>
                          <a:cs typeface="Calibri" panose="020F0502020204030204" pitchFamily="34" charset="0"/>
                        </a:rPr>
                        <a:t>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883677019"/>
                  </a:ext>
                </a:extLst>
              </a:tr>
              <a:tr h="228425">
                <a:tc>
                  <a:txBody>
                    <a:bodyPr/>
                    <a:lstStyle/>
                    <a:p>
                      <a:pPr algn="l" fontAlgn="b"/>
                      <a:endParaRPr lang="en-US" sz="11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1400" u="none" strike="noStrike" dirty="0">
                          <a:effectLst/>
                          <a:latin typeface="Calibri" panose="020F0502020204030204" pitchFamily="34" charset="0"/>
                          <a:cs typeface="Calibri" panose="020F0502020204030204" pitchFamily="34" charset="0"/>
                        </a:rPr>
                        <a:t>Hospital/Treatment Center</a:t>
                      </a:r>
                      <a:endParaRPr lang="en-US" sz="14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400" b="0" i="0" u="none" strike="noStrike" dirty="0">
                          <a:solidFill>
                            <a:srgbClr val="000000"/>
                          </a:solidFill>
                          <a:effectLst/>
                          <a:latin typeface="Calibri" panose="020F0502020204030204" pitchFamily="34" charset="0"/>
                          <a:cs typeface="Calibri" panose="020F0502020204030204" pitchFamily="34" charset="0"/>
                        </a:rPr>
                        <a:t>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US" sz="1400" u="none" strike="noStrike" dirty="0">
                          <a:effectLst/>
                          <a:latin typeface="Calibri" panose="020F0502020204030204" pitchFamily="34" charset="0"/>
                          <a:cs typeface="Calibri" panose="020F0502020204030204" pitchFamily="34" charset="0"/>
                        </a:rPr>
                        <a:t>3</a:t>
                      </a:r>
                      <a:endParaRPr lang="en-US" sz="14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r>
                        <a:rPr lang="en-US" sz="1400" u="none" strike="noStrike" dirty="0">
                          <a:effectLst/>
                          <a:latin typeface="Calibri" panose="020F0502020204030204" pitchFamily="34" charset="0"/>
                          <a:cs typeface="Calibri" panose="020F0502020204030204" pitchFamily="34" charset="0"/>
                        </a:rPr>
                        <a:t>0</a:t>
                      </a:r>
                      <a:endParaRPr lang="en-US" sz="14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US" sz="1400" b="0" i="0" u="none" strike="noStrike" dirty="0">
                          <a:solidFill>
                            <a:srgbClr val="000000"/>
                          </a:solidFill>
                          <a:effectLst/>
                          <a:latin typeface="Calibri" panose="020F0502020204030204" pitchFamily="34" charset="0"/>
                          <a:cs typeface="Calibri" panose="020F0502020204030204" pitchFamily="34" charset="0"/>
                        </a:rPr>
                        <a:t>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431067194"/>
                  </a:ext>
                </a:extLst>
              </a:tr>
              <a:tr h="228425">
                <a:tc>
                  <a:txBody>
                    <a:bodyPr/>
                    <a:lstStyle/>
                    <a:p>
                      <a:pPr algn="l" fontAlgn="b"/>
                      <a:endParaRPr lang="en-US" sz="11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1400" u="none" strike="noStrike" dirty="0">
                          <a:effectLst/>
                          <a:latin typeface="Calibri" panose="020F0502020204030204" pitchFamily="34" charset="0"/>
                          <a:cs typeface="Calibri" panose="020F0502020204030204" pitchFamily="34" charset="0"/>
                        </a:rPr>
                        <a:t>Hotel</a:t>
                      </a:r>
                      <a:endParaRPr lang="en-US" sz="14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400" b="0" i="0" u="none" strike="noStrike" dirty="0">
                          <a:solidFill>
                            <a:srgbClr val="000000"/>
                          </a:solidFill>
                          <a:effectLst/>
                          <a:latin typeface="Calibri" panose="020F0502020204030204" pitchFamily="34" charset="0"/>
                          <a:cs typeface="Calibri" panose="020F0502020204030204" pitchFamily="34" charset="0"/>
                        </a:rPr>
                        <a:t>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US" sz="1400" u="none" strike="noStrike" dirty="0">
                          <a:effectLst/>
                          <a:latin typeface="Calibri" panose="020F0502020204030204" pitchFamily="34" charset="0"/>
                          <a:cs typeface="Calibri" panose="020F0502020204030204" pitchFamily="34" charset="0"/>
                        </a:rPr>
                        <a:t>2</a:t>
                      </a:r>
                      <a:endParaRPr lang="en-US" sz="14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r>
                        <a:rPr lang="en-US" sz="1400" u="none" strike="noStrike" dirty="0">
                          <a:effectLst/>
                          <a:latin typeface="Calibri" panose="020F0502020204030204" pitchFamily="34" charset="0"/>
                          <a:cs typeface="Calibri" panose="020F0502020204030204" pitchFamily="34" charset="0"/>
                        </a:rPr>
                        <a:t>0</a:t>
                      </a:r>
                      <a:endParaRPr lang="en-US" sz="14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US" sz="1400" b="0" i="0" u="none" strike="noStrike" dirty="0">
                          <a:solidFill>
                            <a:srgbClr val="000000"/>
                          </a:solidFill>
                          <a:effectLst/>
                          <a:latin typeface="Calibri" panose="020F0502020204030204" pitchFamily="34" charset="0"/>
                          <a:cs typeface="Calibri" panose="020F0502020204030204" pitchFamily="34" charset="0"/>
                        </a:rPr>
                        <a:t>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954399953"/>
                  </a:ext>
                </a:extLst>
              </a:tr>
              <a:tr h="228425">
                <a:tc>
                  <a:txBody>
                    <a:bodyPr/>
                    <a:lstStyle/>
                    <a:p>
                      <a:pPr algn="l" fontAlgn="b"/>
                      <a:endParaRPr lang="en-US" sz="11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1400" b="0" i="0" u="none" strike="noStrike" dirty="0">
                          <a:solidFill>
                            <a:srgbClr val="000000"/>
                          </a:solidFill>
                          <a:effectLst/>
                          <a:latin typeface="Calibri" panose="020F0502020204030204" pitchFamily="34" charset="0"/>
                          <a:cs typeface="Calibri" panose="020F0502020204030204" pitchFamily="34" charset="0"/>
                        </a:rPr>
                        <a:t>Staying with Friends/Family (temporary)</a:t>
                      </a:r>
                    </a:p>
                  </a:txBody>
                  <a:tcPr marL="9525" marR="9525" marT="9525"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400" b="0" i="0" u="none" strike="noStrike" dirty="0">
                          <a:solidFill>
                            <a:srgbClr val="000000"/>
                          </a:solidFill>
                          <a:effectLst/>
                          <a:latin typeface="Calibri" panose="020F0502020204030204" pitchFamily="34" charset="0"/>
                          <a:cs typeface="Calibri" panose="020F0502020204030204" pitchFamily="34" charset="0"/>
                        </a:rPr>
                        <a:t>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US" sz="1400" b="0" i="0" u="none" strike="noStrike" dirty="0">
                          <a:solidFill>
                            <a:srgbClr val="000000"/>
                          </a:solidFill>
                          <a:effectLst/>
                          <a:latin typeface="Calibri" panose="020F0502020204030204" pitchFamily="34" charset="0"/>
                          <a:cs typeface="Calibri" panose="020F0502020204030204" pitchFamily="34" charset="0"/>
                        </a:rPr>
                        <a:t>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r>
                        <a:rPr lang="en-US" sz="1400" b="0" i="0" u="none" strike="noStrike" dirty="0">
                          <a:solidFill>
                            <a:srgbClr val="000000"/>
                          </a:solidFill>
                          <a:effectLst/>
                          <a:latin typeface="Calibri" panose="020F0502020204030204" pitchFamily="34" charset="0"/>
                          <a:cs typeface="Calibri" panose="020F0502020204030204" pitchFamily="34" charset="0"/>
                        </a:rPr>
                        <a:t>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US" sz="1400" b="0" i="0" u="none" strike="noStrike" dirty="0">
                          <a:solidFill>
                            <a:srgbClr val="000000"/>
                          </a:solidFill>
                          <a:effectLst/>
                          <a:latin typeface="Calibri" panose="020F0502020204030204" pitchFamily="34" charset="0"/>
                          <a:cs typeface="Calibri" panose="020F0502020204030204" pitchFamily="34" charset="0"/>
                        </a:rPr>
                        <a:t>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584772657"/>
                  </a:ext>
                </a:extLst>
              </a:tr>
              <a:tr h="169497">
                <a:tc>
                  <a:txBody>
                    <a:bodyPr/>
                    <a:lstStyle/>
                    <a:p>
                      <a:pPr algn="l" fontAlgn="b"/>
                      <a:endParaRPr lang="en-US" sz="11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1400" b="0" i="0" u="none" strike="noStrike" dirty="0">
                          <a:solidFill>
                            <a:srgbClr val="000000"/>
                          </a:solidFill>
                          <a:effectLst/>
                          <a:latin typeface="Calibri" panose="020F0502020204030204" pitchFamily="34" charset="0"/>
                          <a:cs typeface="Calibri" panose="020F0502020204030204" pitchFamily="34" charset="0"/>
                        </a:rPr>
                        <a:t>Unknown</a:t>
                      </a:r>
                    </a:p>
                  </a:txBody>
                  <a:tcPr marL="9525" marR="9525" marT="9525"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400" b="0" i="0" u="none" strike="noStrike" dirty="0">
                          <a:solidFill>
                            <a:srgbClr val="000000"/>
                          </a:solidFill>
                          <a:effectLst/>
                          <a:latin typeface="Calibri" panose="020F0502020204030204" pitchFamily="34" charset="0"/>
                          <a:cs typeface="Calibri" panose="020F0502020204030204" pitchFamily="34" charset="0"/>
                        </a:rPr>
                        <a:t>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US" sz="1400" b="0" i="0" u="none" strike="noStrike" dirty="0">
                          <a:solidFill>
                            <a:srgbClr val="000000"/>
                          </a:solidFill>
                          <a:effectLst/>
                          <a:latin typeface="Calibri" panose="020F0502020204030204" pitchFamily="34" charset="0"/>
                          <a:cs typeface="Calibri" panose="020F0502020204030204" pitchFamily="34" charset="0"/>
                        </a:rPr>
                        <a:t>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r>
                        <a:rPr lang="en-US" sz="1400" b="0" i="0" u="none" strike="noStrike" dirty="0">
                          <a:solidFill>
                            <a:srgbClr val="000000"/>
                          </a:solidFill>
                          <a:effectLst/>
                          <a:latin typeface="Calibri" panose="020F0502020204030204" pitchFamily="34" charset="0"/>
                          <a:cs typeface="Calibri" panose="020F0502020204030204" pitchFamily="34" charset="0"/>
                        </a:rPr>
                        <a:t>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US" sz="1400" b="0" i="0" u="none" strike="noStrike" dirty="0">
                          <a:solidFill>
                            <a:srgbClr val="000000"/>
                          </a:solidFill>
                          <a:effectLst/>
                          <a:latin typeface="Calibri" panose="020F0502020204030204" pitchFamily="34" charset="0"/>
                          <a:cs typeface="Calibri" panose="020F0502020204030204" pitchFamily="34" charset="0"/>
                        </a:rPr>
                        <a:t>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466511767"/>
                  </a:ext>
                </a:extLst>
              </a:tr>
            </a:tbl>
          </a:graphicData>
        </a:graphic>
      </p:graphicFrame>
      <p:sp>
        <p:nvSpPr>
          <p:cNvPr id="2" name="TextBox 1">
            <a:extLst>
              <a:ext uri="{FF2B5EF4-FFF2-40B4-BE49-F238E27FC236}">
                <a16:creationId xmlns:a16="http://schemas.microsoft.com/office/drawing/2014/main" id="{0D1AC57B-3E11-D480-1070-7866D40124FE}"/>
              </a:ext>
            </a:extLst>
          </p:cNvPr>
          <p:cNvSpPr txBox="1"/>
          <p:nvPr/>
        </p:nvSpPr>
        <p:spPr>
          <a:xfrm>
            <a:off x="6577553" y="6475254"/>
            <a:ext cx="2742616" cy="246221"/>
          </a:xfrm>
          <a:prstGeom prst="rect">
            <a:avLst/>
          </a:prstGeom>
          <a:noFill/>
        </p:spPr>
        <p:txBody>
          <a:bodyPr wrap="square">
            <a:spAutoFit/>
          </a:bodyPr>
          <a:lstStyle/>
          <a:p>
            <a:r>
              <a:rPr lang="en-US" sz="1000" i="1" dirty="0">
                <a:latin typeface="Calibri" panose="020F0502020204030204" pitchFamily="34" charset="0"/>
                <a:cs typeface="Times New Roman" panose="02020603050405020304" pitchFamily="18" charset="0"/>
              </a:rPr>
              <a:t>*All data as of </a:t>
            </a:r>
            <a:r>
              <a:rPr lang="en-US" sz="1000" i="1" dirty="0">
                <a:solidFill>
                  <a:srgbClr val="000000"/>
                </a:solidFill>
                <a:latin typeface="Calibri" panose="020F0502020204030204" pitchFamily="34" charset="0"/>
                <a:cs typeface="Times New Roman" panose="02020603050405020304" pitchFamily="18" charset="0"/>
              </a:rPr>
              <a:t>2/28/2026</a:t>
            </a:r>
            <a:endParaRPr lang="en-US" sz="1000" dirty="0"/>
          </a:p>
        </p:txBody>
      </p:sp>
      <p:pic>
        <p:nvPicPr>
          <p:cNvPr id="3" name="Picture 2">
            <a:extLst>
              <a:ext uri="{FF2B5EF4-FFF2-40B4-BE49-F238E27FC236}">
                <a16:creationId xmlns:a16="http://schemas.microsoft.com/office/drawing/2014/main" id="{FBA36046-267C-C6C4-1739-7598D726F2E6}"/>
              </a:ext>
            </a:extLst>
          </p:cNvPr>
          <p:cNvPicPr>
            <a:picLocks noChangeAspect="1"/>
          </p:cNvPicPr>
          <p:nvPr/>
        </p:nvPicPr>
        <p:blipFill>
          <a:blip r:embed="rId2"/>
          <a:srcRect/>
          <a:stretch/>
        </p:blipFill>
        <p:spPr>
          <a:xfrm>
            <a:off x="10691425" y="5413326"/>
            <a:ext cx="975923" cy="1268954"/>
          </a:xfrm>
          <a:prstGeom prst="rect">
            <a:avLst/>
          </a:prstGeom>
        </p:spPr>
      </p:pic>
    </p:spTree>
    <p:extLst>
      <p:ext uri="{BB962C8B-B14F-4D97-AF65-F5344CB8AC3E}">
        <p14:creationId xmlns:p14="http://schemas.microsoft.com/office/powerpoint/2010/main" val="39564581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24AC4D-C228-8992-5F43-577844ED2C01}"/>
              </a:ext>
            </a:extLst>
          </p:cNvPr>
          <p:cNvSpPr>
            <a:spLocks noGrp="1"/>
          </p:cNvSpPr>
          <p:nvPr>
            <p:ph type="title"/>
          </p:nvPr>
        </p:nvSpPr>
        <p:spPr>
          <a:xfrm>
            <a:off x="66014" y="46960"/>
            <a:ext cx="7288264" cy="704919"/>
          </a:xfrm>
        </p:spPr>
        <p:txBody>
          <a:bodyPr>
            <a:normAutofit fontScale="90000"/>
          </a:bodyPr>
          <a:lstStyle/>
          <a:p>
            <a:r>
              <a:rPr lang="en-US" dirty="0"/>
              <a:t>$9M    Interim Gap Housing    </a:t>
            </a:r>
            <a:r>
              <a:rPr lang="en-US" sz="2700" dirty="0"/>
              <a:t>RS 2022-1698				</a:t>
            </a:r>
          </a:p>
        </p:txBody>
      </p:sp>
      <p:sp>
        <p:nvSpPr>
          <p:cNvPr id="3" name="Text Placeholder 2">
            <a:extLst>
              <a:ext uri="{FF2B5EF4-FFF2-40B4-BE49-F238E27FC236}">
                <a16:creationId xmlns:a16="http://schemas.microsoft.com/office/drawing/2014/main" id="{EFA63B80-6623-9148-0F8C-68FECC980965}"/>
              </a:ext>
            </a:extLst>
          </p:cNvPr>
          <p:cNvSpPr>
            <a:spLocks noGrp="1"/>
          </p:cNvSpPr>
          <p:nvPr>
            <p:ph type="body" sz="quarter" idx="32"/>
          </p:nvPr>
        </p:nvSpPr>
        <p:spPr>
          <a:xfrm>
            <a:off x="158631" y="519170"/>
            <a:ext cx="11339513" cy="360000"/>
          </a:xfrm>
        </p:spPr>
        <p:txBody>
          <a:bodyPr vert="horz" lIns="0" tIns="0" rIns="0" bIns="0" rtlCol="0" anchor="t">
            <a:noAutofit/>
          </a:bodyPr>
          <a:lstStyle/>
          <a:p>
            <a:r>
              <a:rPr lang="en-US" b="1" dirty="0">
                <a:solidFill>
                  <a:schemeClr val="tx1"/>
                </a:solidFill>
              </a:rPr>
              <a:t>UPDATE: April 2025</a:t>
            </a:r>
          </a:p>
        </p:txBody>
      </p:sp>
      <p:sp>
        <p:nvSpPr>
          <p:cNvPr id="4" name="TextBox 3">
            <a:extLst>
              <a:ext uri="{FF2B5EF4-FFF2-40B4-BE49-F238E27FC236}">
                <a16:creationId xmlns:a16="http://schemas.microsoft.com/office/drawing/2014/main" id="{63D7EFFB-36AD-2332-CD9F-C7EE17B92BC8}"/>
              </a:ext>
            </a:extLst>
          </p:cNvPr>
          <p:cNvSpPr txBox="1"/>
          <p:nvPr/>
        </p:nvSpPr>
        <p:spPr>
          <a:xfrm>
            <a:off x="155806" y="5830998"/>
            <a:ext cx="7728909"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dirty="0">
                <a:ln>
                  <a:noFill/>
                </a:ln>
                <a:solidFill>
                  <a:srgbClr val="000000"/>
                </a:solidFill>
                <a:effectLst/>
                <a:uLnTx/>
                <a:uFillTx/>
                <a:latin typeface="Calibri" panose="020F0502020204030204" pitchFamily="34" charset="0"/>
                <a:ea typeface="+mn-ea"/>
                <a:cs typeface="Times New Roman" panose="02020603050405020304" pitchFamily="18" charset="0"/>
              </a:rPr>
              <a:t>*Launch Pad operated a youth specific Mobile Housing Navigation Center through a partnership with Community Care Fellowship through December 2024. All funding for this program is distributed through Community Care Fellowship.</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1" u="none" strike="noStrike" kern="1200" cap="none" spc="0" normalizeH="0" baseline="0" noProof="0" dirty="0">
              <a:ln>
                <a:noFill/>
              </a:ln>
              <a:solidFill>
                <a:srgbClr val="000000"/>
              </a:solidFill>
              <a:effectLst/>
              <a:uLnTx/>
              <a:uFillTx/>
              <a:latin typeface="Calibri" panose="020F0502020204030204" pitchFamily="34"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dirty="0">
                <a:ln>
                  <a:noFill/>
                </a:ln>
                <a:solidFill>
                  <a:srgbClr val="000000"/>
                </a:solidFill>
                <a:effectLst/>
                <a:uLnTx/>
                <a:uFillTx/>
                <a:latin typeface="Calibri" panose="020F0502020204030204" pitchFamily="34" charset="0"/>
                <a:ea typeface="+mn-ea"/>
                <a:cs typeface="Times New Roman" panose="02020603050405020304" pitchFamily="18" charset="0"/>
              </a:rPr>
              <a:t>**Prior to receiving ARP funds, Community Care Fellowship received CARES (Coronavirus Aid, Relief, and Economic Security) funding to operate their shelter programs. A recent review of these programs showed that an error had been made in identifying the ending date of the CARES funding and the beginning of the ARP funding. As such, the number served under the ARP funding has been edited to reflect the correct number served.</a:t>
            </a:r>
          </a:p>
        </p:txBody>
      </p:sp>
      <p:pic>
        <p:nvPicPr>
          <p:cNvPr id="8" name="Picture 7">
            <a:extLst>
              <a:ext uri="{FF2B5EF4-FFF2-40B4-BE49-F238E27FC236}">
                <a16:creationId xmlns:a16="http://schemas.microsoft.com/office/drawing/2014/main" id="{2400B5B4-5491-E914-64CD-06E96D7D6651}"/>
              </a:ext>
            </a:extLst>
          </p:cNvPr>
          <p:cNvPicPr>
            <a:picLocks noChangeAspect="1"/>
          </p:cNvPicPr>
          <p:nvPr/>
        </p:nvPicPr>
        <p:blipFill>
          <a:blip r:embed="rId3"/>
          <a:srcRect/>
          <a:stretch/>
        </p:blipFill>
        <p:spPr>
          <a:xfrm>
            <a:off x="10808898" y="5947366"/>
            <a:ext cx="565204" cy="734913"/>
          </a:xfrm>
          <a:prstGeom prst="rect">
            <a:avLst/>
          </a:prstGeom>
        </p:spPr>
      </p:pic>
      <p:sp>
        <p:nvSpPr>
          <p:cNvPr id="6" name="Slide Number Placeholder 4">
            <a:extLst>
              <a:ext uri="{FF2B5EF4-FFF2-40B4-BE49-F238E27FC236}">
                <a16:creationId xmlns:a16="http://schemas.microsoft.com/office/drawing/2014/main" id="{E9DFE11E-898D-DD03-0654-D82C20AE8727}"/>
              </a:ext>
            </a:extLst>
          </p:cNvPr>
          <p:cNvSpPr txBox="1">
            <a:spLocks/>
          </p:cNvSpPr>
          <p:nvPr/>
        </p:nvSpPr>
        <p:spPr>
          <a:xfrm>
            <a:off x="11565648" y="175720"/>
            <a:ext cx="464557" cy="447401"/>
          </a:xfrm>
          <a:prstGeom prst="rect">
            <a:avLst/>
          </a:prstGeom>
          <a:ln w="38100" cap="flat" cmpd="sng" algn="ctr">
            <a:solidFill>
              <a:srgbClr val="FFBF09"/>
            </a:solidFill>
            <a:prstDash val="solid"/>
          </a:ln>
        </p:spPr>
        <p:style>
          <a:lnRef idx="2">
            <a:schemeClr val="accent2"/>
          </a:lnRef>
          <a:fillRef idx="1">
            <a:schemeClr val="lt1"/>
          </a:fillRef>
          <a:effectRef idx="0">
            <a:schemeClr val="accent2"/>
          </a:effectRef>
          <a:fontRef idx="minor">
            <a:schemeClr val="dk1"/>
          </a:fontRef>
        </p:style>
        <p:txBody>
          <a:bodyPr vert="horz" lIns="91440" tIns="45720" rIns="91440" bIns="45720" rtlCol="0" anchor="b" anchorCtr="1"/>
          <a:lstStyle>
            <a:defPPr>
              <a:defRPr lang="en-US"/>
            </a:defPPr>
            <a:lvl1pPr marL="0" algn="r" defTabSz="914400" rtl="0" eaLnBrk="1" latinLnBrk="0" hangingPunct="1">
              <a:defRPr sz="1200" b="1" kern="1200">
                <a:solidFill>
                  <a:schemeClr val="accent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19B51A1E-902D-48AF-9020-955120F399B6}" type="slidenum">
              <a:rPr kumimoji="0" lang="en-US" sz="2000" b="1"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pPr marL="0" marR="0" lvl="0" indent="0" algn="ctr" defTabSz="914400" rtl="0" eaLnBrk="1" fontAlgn="auto" latinLnBrk="0" hangingPunct="1">
                <a:lnSpc>
                  <a:spcPct val="100000"/>
                </a:lnSpc>
                <a:spcBef>
                  <a:spcPts val="0"/>
                </a:spcBef>
                <a:spcAft>
                  <a:spcPts val="0"/>
                </a:spcAft>
                <a:buClrTx/>
                <a:buSzTx/>
                <a:buFontTx/>
                <a:buNone/>
                <a:tabLst/>
                <a:defRPr/>
              </a:pPr>
              <a:t>17</a:t>
            </a:fld>
            <a:endParaRPr kumimoji="0" lang="en-US" sz="20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9" name="TextBox 8">
            <a:extLst>
              <a:ext uri="{FF2B5EF4-FFF2-40B4-BE49-F238E27FC236}">
                <a16:creationId xmlns:a16="http://schemas.microsoft.com/office/drawing/2014/main" id="{AE2B113D-29DD-5B23-A6F6-068F20C5EF76}"/>
              </a:ext>
            </a:extLst>
          </p:cNvPr>
          <p:cNvSpPr txBox="1"/>
          <p:nvPr/>
        </p:nvSpPr>
        <p:spPr>
          <a:xfrm>
            <a:off x="8171740" y="6338830"/>
            <a:ext cx="2519685"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dirty="0">
                <a:ln>
                  <a:noFill/>
                </a:ln>
                <a:solidFill>
                  <a:srgbClr val="000000"/>
                </a:solidFill>
                <a:effectLst/>
                <a:uLnTx/>
                <a:uFillTx/>
                <a:latin typeface="Calibri" panose="020F0502020204030204" pitchFamily="34" charset="0"/>
                <a:ea typeface="+mn-ea"/>
                <a:cs typeface="Times New Roman" panose="02020603050405020304" pitchFamily="18" charset="0"/>
              </a:rPr>
              <a:t>All data as of  1/31/25</a:t>
            </a:r>
            <a:endParaRPr kumimoji="0" lang="en-US" sz="1000" b="0" i="0" u="none" strike="noStrike" kern="1200" cap="none" spc="0" normalizeH="0" baseline="0" noProof="0" dirty="0">
              <a:ln>
                <a:noFill/>
              </a:ln>
              <a:solidFill>
                <a:srgbClr val="000000"/>
              </a:solidFill>
              <a:effectLst/>
              <a:uLnTx/>
              <a:uFillTx/>
              <a:latin typeface="Corbel" panose="020B0503020204020204"/>
              <a:ea typeface="+mn-ea"/>
              <a:cs typeface="+mn-cs"/>
            </a:endParaRPr>
          </a:p>
        </p:txBody>
      </p:sp>
      <p:sp>
        <p:nvSpPr>
          <p:cNvPr id="5" name="TextBox 4">
            <a:extLst>
              <a:ext uri="{FF2B5EF4-FFF2-40B4-BE49-F238E27FC236}">
                <a16:creationId xmlns:a16="http://schemas.microsoft.com/office/drawing/2014/main" id="{C0CFD010-724D-25AC-7091-9D655050721C}"/>
              </a:ext>
            </a:extLst>
          </p:cNvPr>
          <p:cNvSpPr txBox="1"/>
          <p:nvPr/>
        </p:nvSpPr>
        <p:spPr>
          <a:xfrm>
            <a:off x="4657248" y="519170"/>
            <a:ext cx="3227467"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orbel" panose="020B0503020204020204"/>
                <a:ea typeface="+mn-ea"/>
                <a:cs typeface="+mn-cs"/>
              </a:rPr>
              <a:t>Final Program Numbers</a:t>
            </a:r>
          </a:p>
        </p:txBody>
      </p:sp>
      <p:graphicFrame>
        <p:nvGraphicFramePr>
          <p:cNvPr id="10" name="Table 9">
            <a:extLst>
              <a:ext uri="{FF2B5EF4-FFF2-40B4-BE49-F238E27FC236}">
                <a16:creationId xmlns:a16="http://schemas.microsoft.com/office/drawing/2014/main" id="{8911543B-459D-631B-C888-348B8495ECF0}"/>
              </a:ext>
            </a:extLst>
          </p:cNvPr>
          <p:cNvGraphicFramePr>
            <a:graphicFrameLocks noGrp="1"/>
          </p:cNvGraphicFramePr>
          <p:nvPr>
            <p:extLst>
              <p:ext uri="{D42A27DB-BD31-4B8C-83A1-F6EECF244321}">
                <p14:modId xmlns:p14="http://schemas.microsoft.com/office/powerpoint/2010/main" val="2822208659"/>
              </p:ext>
            </p:extLst>
          </p:nvPr>
        </p:nvGraphicFramePr>
        <p:xfrm>
          <a:off x="6096000" y="1112980"/>
          <a:ext cx="5473059" cy="4600575"/>
        </p:xfrm>
        <a:graphic>
          <a:graphicData uri="http://schemas.openxmlformats.org/drawingml/2006/table">
            <a:tbl>
              <a:tblPr>
                <a:tableStyleId>{073A0DAA-6AF3-43AB-8588-CEC1D06C72B9}</a:tableStyleId>
              </a:tblPr>
              <a:tblGrid>
                <a:gridCol w="102589">
                  <a:extLst>
                    <a:ext uri="{9D8B030D-6E8A-4147-A177-3AD203B41FA5}">
                      <a16:colId xmlns:a16="http://schemas.microsoft.com/office/drawing/2014/main" val="4268220066"/>
                    </a:ext>
                  </a:extLst>
                </a:gridCol>
                <a:gridCol w="1712870">
                  <a:extLst>
                    <a:ext uri="{9D8B030D-6E8A-4147-A177-3AD203B41FA5}">
                      <a16:colId xmlns:a16="http://schemas.microsoft.com/office/drawing/2014/main" val="1154789348"/>
                    </a:ext>
                  </a:extLst>
                </a:gridCol>
                <a:gridCol w="914400">
                  <a:extLst>
                    <a:ext uri="{9D8B030D-6E8A-4147-A177-3AD203B41FA5}">
                      <a16:colId xmlns:a16="http://schemas.microsoft.com/office/drawing/2014/main" val="1033283064"/>
                    </a:ext>
                  </a:extLst>
                </a:gridCol>
                <a:gridCol w="914400">
                  <a:extLst>
                    <a:ext uri="{9D8B030D-6E8A-4147-A177-3AD203B41FA5}">
                      <a16:colId xmlns:a16="http://schemas.microsoft.com/office/drawing/2014/main" val="1100706109"/>
                    </a:ext>
                  </a:extLst>
                </a:gridCol>
                <a:gridCol w="914400">
                  <a:extLst>
                    <a:ext uri="{9D8B030D-6E8A-4147-A177-3AD203B41FA5}">
                      <a16:colId xmlns:a16="http://schemas.microsoft.com/office/drawing/2014/main" val="1589953415"/>
                    </a:ext>
                  </a:extLst>
                </a:gridCol>
                <a:gridCol w="914400">
                  <a:extLst>
                    <a:ext uri="{9D8B030D-6E8A-4147-A177-3AD203B41FA5}">
                      <a16:colId xmlns:a16="http://schemas.microsoft.com/office/drawing/2014/main" val="2942052094"/>
                    </a:ext>
                  </a:extLst>
                </a:gridCol>
              </a:tblGrid>
              <a:tr h="381000">
                <a:tc>
                  <a:txBody>
                    <a:bodyPr/>
                    <a:lstStyle/>
                    <a:p>
                      <a:pPr algn="ctr" fontAlgn="ctr"/>
                      <a:endParaRPr lang="en-US" sz="1200" b="1"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100" u="none" strike="noStrike" dirty="0">
                          <a:effectLst/>
                          <a:latin typeface="Calibri" panose="020F0502020204030204" pitchFamily="34" charset="0"/>
                          <a:cs typeface="Calibri" panose="020F0502020204030204" pitchFamily="34" charset="0"/>
                        </a:rPr>
                        <a:t> </a:t>
                      </a:r>
                      <a:endParaRPr lang="en-US" sz="1100" b="1"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100" u="none" strike="noStrike" dirty="0">
                          <a:effectLst/>
                          <a:latin typeface="Calibri" panose="020F0502020204030204" pitchFamily="34" charset="0"/>
                          <a:cs typeface="Calibri" panose="020F0502020204030204" pitchFamily="34" charset="0"/>
                        </a:rPr>
                        <a:t>Community Care Fellowship</a:t>
                      </a:r>
                      <a:endParaRPr lang="en-US" sz="11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fontAlgn="ctr"/>
                      <a:r>
                        <a:rPr lang="en-US" sz="1100" b="0" i="0" u="none" strike="noStrike" dirty="0">
                          <a:solidFill>
                            <a:srgbClr val="000000"/>
                          </a:solidFill>
                          <a:effectLst/>
                          <a:latin typeface="Calibri" panose="020F0502020204030204" pitchFamily="34" charset="0"/>
                          <a:cs typeface="Calibri" panose="020F0502020204030204" pitchFamily="34" charset="0"/>
                        </a:rPr>
                        <a:t>Launch</a:t>
                      </a:r>
                    </a:p>
                    <a:p>
                      <a:pPr algn="ctr" fontAlgn="ctr"/>
                      <a:r>
                        <a:rPr lang="en-US" sz="1100" b="0" i="0" u="none" strike="noStrike" dirty="0">
                          <a:solidFill>
                            <a:srgbClr val="000000"/>
                          </a:solidFill>
                          <a:effectLst/>
                          <a:latin typeface="Calibri" panose="020F0502020204030204" pitchFamily="34" charset="0"/>
                          <a:cs typeface="Calibri" panose="020F0502020204030204" pitchFamily="34" charset="0"/>
                        </a:rPr>
                        <a:t>Pad*</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100" b="0" i="0" u="none" strike="noStrike" dirty="0">
                          <a:solidFill>
                            <a:srgbClr val="000000"/>
                          </a:solidFill>
                          <a:effectLst/>
                          <a:latin typeface="Calibri" panose="020F0502020204030204" pitchFamily="34" charset="0"/>
                          <a:cs typeface="Calibri" panose="020F0502020204030204" pitchFamily="34" charset="0"/>
                        </a:rPr>
                        <a:t>Community Care Fellowship CARES Funding**</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fontAlgn="ctr"/>
                      <a:r>
                        <a:rPr lang="en-US" sz="1100" u="none" strike="noStrike" dirty="0">
                          <a:effectLst/>
                          <a:latin typeface="Calibri" panose="020F0502020204030204" pitchFamily="34" charset="0"/>
                          <a:cs typeface="Calibri" panose="020F0502020204030204" pitchFamily="34" charset="0"/>
                        </a:rPr>
                        <a:t>The Salvation Army</a:t>
                      </a:r>
                      <a:endParaRPr lang="en-US" sz="11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extLst>
                  <a:ext uri="{0D108BD9-81ED-4DB2-BD59-A6C34878D82A}">
                    <a16:rowId xmlns:a16="http://schemas.microsoft.com/office/drawing/2014/main" val="1289122867"/>
                  </a:ext>
                </a:extLst>
              </a:tr>
              <a:tr h="190500">
                <a:tc>
                  <a:txBody>
                    <a:bodyPr/>
                    <a:lstStyle/>
                    <a:p>
                      <a:pPr algn="ctr"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r>
                        <a:rPr lang="en-US" sz="1100" u="none" strike="noStrike" dirty="0">
                          <a:effectLst/>
                          <a:latin typeface="Calibri" panose="020F0502020204030204" pitchFamily="34" charset="0"/>
                          <a:cs typeface="Calibri" panose="020F0502020204030204" pitchFamily="34" charset="0"/>
                        </a:rPr>
                        <a:t>Race and Ethnicity</a:t>
                      </a:r>
                      <a:endParaRPr lang="en-US" sz="11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b"/>
                      <a:r>
                        <a:rPr lang="en-US" sz="1100" u="none" strike="noStrike" dirty="0">
                          <a:effectLst/>
                          <a:latin typeface="Calibri" panose="020F0502020204030204" pitchFamily="34" charset="0"/>
                          <a:cs typeface="Calibri" panose="020F0502020204030204" pitchFamily="34" charset="0"/>
                        </a:rPr>
                        <a:t> </a:t>
                      </a:r>
                      <a:endParaRPr lang="en-US" sz="11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b"/>
                      <a:endParaRPr lang="en-US" sz="11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b"/>
                      <a:endParaRPr lang="en-US" sz="11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b"/>
                      <a:r>
                        <a:rPr lang="en-US" sz="1100" u="none" strike="noStrike" dirty="0">
                          <a:effectLst/>
                          <a:latin typeface="Calibri" panose="020F0502020204030204" pitchFamily="34" charset="0"/>
                          <a:cs typeface="Calibri" panose="020F0502020204030204" pitchFamily="34" charset="0"/>
                        </a:rPr>
                        <a:t> </a:t>
                      </a:r>
                      <a:endParaRPr lang="en-US" sz="11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4887667"/>
                  </a:ext>
                </a:extLst>
              </a:tr>
              <a:tr h="190500">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rtl="0" fontAlgn="ctr">
                        <a:buNone/>
                      </a:pPr>
                      <a:r>
                        <a:rPr lang="en-US" sz="1100" b="0" i="0" u="none" strike="noStrike">
                          <a:solidFill>
                            <a:srgbClr val="000000"/>
                          </a:solidFill>
                          <a:effectLst/>
                          <a:latin typeface="Calibri" panose="020F0502020204030204" pitchFamily="34" charset="0"/>
                        </a:rPr>
                        <a:t>American Indian/Native Alaskan/Indigenous</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rtl="0" fontAlgn="b">
                        <a:buNone/>
                      </a:pPr>
                      <a:r>
                        <a:rPr lang="en-US" sz="1100" b="0" i="0" u="none" strike="noStrike">
                          <a:solidFill>
                            <a:srgbClr val="000000"/>
                          </a:solidFill>
                          <a:effectLst/>
                          <a:latin typeface="Calibri" panose="020F0502020204030204" pitchFamily="34" charset="0"/>
                        </a:rPr>
                        <a:t>0.5%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rtl="0" fontAlgn="b">
                        <a:buNone/>
                      </a:pPr>
                      <a:r>
                        <a:rPr lang="en-US" sz="1100" b="0" i="0" u="none" strike="noStrike">
                          <a:solidFill>
                            <a:srgbClr val="000000"/>
                          </a:solidFill>
                          <a:effectLst/>
                          <a:latin typeface="Calibri" panose="020F0502020204030204" pitchFamily="34" charset="0"/>
                        </a:rPr>
                        <a:t>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rtl="0" fontAlgn="b">
                        <a:buNone/>
                      </a:pPr>
                      <a:r>
                        <a:rPr lang="en-US" sz="1100" b="0" i="0" u="none" strike="noStrike">
                          <a:solidFill>
                            <a:srgbClr val="000000"/>
                          </a:solidFill>
                          <a:effectLst/>
                          <a:latin typeface="Calibri" panose="020F0502020204030204" pitchFamily="34" charset="0"/>
                        </a:rPr>
                        <a:t>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rtl="0" fontAlgn="b">
                        <a:buNone/>
                      </a:pPr>
                      <a:r>
                        <a:rPr lang="en-US" sz="1100" b="0" i="0" u="none" strike="noStrike">
                          <a:solidFill>
                            <a:srgbClr val="000000"/>
                          </a:solidFill>
                          <a:effectLst/>
                          <a:latin typeface="Calibri" panose="020F0502020204030204" pitchFamily="34" charset="0"/>
                        </a:rPr>
                        <a:t>0.7%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51171900"/>
                  </a:ext>
                </a:extLst>
              </a:tr>
              <a:tr h="190500">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rtl="0" fontAlgn="ctr">
                        <a:buNone/>
                      </a:pPr>
                      <a:r>
                        <a:rPr lang="en-US" sz="1100" b="0" i="0" u="none" strike="noStrike">
                          <a:solidFill>
                            <a:srgbClr val="000000"/>
                          </a:solidFill>
                          <a:effectLst/>
                          <a:latin typeface="Calibri" panose="020F0502020204030204" pitchFamily="34" charset="0"/>
                        </a:rPr>
                        <a:t>Asian</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rtl="0" fontAlgn="b">
                        <a:buNone/>
                      </a:pPr>
                      <a:r>
                        <a:rPr lang="en-US" sz="1100" b="0" i="0" u="none" strike="noStrike">
                          <a:solidFill>
                            <a:srgbClr val="000000"/>
                          </a:solidFill>
                          <a:effectLst/>
                          <a:latin typeface="Calibri" panose="020F0502020204030204" pitchFamily="34" charset="0"/>
                        </a:rPr>
                        <a:t>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rtl="0" fontAlgn="b">
                        <a:buNone/>
                      </a:pPr>
                      <a:r>
                        <a:rPr lang="en-US" sz="1100" b="0" i="0" u="none" strike="noStrike">
                          <a:solidFill>
                            <a:srgbClr val="000000"/>
                          </a:solidFill>
                          <a:effectLst/>
                          <a:latin typeface="Calibri" panose="020F0502020204030204" pitchFamily="34" charset="0"/>
                        </a:rPr>
                        <a:t>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rtl="0" fontAlgn="b">
                        <a:buNone/>
                      </a:pPr>
                      <a:r>
                        <a:rPr lang="en-US" sz="1100" b="0" i="0" u="none" strike="noStrike">
                          <a:solidFill>
                            <a:srgbClr val="000000"/>
                          </a:solidFill>
                          <a:effectLst/>
                          <a:latin typeface="Calibri" panose="020F0502020204030204" pitchFamily="34" charset="0"/>
                        </a:rPr>
                        <a:t>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rtl="0" fontAlgn="b">
                        <a:buNone/>
                      </a:pPr>
                      <a:r>
                        <a:rPr lang="en-US" sz="1100" b="0" i="0" u="none" strike="noStrike">
                          <a:solidFill>
                            <a:srgbClr val="000000"/>
                          </a:solidFill>
                          <a:effectLst/>
                          <a:latin typeface="Calibri" panose="020F0502020204030204" pitchFamily="34" charset="0"/>
                        </a:rPr>
                        <a:t>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281388792"/>
                  </a:ext>
                </a:extLst>
              </a:tr>
              <a:tr h="190500">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rtl="0" fontAlgn="ctr">
                        <a:buNone/>
                      </a:pPr>
                      <a:r>
                        <a:rPr lang="en-US" sz="1100" b="0" i="0" u="none" strike="noStrike">
                          <a:solidFill>
                            <a:srgbClr val="000000"/>
                          </a:solidFill>
                          <a:effectLst/>
                          <a:latin typeface="Calibri" panose="020F0502020204030204" pitchFamily="34" charset="0"/>
                        </a:rPr>
                        <a:t>Black</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rtl="0" fontAlgn="b">
                        <a:buNone/>
                      </a:pPr>
                      <a:r>
                        <a:rPr lang="en-US" sz="1100" b="0" i="0" u="none" strike="noStrike">
                          <a:solidFill>
                            <a:srgbClr val="000000"/>
                          </a:solidFill>
                          <a:effectLst/>
                          <a:latin typeface="Calibri" panose="020F0502020204030204" pitchFamily="34" charset="0"/>
                        </a:rPr>
                        <a:t>34.4%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rtl="0" fontAlgn="b">
                        <a:buNone/>
                      </a:pPr>
                      <a:r>
                        <a:rPr lang="en-US" sz="1100" b="0" i="0" u="none" strike="noStrike">
                          <a:solidFill>
                            <a:srgbClr val="000000"/>
                          </a:solidFill>
                          <a:effectLst/>
                          <a:latin typeface="Calibri" panose="020F0502020204030204" pitchFamily="34" charset="0"/>
                        </a:rPr>
                        <a:t>56.3%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rtl="0" fontAlgn="b">
                        <a:buNone/>
                      </a:pPr>
                      <a:r>
                        <a:rPr lang="en-US" sz="1100" b="0" i="0" u="none" strike="noStrike">
                          <a:solidFill>
                            <a:srgbClr val="000000"/>
                          </a:solidFill>
                          <a:effectLst/>
                          <a:latin typeface="Calibri" panose="020F0502020204030204" pitchFamily="34" charset="0"/>
                        </a:rPr>
                        <a:t>13.8%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rtl="0" fontAlgn="b">
                        <a:buNone/>
                      </a:pPr>
                      <a:r>
                        <a:rPr lang="en-US" sz="1100" b="0" i="0" u="none" strike="noStrike">
                          <a:solidFill>
                            <a:srgbClr val="000000"/>
                          </a:solidFill>
                          <a:effectLst/>
                          <a:latin typeface="Calibri" panose="020F0502020204030204" pitchFamily="34" charset="0"/>
                        </a:rPr>
                        <a:t>11.1%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882201228"/>
                  </a:ext>
                </a:extLst>
              </a:tr>
              <a:tr h="190500">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rtl="0" fontAlgn="ctr">
                        <a:buNone/>
                      </a:pPr>
                      <a:r>
                        <a:rPr lang="en-US" sz="1100" b="0" i="0" u="none" strike="noStrike">
                          <a:solidFill>
                            <a:srgbClr val="000000"/>
                          </a:solidFill>
                          <a:effectLst/>
                          <a:latin typeface="Calibri" panose="020F0502020204030204" pitchFamily="34" charset="0"/>
                        </a:rPr>
                        <a:t>Hispanic/Latinx</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rtl="0" fontAlgn="b">
                        <a:buNone/>
                      </a:pPr>
                      <a:r>
                        <a:rPr lang="en-US" sz="1100" b="0" i="0" u="none" strike="noStrike">
                          <a:solidFill>
                            <a:srgbClr val="000000"/>
                          </a:solidFill>
                          <a:effectLst/>
                          <a:latin typeface="Calibri" panose="020F0502020204030204" pitchFamily="34" charset="0"/>
                        </a:rPr>
                        <a:t>0.5%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rtl="0" fontAlgn="b">
                        <a:buNone/>
                      </a:pPr>
                      <a:r>
                        <a:rPr lang="en-US" sz="1100" b="0" i="0" u="none" strike="noStrike">
                          <a:solidFill>
                            <a:srgbClr val="000000"/>
                          </a:solidFill>
                          <a:effectLst/>
                          <a:latin typeface="Calibri" panose="020F0502020204030204" pitchFamily="34" charset="0"/>
                        </a:rPr>
                        <a:t>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rtl="0" fontAlgn="b">
                        <a:buNone/>
                      </a:pPr>
                      <a:r>
                        <a:rPr lang="en-US" sz="1100" b="0" i="0" u="none" strike="noStrike">
                          <a:solidFill>
                            <a:srgbClr val="000000"/>
                          </a:solidFill>
                          <a:effectLst/>
                          <a:latin typeface="Calibri" panose="020F0502020204030204" pitchFamily="34" charset="0"/>
                        </a:rPr>
                        <a:t>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rtl="0" fontAlgn="b">
                        <a:buNone/>
                      </a:pPr>
                      <a:r>
                        <a:rPr lang="en-US" sz="1100" b="0" i="0" u="none" strike="noStrike">
                          <a:solidFill>
                            <a:srgbClr val="000000"/>
                          </a:solidFill>
                          <a:effectLst/>
                          <a:latin typeface="Calibri" panose="020F0502020204030204" pitchFamily="34" charset="0"/>
                        </a:rPr>
                        <a:t>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28913590"/>
                  </a:ext>
                </a:extLst>
              </a:tr>
              <a:tr h="190500">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rtl="0" fontAlgn="ctr">
                        <a:buNone/>
                      </a:pPr>
                      <a:r>
                        <a:rPr lang="en-US" sz="1100" b="0" i="0" u="none" strike="noStrike">
                          <a:solidFill>
                            <a:srgbClr val="000000"/>
                          </a:solidFill>
                          <a:effectLst/>
                          <a:latin typeface="Calibri" panose="020F0502020204030204" pitchFamily="34" charset="0"/>
                        </a:rPr>
                        <a:t>Middle Eastern or North African</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rtl="0" fontAlgn="b">
                        <a:buNone/>
                      </a:pPr>
                      <a:r>
                        <a:rPr lang="en-US" sz="1100" b="0" i="0" u="none" strike="noStrike">
                          <a:solidFill>
                            <a:srgbClr val="000000"/>
                          </a:solidFill>
                          <a:effectLst/>
                          <a:latin typeface="Calibri" panose="020F0502020204030204" pitchFamily="34" charset="0"/>
                        </a:rPr>
                        <a:t>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rtl="0" fontAlgn="b">
                        <a:buNone/>
                      </a:pPr>
                      <a:r>
                        <a:rPr lang="en-US" sz="1100" b="0" i="0" u="none" strike="noStrike">
                          <a:solidFill>
                            <a:srgbClr val="000000"/>
                          </a:solidFill>
                          <a:effectLst/>
                          <a:latin typeface="Calibri" panose="020F0502020204030204" pitchFamily="34" charset="0"/>
                        </a:rPr>
                        <a:t>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rtl="0" fontAlgn="b">
                        <a:buNone/>
                      </a:pPr>
                      <a:r>
                        <a:rPr lang="en-US" sz="1100" b="0" i="0" u="none" strike="noStrike">
                          <a:solidFill>
                            <a:srgbClr val="000000"/>
                          </a:solidFill>
                          <a:effectLst/>
                          <a:latin typeface="Calibri" panose="020F0502020204030204" pitchFamily="34" charset="0"/>
                        </a:rPr>
                        <a:t>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rtl="0" fontAlgn="b">
                        <a:buNone/>
                      </a:pPr>
                      <a:r>
                        <a:rPr lang="en-US" sz="1100" b="0" i="0" u="none" strike="noStrike">
                          <a:solidFill>
                            <a:srgbClr val="000000"/>
                          </a:solidFill>
                          <a:effectLst/>
                          <a:latin typeface="Calibri" panose="020F0502020204030204" pitchFamily="34" charset="0"/>
                        </a:rPr>
                        <a:t>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4086534241"/>
                  </a:ext>
                </a:extLst>
              </a:tr>
              <a:tr h="190500">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rtl="0" fontAlgn="ctr">
                        <a:buNone/>
                      </a:pPr>
                      <a:r>
                        <a:rPr lang="en-US" sz="1100" b="0" i="0" u="none" strike="noStrike">
                          <a:solidFill>
                            <a:srgbClr val="000000"/>
                          </a:solidFill>
                          <a:effectLst/>
                          <a:latin typeface="Calibri" panose="020F0502020204030204" pitchFamily="34" charset="0"/>
                        </a:rPr>
                        <a:t>Native Hawaiian or Pacific Islander</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rtl="0" fontAlgn="b">
                        <a:buNone/>
                      </a:pPr>
                      <a:r>
                        <a:rPr lang="en-US" sz="1100" b="0" i="0" u="none" strike="noStrike" dirty="0">
                          <a:solidFill>
                            <a:srgbClr val="000000"/>
                          </a:solidFill>
                          <a:effectLst/>
                          <a:latin typeface="Calibri" panose="020F0502020204030204" pitchFamily="34" charset="0"/>
                        </a:rPr>
                        <a:t>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rtl="0" fontAlgn="b">
                        <a:buNone/>
                      </a:pPr>
                      <a:r>
                        <a:rPr lang="en-US" sz="1100" b="0" i="0" u="none" strike="noStrike">
                          <a:solidFill>
                            <a:srgbClr val="000000"/>
                          </a:solidFill>
                          <a:effectLst/>
                          <a:latin typeface="Calibri" panose="020F0502020204030204" pitchFamily="34" charset="0"/>
                        </a:rPr>
                        <a:t>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rtl="0" fontAlgn="b">
                        <a:buNone/>
                      </a:pPr>
                      <a:r>
                        <a:rPr lang="en-US" sz="1100" b="0" i="0" u="none" strike="noStrike">
                          <a:solidFill>
                            <a:srgbClr val="000000"/>
                          </a:solidFill>
                          <a:effectLst/>
                          <a:latin typeface="Calibri" panose="020F0502020204030204" pitchFamily="34" charset="0"/>
                        </a:rPr>
                        <a:t>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rtl="0" fontAlgn="b">
                        <a:buNone/>
                      </a:pPr>
                      <a:r>
                        <a:rPr lang="en-US" sz="1100" b="0" i="0" u="none" strike="noStrike">
                          <a:solidFill>
                            <a:srgbClr val="000000"/>
                          </a:solidFill>
                          <a:effectLst/>
                          <a:latin typeface="Calibri" panose="020F0502020204030204" pitchFamily="34" charset="0"/>
                        </a:rPr>
                        <a:t>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72092604"/>
                  </a:ext>
                </a:extLst>
              </a:tr>
              <a:tr h="190500">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rtl="0" fontAlgn="ctr">
                        <a:buNone/>
                      </a:pPr>
                      <a:r>
                        <a:rPr lang="en-US" sz="1100" b="0" i="0" u="none" strike="noStrike">
                          <a:solidFill>
                            <a:srgbClr val="000000"/>
                          </a:solidFill>
                          <a:effectLst/>
                          <a:latin typeface="Calibri" panose="020F0502020204030204" pitchFamily="34" charset="0"/>
                        </a:rPr>
                        <a:t>White</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rtl="0" fontAlgn="b">
                        <a:buNone/>
                      </a:pPr>
                      <a:r>
                        <a:rPr lang="en-US" sz="1100" b="0" i="0" u="none" strike="noStrike">
                          <a:solidFill>
                            <a:srgbClr val="000000"/>
                          </a:solidFill>
                          <a:effectLst/>
                          <a:latin typeface="Calibri" panose="020F0502020204030204" pitchFamily="34" charset="0"/>
                        </a:rPr>
                        <a:t>57.3%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rtl="0" fontAlgn="b">
                        <a:buNone/>
                      </a:pPr>
                      <a:r>
                        <a:rPr lang="en-US" sz="1100" b="0" i="0" u="none" strike="noStrike">
                          <a:solidFill>
                            <a:srgbClr val="000000"/>
                          </a:solidFill>
                          <a:effectLst/>
                          <a:latin typeface="Calibri" panose="020F0502020204030204" pitchFamily="34" charset="0"/>
                        </a:rPr>
                        <a:t>18.8%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rtl="0" fontAlgn="b">
                        <a:buNone/>
                      </a:pPr>
                      <a:r>
                        <a:rPr lang="en-US" sz="1100" b="0" i="0" u="none" strike="noStrike">
                          <a:solidFill>
                            <a:srgbClr val="000000"/>
                          </a:solidFill>
                          <a:effectLst/>
                          <a:latin typeface="Calibri" panose="020F0502020204030204" pitchFamily="34" charset="0"/>
                        </a:rPr>
                        <a:t>81.6%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rtl="0" fontAlgn="b">
                        <a:buNone/>
                      </a:pPr>
                      <a:r>
                        <a:rPr lang="en-US" sz="1100" b="0" i="0" u="none" strike="noStrike" dirty="0">
                          <a:solidFill>
                            <a:srgbClr val="000000"/>
                          </a:solidFill>
                          <a:effectLst/>
                          <a:latin typeface="Calibri" panose="020F0502020204030204" pitchFamily="34" charset="0"/>
                        </a:rPr>
                        <a:t>84.0%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277731495"/>
                  </a:ext>
                </a:extLst>
              </a:tr>
              <a:tr h="190500">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en-US" sz="1100" u="none" strike="noStrike" dirty="0">
                          <a:effectLst/>
                          <a:latin typeface="Calibri" panose="020F0502020204030204" pitchFamily="34" charset="0"/>
                          <a:cs typeface="Calibri" panose="020F0502020204030204" pitchFamily="34" charset="0"/>
                        </a:rPr>
                        <a:t>Multi Racial/Ethnic</a:t>
                      </a:r>
                      <a:endParaRPr lang="en-US" sz="11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u="none" strike="noStrike" dirty="0">
                          <a:effectLst/>
                          <a:latin typeface="Calibri" panose="020F0502020204030204" pitchFamily="34" charset="0"/>
                          <a:cs typeface="Calibri" panose="020F0502020204030204" pitchFamily="34" charset="0"/>
                        </a:rPr>
                        <a:t>7.2%</a:t>
                      </a:r>
                      <a:endParaRPr lang="en-US" sz="11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100" b="0" i="0" u="none" strike="noStrike" dirty="0">
                          <a:solidFill>
                            <a:srgbClr val="000000"/>
                          </a:solidFill>
                          <a:effectLst/>
                          <a:latin typeface="Calibri" panose="020F0502020204030204" pitchFamily="34" charset="0"/>
                          <a:cs typeface="Calibri" panose="020F0502020204030204" pitchFamily="34" charset="0"/>
                        </a:rPr>
                        <a:t>12.5%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100" b="0" i="0" u="none" strike="noStrike" dirty="0">
                          <a:solidFill>
                            <a:srgbClr val="000000"/>
                          </a:solidFill>
                          <a:effectLst/>
                          <a:latin typeface="Calibri" panose="020F0502020204030204" pitchFamily="34" charset="0"/>
                          <a:cs typeface="Calibri" panose="020F0502020204030204" pitchFamily="34" charset="0"/>
                        </a:rPr>
                        <a:t>4.6%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100" u="none" strike="noStrike" dirty="0">
                          <a:effectLst/>
                          <a:latin typeface="Calibri" panose="020F0502020204030204" pitchFamily="34" charset="0"/>
                          <a:cs typeface="Calibri" panose="020F0502020204030204" pitchFamily="34" charset="0"/>
                        </a:rPr>
                        <a:t>4.2%</a:t>
                      </a:r>
                      <a:endParaRPr lang="en-US" sz="11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599299073"/>
                  </a:ext>
                </a:extLst>
              </a:tr>
              <a:tr h="190500">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en-US" sz="1100" b="0" i="0" u="none" strike="noStrike" dirty="0">
                          <a:solidFill>
                            <a:srgbClr val="000000"/>
                          </a:solidFill>
                          <a:effectLst/>
                          <a:latin typeface="Calibri" panose="020F0502020204030204" pitchFamily="34" charset="0"/>
                          <a:cs typeface="Calibri" panose="020F0502020204030204" pitchFamily="34" charset="0"/>
                        </a:rPr>
                        <a:t>Client Declined to Answer</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effectLst/>
                          <a:latin typeface="Calibri" panose="020F0502020204030204" pitchFamily="34" charset="0"/>
                          <a:cs typeface="Calibri" panose="020F0502020204030204" pitchFamily="34" charset="0"/>
                        </a:rPr>
                        <a:t>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100" b="0" i="0" u="none" strike="noStrike" dirty="0">
                          <a:solidFill>
                            <a:srgbClr val="000000"/>
                          </a:solidFill>
                          <a:effectLst/>
                          <a:latin typeface="Calibri" panose="020F0502020204030204" pitchFamily="34" charset="0"/>
                          <a:cs typeface="Calibri" panose="020F0502020204030204" pitchFamily="34" charset="0"/>
                        </a:rPr>
                        <a:t>12.5%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100" b="0" i="0" u="none" strike="noStrike" dirty="0">
                          <a:solidFill>
                            <a:srgbClr val="000000"/>
                          </a:solidFill>
                          <a:effectLst/>
                          <a:latin typeface="Calibri" panose="020F0502020204030204" pitchFamily="34" charset="0"/>
                          <a:cs typeface="Calibri" panose="020F0502020204030204" pitchFamily="34" charset="0"/>
                        </a:rPr>
                        <a:t>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100" b="0" i="0" u="none" strike="noStrike" dirty="0">
                          <a:solidFill>
                            <a:srgbClr val="000000"/>
                          </a:solidFill>
                          <a:effectLst/>
                          <a:latin typeface="Calibri" panose="020F0502020204030204" pitchFamily="34" charset="0"/>
                          <a:cs typeface="Calibri" panose="020F0502020204030204" pitchFamily="34" charset="0"/>
                        </a:rPr>
                        <a:t>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4230349973"/>
                  </a:ext>
                </a:extLst>
              </a:tr>
              <a:tr h="190500">
                <a:tc>
                  <a:txBody>
                    <a:bodyPr/>
                    <a:lstStyle/>
                    <a:p>
                      <a:pPr algn="ctr"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r>
                        <a:rPr lang="en-US" sz="1100" u="none" strike="noStrike" dirty="0">
                          <a:effectLst/>
                          <a:latin typeface="Calibri" panose="020F0502020204030204" pitchFamily="34" charset="0"/>
                          <a:cs typeface="Calibri" panose="020F0502020204030204" pitchFamily="34" charset="0"/>
                        </a:rPr>
                        <a:t>Age</a:t>
                      </a:r>
                      <a:endParaRPr lang="en-US" sz="11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b"/>
                      <a:r>
                        <a:rPr lang="en-US" sz="1100" u="none" strike="noStrike" dirty="0">
                          <a:effectLst/>
                          <a:latin typeface="Calibri" panose="020F0502020204030204" pitchFamily="34" charset="0"/>
                          <a:cs typeface="Calibri" panose="020F0502020204030204" pitchFamily="34" charset="0"/>
                        </a:rPr>
                        <a:t> </a:t>
                      </a:r>
                      <a:endParaRPr lang="en-US" sz="11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b"/>
                      <a:endParaRPr lang="en-US" sz="11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b"/>
                      <a:endParaRPr lang="en-US" sz="11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b"/>
                      <a:r>
                        <a:rPr lang="en-US" sz="1100" u="none" strike="noStrike" dirty="0">
                          <a:effectLst/>
                          <a:latin typeface="Calibri" panose="020F0502020204030204" pitchFamily="34" charset="0"/>
                          <a:cs typeface="Calibri" panose="020F0502020204030204" pitchFamily="34" charset="0"/>
                        </a:rPr>
                        <a:t> </a:t>
                      </a:r>
                      <a:endParaRPr lang="en-US" sz="11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126057047"/>
                  </a:ext>
                </a:extLst>
              </a:tr>
              <a:tr h="190500">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en-US" sz="1100" b="0" i="0" u="none" strike="noStrike" dirty="0">
                          <a:solidFill>
                            <a:srgbClr val="000000"/>
                          </a:solidFill>
                          <a:effectLst/>
                          <a:latin typeface="Calibri" panose="020F0502020204030204" pitchFamily="34" charset="0"/>
                          <a:cs typeface="Calibri" panose="020F0502020204030204" pitchFamily="34" charset="0"/>
                        </a:rPr>
                        <a:t>0-17</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effectLst/>
                          <a:latin typeface="Calibri" panose="020F0502020204030204" pitchFamily="34" charset="0"/>
                          <a:cs typeface="Calibri" panose="020F0502020204030204" pitchFamily="34" charset="0"/>
                        </a:rPr>
                        <a:t>14.7%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100" b="0" i="0" u="none" strike="noStrike" dirty="0">
                          <a:solidFill>
                            <a:srgbClr val="000000"/>
                          </a:solidFill>
                          <a:effectLst/>
                          <a:latin typeface="Calibri" panose="020F0502020204030204" pitchFamily="34" charset="0"/>
                          <a:cs typeface="Calibri" panose="020F0502020204030204" pitchFamily="34" charset="0"/>
                        </a:rPr>
                        <a:t>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100" b="0" i="0" u="none" strike="noStrike" dirty="0">
                          <a:solidFill>
                            <a:srgbClr val="000000"/>
                          </a:solidFill>
                          <a:effectLst/>
                          <a:latin typeface="Calibri" panose="020F0502020204030204" pitchFamily="34" charset="0"/>
                          <a:cs typeface="Calibri" panose="020F0502020204030204" pitchFamily="34" charset="0"/>
                        </a:rPr>
                        <a:t>1.1%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100" b="0" i="0" u="none" strike="noStrike" dirty="0">
                          <a:solidFill>
                            <a:srgbClr val="000000"/>
                          </a:solidFill>
                          <a:effectLst/>
                          <a:latin typeface="Calibri" panose="020F0502020204030204" pitchFamily="34" charset="0"/>
                          <a:cs typeface="Calibri" panose="020F0502020204030204" pitchFamily="34" charset="0"/>
                        </a:rPr>
                        <a:t>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789033460"/>
                  </a:ext>
                </a:extLst>
              </a:tr>
              <a:tr h="190500">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en-US" sz="1100" u="none" strike="noStrike" dirty="0">
                          <a:effectLst/>
                          <a:latin typeface="Calibri" panose="020F0502020204030204" pitchFamily="34" charset="0"/>
                          <a:cs typeface="Calibri" panose="020F0502020204030204" pitchFamily="34" charset="0"/>
                        </a:rPr>
                        <a:t>18-24</a:t>
                      </a:r>
                      <a:endParaRPr lang="en-US" sz="11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u="none" strike="noStrike" dirty="0">
                          <a:effectLst/>
                          <a:latin typeface="Calibri" panose="020F0502020204030204" pitchFamily="34" charset="0"/>
                          <a:cs typeface="Calibri" panose="020F0502020204030204" pitchFamily="34" charset="0"/>
                        </a:rPr>
                        <a:t>2.9%</a:t>
                      </a:r>
                      <a:endParaRPr lang="en-US" sz="11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100" b="0" i="0" u="none" strike="noStrike" dirty="0">
                          <a:solidFill>
                            <a:srgbClr val="000000"/>
                          </a:solidFill>
                          <a:effectLst/>
                          <a:latin typeface="Calibri" panose="020F0502020204030204" pitchFamily="34" charset="0"/>
                          <a:cs typeface="Calibri" panose="020F0502020204030204" pitchFamily="34" charset="0"/>
                        </a:rPr>
                        <a:t>100.0%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100" b="0" i="0" u="none" strike="noStrike" dirty="0">
                          <a:solidFill>
                            <a:srgbClr val="000000"/>
                          </a:solidFill>
                          <a:effectLst/>
                          <a:latin typeface="Calibri" panose="020F0502020204030204" pitchFamily="34" charset="0"/>
                          <a:cs typeface="Calibri" panose="020F0502020204030204" pitchFamily="34" charset="0"/>
                        </a:rPr>
                        <a:t>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100" u="none" strike="noStrike" dirty="0">
                          <a:effectLst/>
                          <a:latin typeface="Calibri" panose="020F0502020204030204" pitchFamily="34" charset="0"/>
                          <a:cs typeface="Calibri" panose="020F0502020204030204" pitchFamily="34" charset="0"/>
                        </a:rPr>
                        <a:t>1.4%</a:t>
                      </a:r>
                      <a:endParaRPr lang="en-US" sz="11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967681776"/>
                  </a:ext>
                </a:extLst>
              </a:tr>
              <a:tr h="190500">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en-US" sz="1100" u="none" strike="noStrike" dirty="0">
                          <a:effectLst/>
                          <a:latin typeface="Calibri" panose="020F0502020204030204" pitchFamily="34" charset="0"/>
                          <a:cs typeface="Calibri" panose="020F0502020204030204" pitchFamily="34" charset="0"/>
                        </a:rPr>
                        <a:t>25-34</a:t>
                      </a:r>
                      <a:endParaRPr lang="en-US" sz="11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u="none" strike="noStrike" dirty="0">
                          <a:effectLst/>
                          <a:latin typeface="Calibri" panose="020F0502020204030204" pitchFamily="34" charset="0"/>
                          <a:cs typeface="Calibri" panose="020F0502020204030204" pitchFamily="34" charset="0"/>
                        </a:rPr>
                        <a:t>12.0%</a:t>
                      </a:r>
                      <a:endParaRPr lang="en-US" sz="11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100" b="0" i="0" u="none" strike="noStrike" dirty="0">
                          <a:solidFill>
                            <a:srgbClr val="000000"/>
                          </a:solidFill>
                          <a:effectLst/>
                          <a:latin typeface="Calibri" panose="020F0502020204030204" pitchFamily="34" charset="0"/>
                          <a:cs typeface="Calibri" panose="020F0502020204030204" pitchFamily="34" charset="0"/>
                        </a:rPr>
                        <a:t>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100" b="0" i="0" u="none" strike="noStrike" dirty="0">
                          <a:solidFill>
                            <a:srgbClr val="000000"/>
                          </a:solidFill>
                          <a:effectLst/>
                          <a:latin typeface="Calibri" panose="020F0502020204030204" pitchFamily="34" charset="0"/>
                          <a:cs typeface="Calibri" panose="020F0502020204030204" pitchFamily="34" charset="0"/>
                        </a:rPr>
                        <a:t>12.6%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100" u="none" strike="noStrike" dirty="0">
                          <a:effectLst/>
                          <a:latin typeface="Calibri" panose="020F0502020204030204" pitchFamily="34" charset="0"/>
                          <a:cs typeface="Calibri" panose="020F0502020204030204" pitchFamily="34" charset="0"/>
                        </a:rPr>
                        <a:t>29.9%</a:t>
                      </a:r>
                      <a:endParaRPr lang="en-US" sz="11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716084067"/>
                  </a:ext>
                </a:extLst>
              </a:tr>
              <a:tr h="190500">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en-US" sz="1100" u="none" strike="noStrike" dirty="0">
                          <a:effectLst/>
                          <a:latin typeface="Calibri" panose="020F0502020204030204" pitchFamily="34" charset="0"/>
                          <a:cs typeface="Calibri" panose="020F0502020204030204" pitchFamily="34" charset="0"/>
                        </a:rPr>
                        <a:t>35-44</a:t>
                      </a:r>
                      <a:endParaRPr lang="en-US" sz="11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u="none" strike="noStrike" dirty="0">
                          <a:effectLst/>
                          <a:latin typeface="Calibri" panose="020F0502020204030204" pitchFamily="34" charset="0"/>
                          <a:cs typeface="Calibri" panose="020F0502020204030204" pitchFamily="34" charset="0"/>
                        </a:rPr>
                        <a:t>21.3%</a:t>
                      </a:r>
                      <a:endParaRPr lang="en-US" sz="11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100" b="0" i="0" u="none" strike="noStrike" dirty="0">
                          <a:solidFill>
                            <a:srgbClr val="000000"/>
                          </a:solidFill>
                          <a:effectLst/>
                          <a:latin typeface="Calibri" panose="020F0502020204030204" pitchFamily="34" charset="0"/>
                          <a:cs typeface="Calibri" panose="020F0502020204030204" pitchFamily="34" charset="0"/>
                        </a:rPr>
                        <a:t>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100" b="0" i="0" u="none" strike="noStrike" dirty="0">
                          <a:solidFill>
                            <a:srgbClr val="000000"/>
                          </a:solidFill>
                          <a:effectLst/>
                          <a:latin typeface="Calibri" panose="020F0502020204030204" pitchFamily="34" charset="0"/>
                          <a:cs typeface="Calibri" panose="020F0502020204030204" pitchFamily="34" charset="0"/>
                        </a:rPr>
                        <a:t>31.0%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100" u="none" strike="noStrike" dirty="0">
                          <a:effectLst/>
                          <a:latin typeface="Calibri" panose="020F0502020204030204" pitchFamily="34" charset="0"/>
                          <a:cs typeface="Calibri" panose="020F0502020204030204" pitchFamily="34" charset="0"/>
                        </a:rPr>
                        <a:t>35.4%</a:t>
                      </a:r>
                      <a:endParaRPr lang="en-US" sz="11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489802649"/>
                  </a:ext>
                </a:extLst>
              </a:tr>
              <a:tr h="190500">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en-US" sz="1100" u="none" strike="noStrike" dirty="0">
                          <a:effectLst/>
                          <a:latin typeface="Calibri" panose="020F0502020204030204" pitchFamily="34" charset="0"/>
                          <a:cs typeface="Calibri" panose="020F0502020204030204" pitchFamily="34" charset="0"/>
                        </a:rPr>
                        <a:t>45-54</a:t>
                      </a:r>
                      <a:endParaRPr lang="en-US" sz="11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u="none" strike="noStrike" dirty="0">
                          <a:effectLst/>
                          <a:latin typeface="Calibri" panose="020F0502020204030204" pitchFamily="34" charset="0"/>
                          <a:cs typeface="Calibri" panose="020F0502020204030204" pitchFamily="34" charset="0"/>
                        </a:rPr>
                        <a:t>23.2%</a:t>
                      </a:r>
                      <a:endParaRPr lang="en-US" sz="11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100" b="0" i="0" u="none" strike="noStrike" dirty="0">
                          <a:solidFill>
                            <a:srgbClr val="000000"/>
                          </a:solidFill>
                          <a:effectLst/>
                          <a:latin typeface="Calibri" panose="020F0502020204030204" pitchFamily="34" charset="0"/>
                          <a:cs typeface="Calibri" panose="020F0502020204030204" pitchFamily="34" charset="0"/>
                        </a:rPr>
                        <a:t>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100" b="0" i="0" u="none" strike="noStrike" dirty="0">
                          <a:solidFill>
                            <a:srgbClr val="000000"/>
                          </a:solidFill>
                          <a:effectLst/>
                          <a:latin typeface="Calibri" panose="020F0502020204030204" pitchFamily="34" charset="0"/>
                          <a:cs typeface="Calibri" panose="020F0502020204030204" pitchFamily="34" charset="0"/>
                        </a:rPr>
                        <a:t>33.3%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100" u="none" strike="noStrike" dirty="0">
                          <a:effectLst/>
                          <a:latin typeface="Calibri" panose="020F0502020204030204" pitchFamily="34" charset="0"/>
                          <a:cs typeface="Calibri" panose="020F0502020204030204" pitchFamily="34" charset="0"/>
                        </a:rPr>
                        <a:t>27.1%</a:t>
                      </a:r>
                      <a:endParaRPr lang="en-US" sz="11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266958643"/>
                  </a:ext>
                </a:extLst>
              </a:tr>
              <a:tr h="190500">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en-US" sz="1100" u="none" strike="noStrike" dirty="0">
                          <a:effectLst/>
                          <a:latin typeface="Calibri" panose="020F0502020204030204" pitchFamily="34" charset="0"/>
                          <a:cs typeface="Calibri" panose="020F0502020204030204" pitchFamily="34" charset="0"/>
                        </a:rPr>
                        <a:t>55-64</a:t>
                      </a:r>
                      <a:endParaRPr lang="en-US" sz="11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u="none" strike="noStrike" dirty="0">
                          <a:effectLst/>
                          <a:latin typeface="Calibri" panose="020F0502020204030204" pitchFamily="34" charset="0"/>
                          <a:cs typeface="Calibri" panose="020F0502020204030204" pitchFamily="34" charset="0"/>
                        </a:rPr>
                        <a:t>21.1%</a:t>
                      </a:r>
                      <a:endParaRPr lang="en-US" sz="11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100" b="0" i="0" u="none" strike="noStrike" dirty="0">
                          <a:solidFill>
                            <a:srgbClr val="000000"/>
                          </a:solidFill>
                          <a:effectLst/>
                          <a:latin typeface="Calibri" panose="020F0502020204030204" pitchFamily="34" charset="0"/>
                          <a:cs typeface="Calibri" panose="020F0502020204030204" pitchFamily="34" charset="0"/>
                        </a:rPr>
                        <a:t>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100" b="0" i="0" u="none" strike="noStrike" dirty="0">
                          <a:solidFill>
                            <a:srgbClr val="000000"/>
                          </a:solidFill>
                          <a:effectLst/>
                          <a:latin typeface="Calibri" panose="020F0502020204030204" pitchFamily="34" charset="0"/>
                          <a:cs typeface="Calibri" panose="020F0502020204030204" pitchFamily="34" charset="0"/>
                        </a:rPr>
                        <a:t>12.6%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100" u="none" strike="noStrike" dirty="0">
                          <a:effectLst/>
                          <a:latin typeface="Calibri" panose="020F0502020204030204" pitchFamily="34" charset="0"/>
                          <a:cs typeface="Calibri" panose="020F0502020204030204" pitchFamily="34" charset="0"/>
                        </a:rPr>
                        <a:t>5.6%</a:t>
                      </a:r>
                      <a:endParaRPr lang="en-US" sz="11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809432088"/>
                  </a:ext>
                </a:extLst>
              </a:tr>
              <a:tr h="100559">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en-US" sz="1100" u="none" strike="noStrike" dirty="0">
                          <a:effectLst/>
                          <a:latin typeface="Calibri" panose="020F0502020204030204" pitchFamily="34" charset="0"/>
                          <a:cs typeface="Calibri" panose="020F0502020204030204" pitchFamily="34" charset="0"/>
                        </a:rPr>
                        <a:t>65+</a:t>
                      </a:r>
                      <a:endParaRPr lang="en-US" sz="11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u="none" strike="noStrike" dirty="0">
                          <a:effectLst/>
                          <a:latin typeface="Calibri" panose="020F0502020204030204" pitchFamily="34" charset="0"/>
                          <a:cs typeface="Calibri" panose="020F0502020204030204" pitchFamily="34" charset="0"/>
                        </a:rPr>
                        <a:t>4.8%</a:t>
                      </a:r>
                      <a:endParaRPr lang="en-US" sz="11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100" b="0" i="0" u="none" strike="noStrike" dirty="0">
                          <a:solidFill>
                            <a:srgbClr val="000000"/>
                          </a:solidFill>
                          <a:effectLst/>
                          <a:latin typeface="Calibri" panose="020F0502020204030204" pitchFamily="34" charset="0"/>
                          <a:cs typeface="Calibri" panose="020F0502020204030204" pitchFamily="34" charset="0"/>
                        </a:rPr>
                        <a:t>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100" b="0" i="0" u="none" strike="noStrike" dirty="0">
                          <a:solidFill>
                            <a:srgbClr val="000000"/>
                          </a:solidFill>
                          <a:effectLst/>
                          <a:latin typeface="Calibri" panose="020F0502020204030204" pitchFamily="34" charset="0"/>
                          <a:cs typeface="Calibri" panose="020F0502020204030204" pitchFamily="34" charset="0"/>
                        </a:rPr>
                        <a:t>9.2%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100" u="none" strike="noStrike" dirty="0">
                          <a:effectLst/>
                          <a:latin typeface="Calibri" panose="020F0502020204030204" pitchFamily="34" charset="0"/>
                          <a:cs typeface="Calibri" panose="020F0502020204030204" pitchFamily="34" charset="0"/>
                        </a:rPr>
                        <a:t>0.7%</a:t>
                      </a:r>
                      <a:endParaRPr lang="en-US" sz="11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121665591"/>
                  </a:ext>
                </a:extLst>
              </a:tr>
            </a:tbl>
          </a:graphicData>
        </a:graphic>
      </p:graphicFrame>
      <p:graphicFrame>
        <p:nvGraphicFramePr>
          <p:cNvPr id="7" name="Table 6">
            <a:extLst>
              <a:ext uri="{FF2B5EF4-FFF2-40B4-BE49-F238E27FC236}">
                <a16:creationId xmlns:a16="http://schemas.microsoft.com/office/drawing/2014/main" id="{8B05F035-97B8-D35A-AAF6-B50D890D9161}"/>
              </a:ext>
            </a:extLst>
          </p:cNvPr>
          <p:cNvGraphicFramePr>
            <a:graphicFrameLocks noGrp="1"/>
          </p:cNvGraphicFramePr>
          <p:nvPr>
            <p:extLst>
              <p:ext uri="{D42A27DB-BD31-4B8C-83A1-F6EECF244321}">
                <p14:modId xmlns:p14="http://schemas.microsoft.com/office/powerpoint/2010/main" val="2522786176"/>
              </p:ext>
            </p:extLst>
          </p:nvPr>
        </p:nvGraphicFramePr>
        <p:xfrm>
          <a:off x="343224" y="1145824"/>
          <a:ext cx="5286962" cy="4672965"/>
        </p:xfrm>
        <a:graphic>
          <a:graphicData uri="http://schemas.openxmlformats.org/drawingml/2006/table">
            <a:tbl>
              <a:tblPr>
                <a:tableStyleId>{073A0DAA-6AF3-43AB-8588-CEC1D06C72B9}</a:tableStyleId>
              </a:tblPr>
              <a:tblGrid>
                <a:gridCol w="154245">
                  <a:extLst>
                    <a:ext uri="{9D8B030D-6E8A-4147-A177-3AD203B41FA5}">
                      <a16:colId xmlns:a16="http://schemas.microsoft.com/office/drawing/2014/main" val="585212747"/>
                    </a:ext>
                  </a:extLst>
                </a:gridCol>
                <a:gridCol w="1475117">
                  <a:extLst>
                    <a:ext uri="{9D8B030D-6E8A-4147-A177-3AD203B41FA5}">
                      <a16:colId xmlns:a16="http://schemas.microsoft.com/office/drawing/2014/main" val="379958739"/>
                    </a:ext>
                  </a:extLst>
                </a:gridCol>
                <a:gridCol w="914400">
                  <a:extLst>
                    <a:ext uri="{9D8B030D-6E8A-4147-A177-3AD203B41FA5}">
                      <a16:colId xmlns:a16="http://schemas.microsoft.com/office/drawing/2014/main" val="2413637262"/>
                    </a:ext>
                  </a:extLst>
                </a:gridCol>
                <a:gridCol w="914400">
                  <a:extLst>
                    <a:ext uri="{9D8B030D-6E8A-4147-A177-3AD203B41FA5}">
                      <a16:colId xmlns:a16="http://schemas.microsoft.com/office/drawing/2014/main" val="3960307625"/>
                    </a:ext>
                  </a:extLst>
                </a:gridCol>
                <a:gridCol w="914400">
                  <a:extLst>
                    <a:ext uri="{9D8B030D-6E8A-4147-A177-3AD203B41FA5}">
                      <a16:colId xmlns:a16="http://schemas.microsoft.com/office/drawing/2014/main" val="3685897007"/>
                    </a:ext>
                  </a:extLst>
                </a:gridCol>
                <a:gridCol w="914400">
                  <a:extLst>
                    <a:ext uri="{9D8B030D-6E8A-4147-A177-3AD203B41FA5}">
                      <a16:colId xmlns:a16="http://schemas.microsoft.com/office/drawing/2014/main" val="1103087560"/>
                    </a:ext>
                  </a:extLst>
                </a:gridCol>
              </a:tblGrid>
              <a:tr h="381000">
                <a:tc>
                  <a:txBody>
                    <a:bodyPr/>
                    <a:lstStyle/>
                    <a:p>
                      <a:pPr algn="ctr" fontAlgn="ctr"/>
                      <a:endParaRPr lang="en-US" sz="1200" b="1"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100" u="none" strike="noStrike" dirty="0">
                          <a:effectLst/>
                          <a:latin typeface="Calibri" panose="020F0502020204030204" pitchFamily="34" charset="0"/>
                          <a:cs typeface="Calibri" panose="020F0502020204030204" pitchFamily="34" charset="0"/>
                        </a:rPr>
                        <a:t> </a:t>
                      </a:r>
                      <a:endParaRPr lang="en-US" sz="1100" b="1"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100" u="none" strike="noStrike" dirty="0">
                          <a:effectLst/>
                          <a:latin typeface="Calibri" panose="020F0502020204030204" pitchFamily="34" charset="0"/>
                          <a:cs typeface="Calibri" panose="020F0502020204030204" pitchFamily="34" charset="0"/>
                        </a:rPr>
                        <a:t>Community Care Fellowship ARP Funding</a:t>
                      </a:r>
                      <a:endParaRPr lang="en-US" sz="11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fontAlgn="ctr"/>
                      <a:r>
                        <a:rPr lang="en-US" sz="1100" b="0" i="0" u="none" strike="noStrike" dirty="0">
                          <a:solidFill>
                            <a:srgbClr val="000000"/>
                          </a:solidFill>
                          <a:effectLst/>
                          <a:latin typeface="Calibri" panose="020F0502020204030204" pitchFamily="34" charset="0"/>
                          <a:cs typeface="Calibri" panose="020F0502020204030204" pitchFamily="34" charset="0"/>
                        </a:rPr>
                        <a:t>Launch</a:t>
                      </a:r>
                    </a:p>
                    <a:p>
                      <a:pPr algn="ctr" fontAlgn="ctr"/>
                      <a:r>
                        <a:rPr lang="en-US" sz="1100" b="0" i="0" u="none" strike="noStrike" dirty="0">
                          <a:solidFill>
                            <a:srgbClr val="000000"/>
                          </a:solidFill>
                          <a:effectLst/>
                          <a:latin typeface="Calibri" panose="020F0502020204030204" pitchFamily="34" charset="0"/>
                          <a:cs typeface="Calibri" panose="020F0502020204030204" pitchFamily="34" charset="0"/>
                        </a:rPr>
                        <a:t>Pad*</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fontAlgn="ctr"/>
                      <a:r>
                        <a:rPr lang="en-US" sz="1100" b="0" i="0" u="none" strike="noStrike" dirty="0">
                          <a:solidFill>
                            <a:srgbClr val="000000"/>
                          </a:solidFill>
                          <a:effectLst/>
                          <a:latin typeface="Calibri" panose="020F0502020204030204" pitchFamily="34" charset="0"/>
                          <a:cs typeface="Calibri" panose="020F0502020204030204" pitchFamily="34" charset="0"/>
                        </a:rPr>
                        <a:t>Community Care Fellowship CARES Funding**</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fontAlgn="ctr"/>
                      <a:r>
                        <a:rPr lang="en-US" sz="1100" u="none" strike="noStrike" dirty="0">
                          <a:effectLst/>
                          <a:latin typeface="Calibri" panose="020F0502020204030204" pitchFamily="34" charset="0"/>
                          <a:cs typeface="Calibri" panose="020F0502020204030204" pitchFamily="34" charset="0"/>
                        </a:rPr>
                        <a:t>The Salvation Army</a:t>
                      </a:r>
                      <a:endParaRPr lang="en-US" sz="11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extLst>
                  <a:ext uri="{0D108BD9-81ED-4DB2-BD59-A6C34878D82A}">
                    <a16:rowId xmlns:a16="http://schemas.microsoft.com/office/drawing/2014/main" val="1463300033"/>
                  </a:ext>
                </a:extLst>
              </a:tr>
              <a:tr h="190500">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en-US" sz="1100" u="none" strike="noStrike" dirty="0">
                          <a:effectLst/>
                          <a:latin typeface="Calibri" panose="020F0502020204030204" pitchFamily="34" charset="0"/>
                          <a:cs typeface="Calibri" panose="020F0502020204030204" pitchFamily="34" charset="0"/>
                        </a:rPr>
                        <a:t>Number of Sites</a:t>
                      </a:r>
                      <a:endParaRPr lang="en-US" sz="11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effectLst/>
                          <a:latin typeface="Calibri" panose="020F0502020204030204" pitchFamily="34" charset="0"/>
                          <a:cs typeface="Calibri" panose="020F0502020204030204" pitchFamily="34" charset="0"/>
                        </a:rPr>
                        <a:t>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100" b="0" i="0" u="none" strike="noStrike" dirty="0">
                          <a:solidFill>
                            <a:srgbClr val="000000"/>
                          </a:solidFill>
                          <a:effectLst/>
                          <a:latin typeface="Calibri" panose="020F0502020204030204" pitchFamily="34" charset="0"/>
                          <a:cs typeface="Calibri" panose="020F0502020204030204" pitchFamily="34" charset="0"/>
                        </a:rPr>
                        <a:t>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100" b="0" i="0" u="none" strike="noStrike" dirty="0">
                          <a:solidFill>
                            <a:srgbClr val="000000"/>
                          </a:solidFill>
                          <a:effectLst/>
                          <a:latin typeface="Calibri" panose="020F0502020204030204" pitchFamily="34" charset="0"/>
                          <a:cs typeface="Calibri" panose="020F0502020204030204" pitchFamily="34" charset="0"/>
                        </a:rPr>
                        <a:t>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100" u="none" strike="noStrike" dirty="0">
                          <a:effectLst/>
                          <a:latin typeface="Calibri" panose="020F0502020204030204" pitchFamily="34" charset="0"/>
                          <a:cs typeface="Calibri" panose="020F0502020204030204" pitchFamily="34" charset="0"/>
                        </a:rPr>
                        <a:t>1</a:t>
                      </a:r>
                      <a:endParaRPr lang="en-US" sz="11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528973971"/>
                  </a:ext>
                </a:extLst>
              </a:tr>
              <a:tr h="190500">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en-US" sz="1100" u="none" strike="noStrike" dirty="0">
                          <a:effectLst/>
                          <a:latin typeface="Calibri" panose="020F0502020204030204" pitchFamily="34" charset="0"/>
                          <a:cs typeface="Calibri" panose="020F0502020204030204" pitchFamily="34" charset="0"/>
                        </a:rPr>
                        <a:t>Total Number Served</a:t>
                      </a:r>
                      <a:endParaRPr lang="en-US" sz="11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effectLst/>
                          <a:latin typeface="Calibri" panose="020F0502020204030204" pitchFamily="34" charset="0"/>
                          <a:cs typeface="Calibri" panose="020F0502020204030204" pitchFamily="34" charset="0"/>
                        </a:rPr>
                        <a:t>375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100" b="0" i="0" u="none" strike="noStrike" dirty="0">
                          <a:solidFill>
                            <a:srgbClr val="000000"/>
                          </a:solidFill>
                          <a:effectLst/>
                          <a:latin typeface="Calibri" panose="020F0502020204030204" pitchFamily="34" charset="0"/>
                          <a:cs typeface="Calibri" panose="020F0502020204030204" pitchFamily="34" charset="0"/>
                        </a:rPr>
                        <a:t>16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100" b="0" i="0" u="none" strike="noStrike" dirty="0">
                          <a:solidFill>
                            <a:srgbClr val="000000"/>
                          </a:solidFill>
                          <a:effectLst/>
                          <a:latin typeface="Calibri" panose="020F0502020204030204" pitchFamily="34" charset="0"/>
                          <a:cs typeface="Calibri" panose="020F0502020204030204" pitchFamily="34" charset="0"/>
                        </a:rPr>
                        <a:t>87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100" b="0" i="0" u="none" strike="noStrike" dirty="0">
                          <a:solidFill>
                            <a:srgbClr val="000000"/>
                          </a:solidFill>
                          <a:effectLst/>
                          <a:latin typeface="Calibri" panose="020F0502020204030204" pitchFamily="34" charset="0"/>
                          <a:cs typeface="Calibri" panose="020F0502020204030204" pitchFamily="34" charset="0"/>
                        </a:rPr>
                        <a:t>144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19018786"/>
                  </a:ext>
                </a:extLst>
              </a:tr>
              <a:tr h="190500">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en-US" sz="1100" u="none" strike="noStrike" dirty="0">
                          <a:effectLst/>
                          <a:latin typeface="Calibri" panose="020F0502020204030204" pitchFamily="34" charset="0"/>
                          <a:cs typeface="Calibri" panose="020F0502020204030204" pitchFamily="34" charset="0"/>
                        </a:rPr>
                        <a:t>Total Number Exited</a:t>
                      </a:r>
                      <a:endParaRPr lang="en-US" sz="11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effectLst/>
                          <a:latin typeface="Calibri" panose="020F0502020204030204" pitchFamily="34" charset="0"/>
                          <a:cs typeface="Calibri" panose="020F0502020204030204" pitchFamily="34" charset="0"/>
                        </a:rPr>
                        <a:t>335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100" b="0" i="0" u="none" strike="noStrike" dirty="0">
                          <a:solidFill>
                            <a:srgbClr val="000000"/>
                          </a:solidFill>
                          <a:effectLst/>
                          <a:latin typeface="Calibri" panose="020F0502020204030204" pitchFamily="34" charset="0"/>
                          <a:cs typeface="Calibri" panose="020F0502020204030204" pitchFamily="34" charset="0"/>
                        </a:rPr>
                        <a:t>10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100" b="0" i="0" u="none" strike="noStrike" dirty="0">
                          <a:solidFill>
                            <a:srgbClr val="000000"/>
                          </a:solidFill>
                          <a:effectLst/>
                          <a:latin typeface="Calibri" panose="020F0502020204030204" pitchFamily="34" charset="0"/>
                          <a:cs typeface="Calibri" panose="020F0502020204030204" pitchFamily="34" charset="0"/>
                        </a:rPr>
                        <a:t>87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100" b="0" i="0" u="none" strike="noStrike" dirty="0">
                          <a:solidFill>
                            <a:srgbClr val="000000"/>
                          </a:solidFill>
                          <a:effectLst/>
                          <a:latin typeface="Calibri" panose="020F0502020204030204" pitchFamily="34" charset="0"/>
                          <a:cs typeface="Calibri" panose="020F0502020204030204" pitchFamily="34" charset="0"/>
                        </a:rPr>
                        <a:t>144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209789163"/>
                  </a:ext>
                </a:extLst>
              </a:tr>
              <a:tr h="190500">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en-US" sz="1100" b="0" i="0" u="none" strike="noStrike" dirty="0">
                          <a:solidFill>
                            <a:srgbClr val="000000"/>
                          </a:solidFill>
                          <a:effectLst/>
                          <a:latin typeface="Calibri" panose="020F0502020204030204" pitchFamily="34" charset="0"/>
                          <a:cs typeface="Calibri" panose="020F0502020204030204" pitchFamily="34" charset="0"/>
                        </a:rPr>
                        <a:t>Average Length of Stay</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effectLst/>
                          <a:latin typeface="Calibri" panose="020F0502020204030204" pitchFamily="34" charset="0"/>
                          <a:cs typeface="Calibri" panose="020F0502020204030204" pitchFamily="34" charset="0"/>
                        </a:rPr>
                        <a:t>115 Days</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100" b="0" i="0" u="none" strike="noStrike" dirty="0">
                          <a:solidFill>
                            <a:srgbClr val="000000"/>
                          </a:solidFill>
                          <a:effectLst/>
                          <a:latin typeface="Calibri" panose="020F0502020204030204" pitchFamily="34" charset="0"/>
                          <a:cs typeface="Calibri" panose="020F0502020204030204" pitchFamily="34" charset="0"/>
                        </a:rPr>
                        <a:t>96 Days</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100" b="0" i="0" u="none" strike="noStrike" dirty="0">
                          <a:solidFill>
                            <a:srgbClr val="000000"/>
                          </a:solidFill>
                          <a:effectLst/>
                          <a:latin typeface="Calibri" panose="020F0502020204030204" pitchFamily="34" charset="0"/>
                          <a:cs typeface="Calibri" panose="020F0502020204030204" pitchFamily="34" charset="0"/>
                        </a:rPr>
                        <a:t>61 Days</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100" b="0" i="0" u="none" strike="noStrike" dirty="0">
                          <a:solidFill>
                            <a:srgbClr val="000000"/>
                          </a:solidFill>
                          <a:effectLst/>
                          <a:latin typeface="Calibri" panose="020F0502020204030204" pitchFamily="34" charset="0"/>
                          <a:cs typeface="Calibri" panose="020F0502020204030204" pitchFamily="34" charset="0"/>
                        </a:rPr>
                        <a:t>334 Days</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483717088"/>
                  </a:ext>
                </a:extLst>
              </a:tr>
              <a:tr h="190500">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l" fontAlgn="ctr"/>
                      <a:r>
                        <a:rPr lang="en-US" sz="1100" u="none" strike="noStrike" dirty="0">
                          <a:effectLst/>
                          <a:latin typeface="Calibri" panose="020F0502020204030204" pitchFamily="34" charset="0"/>
                          <a:cs typeface="Calibri" panose="020F0502020204030204" pitchFamily="34" charset="0"/>
                        </a:rPr>
                        <a:t> </a:t>
                      </a:r>
                      <a:endParaRPr lang="en-US" sz="11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b"/>
                      <a:r>
                        <a:rPr lang="en-US" sz="1100" u="none" strike="noStrike" dirty="0">
                          <a:effectLst/>
                          <a:latin typeface="Calibri" panose="020F0502020204030204" pitchFamily="34" charset="0"/>
                          <a:cs typeface="Calibri" panose="020F0502020204030204" pitchFamily="34" charset="0"/>
                        </a:rPr>
                        <a:t> </a:t>
                      </a:r>
                      <a:endParaRPr lang="en-US" sz="11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b"/>
                      <a:endParaRPr lang="en-US" sz="11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b"/>
                      <a:endParaRPr lang="en-US" sz="11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b"/>
                      <a:r>
                        <a:rPr lang="en-US" sz="1100" u="none" strike="noStrike" dirty="0">
                          <a:effectLst/>
                          <a:latin typeface="Calibri" panose="020F0502020204030204" pitchFamily="34" charset="0"/>
                          <a:cs typeface="Calibri" panose="020F0502020204030204" pitchFamily="34" charset="0"/>
                        </a:rPr>
                        <a:t> </a:t>
                      </a:r>
                      <a:endParaRPr lang="en-US" sz="11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4206463934"/>
                  </a:ext>
                </a:extLst>
              </a:tr>
              <a:tr h="190500">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en-US" sz="1100" b="0" i="0" u="none" strike="noStrike" dirty="0">
                          <a:solidFill>
                            <a:srgbClr val="000000"/>
                          </a:solidFill>
                          <a:effectLst/>
                          <a:latin typeface="Calibri" panose="020F0502020204030204" pitchFamily="34" charset="0"/>
                          <a:cs typeface="Calibri" panose="020F0502020204030204" pitchFamily="34" charset="0"/>
                        </a:rPr>
                        <a:t>Chronically Homeless</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effectLst/>
                          <a:latin typeface="Calibri" panose="020F0502020204030204" pitchFamily="34" charset="0"/>
                          <a:cs typeface="Calibri" panose="020F0502020204030204" pitchFamily="34" charset="0"/>
                        </a:rPr>
                        <a:t>61.3%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100" b="0" i="0" u="none" strike="noStrike" dirty="0">
                          <a:solidFill>
                            <a:srgbClr val="000000"/>
                          </a:solidFill>
                          <a:effectLst/>
                          <a:latin typeface="Calibri" panose="020F0502020204030204" pitchFamily="34" charset="0"/>
                          <a:cs typeface="Calibri" panose="020F0502020204030204" pitchFamily="34" charset="0"/>
                        </a:rPr>
                        <a:t>37.5%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100" b="0" i="0" u="none" strike="noStrike" dirty="0">
                          <a:solidFill>
                            <a:srgbClr val="000000"/>
                          </a:solidFill>
                          <a:effectLst/>
                          <a:latin typeface="Calibri" panose="020F0502020204030204" pitchFamily="34" charset="0"/>
                          <a:cs typeface="Calibri" panose="020F0502020204030204" pitchFamily="34" charset="0"/>
                        </a:rPr>
                        <a:t>67.8%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100" b="0" i="0" u="none" strike="noStrike" dirty="0">
                          <a:solidFill>
                            <a:srgbClr val="000000"/>
                          </a:solidFill>
                          <a:effectLst/>
                          <a:latin typeface="Calibri" panose="020F0502020204030204" pitchFamily="34" charset="0"/>
                          <a:cs typeface="Calibri" panose="020F0502020204030204" pitchFamily="34" charset="0"/>
                        </a:rPr>
                        <a:t>86.8%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528600846"/>
                  </a:ext>
                </a:extLst>
              </a:tr>
              <a:tr h="190500">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en-US" sz="1100" u="none" strike="noStrike" dirty="0">
                          <a:effectLst/>
                          <a:latin typeface="Calibri" panose="020F0502020204030204" pitchFamily="34" charset="0"/>
                          <a:cs typeface="Calibri" panose="020F0502020204030204" pitchFamily="34" charset="0"/>
                        </a:rPr>
                        <a:t>Veteran Status</a:t>
                      </a:r>
                      <a:endParaRPr lang="en-US" sz="11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u="none" strike="noStrike" dirty="0">
                          <a:effectLst/>
                          <a:latin typeface="Calibri" panose="020F0502020204030204" pitchFamily="34" charset="0"/>
                          <a:cs typeface="Calibri" panose="020F0502020204030204" pitchFamily="34" charset="0"/>
                        </a:rPr>
                        <a:t>4.0%</a:t>
                      </a:r>
                      <a:endParaRPr lang="en-US" sz="11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100" b="0" i="0" u="none" strike="noStrike" dirty="0">
                          <a:solidFill>
                            <a:srgbClr val="000000"/>
                          </a:solidFill>
                          <a:effectLst/>
                          <a:latin typeface="Calibri" panose="020F0502020204030204" pitchFamily="34" charset="0"/>
                          <a:cs typeface="Calibri" panose="020F0502020204030204" pitchFamily="34" charset="0"/>
                        </a:rPr>
                        <a:t>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100" b="0" i="0" u="none" strike="noStrike" dirty="0">
                          <a:solidFill>
                            <a:srgbClr val="000000"/>
                          </a:solidFill>
                          <a:effectLst/>
                          <a:latin typeface="Calibri" panose="020F0502020204030204" pitchFamily="34" charset="0"/>
                          <a:cs typeface="Calibri" panose="020F0502020204030204" pitchFamily="34" charset="0"/>
                        </a:rPr>
                        <a:t>3.4%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100" u="none" strike="noStrike" dirty="0">
                          <a:effectLst/>
                          <a:latin typeface="Calibri" panose="020F0502020204030204" pitchFamily="34" charset="0"/>
                          <a:cs typeface="Calibri" panose="020F0502020204030204" pitchFamily="34" charset="0"/>
                        </a:rPr>
                        <a:t>4.2%</a:t>
                      </a:r>
                      <a:endParaRPr lang="en-US" sz="11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230796564"/>
                  </a:ext>
                </a:extLst>
              </a:tr>
              <a:tr h="190500">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en-US" sz="1100" u="none" strike="noStrike" dirty="0">
                          <a:effectLst/>
                          <a:latin typeface="Calibri" panose="020F0502020204030204" pitchFamily="34" charset="0"/>
                          <a:cs typeface="Calibri" panose="020F0502020204030204" pitchFamily="34" charset="0"/>
                        </a:rPr>
                        <a:t>At Least 1 Disabling Condition</a:t>
                      </a:r>
                      <a:endParaRPr lang="en-US" sz="11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u="none" strike="noStrike" dirty="0">
                          <a:effectLst/>
                          <a:latin typeface="Calibri" panose="020F0502020204030204" pitchFamily="34" charset="0"/>
                          <a:cs typeface="Calibri" panose="020F0502020204030204" pitchFamily="34" charset="0"/>
                        </a:rPr>
                        <a:t>78.7%</a:t>
                      </a:r>
                      <a:endParaRPr lang="en-US" sz="11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100" b="0" i="0" u="none" strike="noStrike" dirty="0">
                          <a:solidFill>
                            <a:srgbClr val="000000"/>
                          </a:solidFill>
                          <a:effectLst/>
                          <a:latin typeface="Calibri" panose="020F0502020204030204" pitchFamily="34" charset="0"/>
                          <a:cs typeface="Calibri" panose="020F0502020204030204" pitchFamily="34" charset="0"/>
                        </a:rPr>
                        <a:t>81.3%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100" b="0" i="0" u="none" strike="noStrike" dirty="0">
                          <a:solidFill>
                            <a:srgbClr val="000000"/>
                          </a:solidFill>
                          <a:effectLst/>
                          <a:latin typeface="Calibri" panose="020F0502020204030204" pitchFamily="34" charset="0"/>
                          <a:cs typeface="Calibri" panose="020F0502020204030204" pitchFamily="34" charset="0"/>
                        </a:rPr>
                        <a:t>88.5%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100" u="none" strike="noStrike" dirty="0">
                          <a:effectLst/>
                          <a:latin typeface="Calibri" panose="020F0502020204030204" pitchFamily="34" charset="0"/>
                          <a:cs typeface="Calibri" panose="020F0502020204030204" pitchFamily="34" charset="0"/>
                        </a:rPr>
                        <a:t>97.9%</a:t>
                      </a:r>
                      <a:endParaRPr lang="en-US" sz="11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94809582"/>
                  </a:ext>
                </a:extLst>
              </a:tr>
              <a:tr h="190500">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en-US" sz="1100" u="none" strike="noStrike" dirty="0">
                          <a:effectLst/>
                          <a:latin typeface="Calibri" panose="020F0502020204030204" pitchFamily="34" charset="0"/>
                          <a:cs typeface="Calibri" panose="020F0502020204030204" pitchFamily="34" charset="0"/>
                        </a:rPr>
                        <a:t>2 or More Disabling Conditions</a:t>
                      </a:r>
                      <a:endParaRPr lang="en-US" sz="11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u="none" strike="noStrike" dirty="0">
                          <a:effectLst/>
                          <a:latin typeface="Calibri" panose="020F0502020204030204" pitchFamily="34" charset="0"/>
                          <a:cs typeface="Calibri" panose="020F0502020204030204" pitchFamily="34" charset="0"/>
                        </a:rPr>
                        <a:t>53.1%</a:t>
                      </a:r>
                      <a:endParaRPr lang="en-US" sz="11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100" b="0" i="0" u="none" strike="noStrike" dirty="0">
                          <a:solidFill>
                            <a:srgbClr val="000000"/>
                          </a:solidFill>
                          <a:effectLst/>
                          <a:latin typeface="Calibri" panose="020F0502020204030204" pitchFamily="34" charset="0"/>
                          <a:cs typeface="Calibri" panose="020F0502020204030204" pitchFamily="34" charset="0"/>
                        </a:rPr>
                        <a:t>25.0%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100" b="0" i="0" u="none" strike="noStrike" dirty="0">
                          <a:solidFill>
                            <a:srgbClr val="000000"/>
                          </a:solidFill>
                          <a:effectLst/>
                          <a:latin typeface="Calibri" panose="020F0502020204030204" pitchFamily="34" charset="0"/>
                          <a:cs typeface="Calibri" panose="020F0502020204030204" pitchFamily="34" charset="0"/>
                        </a:rPr>
                        <a:t>60.9%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100" u="none" strike="noStrike" dirty="0">
                          <a:effectLst/>
                          <a:latin typeface="Calibri" panose="020F0502020204030204" pitchFamily="34" charset="0"/>
                          <a:cs typeface="Calibri" panose="020F0502020204030204" pitchFamily="34" charset="0"/>
                        </a:rPr>
                        <a:t>78.5%</a:t>
                      </a:r>
                      <a:endParaRPr lang="en-US" sz="11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65464130"/>
                  </a:ext>
                </a:extLst>
              </a:tr>
              <a:tr h="190500">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en-US" sz="1100" u="none" strike="noStrike" dirty="0">
                          <a:effectLst/>
                          <a:latin typeface="Calibri" panose="020F0502020204030204" pitchFamily="34" charset="0"/>
                          <a:cs typeface="Calibri" panose="020F0502020204030204" pitchFamily="34" charset="0"/>
                        </a:rPr>
                        <a:t>Has Income at Exit</a:t>
                      </a:r>
                      <a:endParaRPr lang="en-US" sz="11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u="none" strike="noStrike" dirty="0">
                          <a:effectLst/>
                          <a:latin typeface="Calibri" panose="020F0502020204030204" pitchFamily="34" charset="0"/>
                          <a:cs typeface="Calibri" panose="020F0502020204030204" pitchFamily="34" charset="0"/>
                        </a:rPr>
                        <a:t>46.9%</a:t>
                      </a:r>
                      <a:endParaRPr lang="en-US" sz="11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100" b="0" i="0" u="none" strike="noStrike" dirty="0">
                          <a:solidFill>
                            <a:srgbClr val="000000"/>
                          </a:solidFill>
                          <a:effectLst/>
                          <a:latin typeface="Calibri" panose="020F0502020204030204" pitchFamily="34" charset="0"/>
                          <a:cs typeface="Calibri" panose="020F0502020204030204" pitchFamily="34" charset="0"/>
                        </a:rPr>
                        <a:t>60.0%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100" b="0" i="0" u="none" strike="noStrike" dirty="0">
                          <a:solidFill>
                            <a:srgbClr val="000000"/>
                          </a:solidFill>
                          <a:effectLst/>
                          <a:latin typeface="Calibri" panose="020F0502020204030204" pitchFamily="34" charset="0"/>
                          <a:cs typeface="Calibri" panose="020F0502020204030204" pitchFamily="34" charset="0"/>
                        </a:rPr>
                        <a:t>39.1%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100" u="none" strike="noStrike" dirty="0">
                          <a:effectLst/>
                          <a:latin typeface="Calibri" panose="020F0502020204030204" pitchFamily="34" charset="0"/>
                          <a:cs typeface="Calibri" panose="020F0502020204030204" pitchFamily="34" charset="0"/>
                        </a:rPr>
                        <a:t>11.1%</a:t>
                      </a:r>
                      <a:endParaRPr lang="en-US" sz="11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769841333"/>
                  </a:ext>
                </a:extLst>
              </a:tr>
              <a:tr h="190500">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en-US" sz="1100" u="none" strike="noStrike" dirty="0">
                          <a:effectLst/>
                          <a:latin typeface="Calibri" panose="020F0502020204030204" pitchFamily="34" charset="0"/>
                          <a:cs typeface="Calibri" panose="020F0502020204030204" pitchFamily="34" charset="0"/>
                        </a:rPr>
                        <a:t>Has Non-Cash Benefits at Exit</a:t>
                      </a:r>
                      <a:endParaRPr lang="en-US" sz="11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u="none" strike="noStrike" dirty="0">
                          <a:effectLst/>
                          <a:latin typeface="Calibri" panose="020F0502020204030204" pitchFamily="34" charset="0"/>
                          <a:cs typeface="Calibri" panose="020F0502020204030204" pitchFamily="34" charset="0"/>
                        </a:rPr>
                        <a:t>34.3%</a:t>
                      </a:r>
                      <a:endParaRPr lang="en-US" sz="11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100" b="0" i="0" u="none" strike="noStrike" dirty="0">
                          <a:solidFill>
                            <a:srgbClr val="000000"/>
                          </a:solidFill>
                          <a:effectLst/>
                          <a:latin typeface="Calibri" panose="020F0502020204030204" pitchFamily="34" charset="0"/>
                          <a:cs typeface="Calibri" panose="020F0502020204030204" pitchFamily="34" charset="0"/>
                        </a:rPr>
                        <a:t>20.0%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100" b="0" i="0" u="none" strike="noStrike" dirty="0">
                          <a:solidFill>
                            <a:srgbClr val="000000"/>
                          </a:solidFill>
                          <a:effectLst/>
                          <a:latin typeface="Calibri" panose="020F0502020204030204" pitchFamily="34" charset="0"/>
                          <a:cs typeface="Calibri" panose="020F0502020204030204" pitchFamily="34" charset="0"/>
                        </a:rPr>
                        <a:t>35.6%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100" u="none" strike="noStrike" dirty="0">
                          <a:effectLst/>
                          <a:latin typeface="Calibri" panose="020F0502020204030204" pitchFamily="34" charset="0"/>
                          <a:cs typeface="Calibri" panose="020F0502020204030204" pitchFamily="34" charset="0"/>
                        </a:rPr>
                        <a:t>66.0%</a:t>
                      </a:r>
                      <a:endParaRPr lang="en-US" sz="11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748890966"/>
                  </a:ext>
                </a:extLst>
              </a:tr>
              <a:tr h="190500">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en-US" sz="1100" u="none" strike="noStrike" dirty="0">
                          <a:effectLst/>
                          <a:latin typeface="Calibri" panose="020F0502020204030204" pitchFamily="34" charset="0"/>
                          <a:cs typeface="Calibri" panose="020F0502020204030204" pitchFamily="34" charset="0"/>
                        </a:rPr>
                        <a:t>Has Health Insurance at Exit</a:t>
                      </a:r>
                      <a:endParaRPr lang="en-US" sz="11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u="none" strike="noStrike" dirty="0">
                          <a:effectLst/>
                          <a:latin typeface="Calibri" panose="020F0502020204030204" pitchFamily="34" charset="0"/>
                          <a:cs typeface="Calibri" panose="020F0502020204030204" pitchFamily="34" charset="0"/>
                        </a:rPr>
                        <a:t>57.6%</a:t>
                      </a:r>
                      <a:endParaRPr lang="en-US" sz="11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100" b="0" i="0" u="none" strike="noStrike" dirty="0">
                          <a:solidFill>
                            <a:srgbClr val="000000"/>
                          </a:solidFill>
                          <a:effectLst/>
                          <a:latin typeface="Calibri" panose="020F0502020204030204" pitchFamily="34" charset="0"/>
                          <a:cs typeface="Calibri" panose="020F0502020204030204" pitchFamily="34" charset="0"/>
                        </a:rPr>
                        <a:t>70.0%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100" b="0" i="0" u="none" strike="noStrike" dirty="0">
                          <a:solidFill>
                            <a:srgbClr val="000000"/>
                          </a:solidFill>
                          <a:effectLst/>
                          <a:latin typeface="Calibri" panose="020F0502020204030204" pitchFamily="34" charset="0"/>
                          <a:cs typeface="Calibri" panose="020F0502020204030204" pitchFamily="34" charset="0"/>
                        </a:rPr>
                        <a:t>47.1%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100" u="none" strike="noStrike" dirty="0">
                          <a:effectLst/>
                          <a:latin typeface="Calibri" panose="020F0502020204030204" pitchFamily="34" charset="0"/>
                          <a:cs typeface="Calibri" panose="020F0502020204030204" pitchFamily="34" charset="0"/>
                        </a:rPr>
                        <a:t>69.4%</a:t>
                      </a:r>
                      <a:endParaRPr lang="en-US" sz="11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285520225"/>
                  </a:ext>
                </a:extLst>
              </a:tr>
              <a:tr h="190500">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l" fontAlgn="ctr"/>
                      <a:endParaRPr lang="en-US" sz="11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b"/>
                      <a:endParaRPr lang="en-US" sz="11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b"/>
                      <a:endParaRPr lang="en-US" sz="11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b"/>
                      <a:endParaRPr lang="en-US" sz="11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b"/>
                      <a:endParaRPr lang="en-US" sz="11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708611015"/>
                  </a:ext>
                </a:extLst>
              </a:tr>
              <a:tr h="190500">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en-US" sz="1100" b="0" i="0" u="none" strike="noStrike" dirty="0">
                          <a:solidFill>
                            <a:srgbClr val="000000"/>
                          </a:solidFill>
                          <a:effectLst/>
                          <a:latin typeface="Calibri" panose="020F0502020204030204" pitchFamily="34" charset="0"/>
                          <a:cs typeface="Calibri" panose="020F0502020204030204" pitchFamily="34" charset="0"/>
                        </a:rPr>
                        <a:t>Entries from Encampment Closures</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effectLst/>
                          <a:latin typeface="Calibri" panose="020F0502020204030204" pitchFamily="34" charset="0"/>
                          <a:cs typeface="Calibri" panose="020F0502020204030204" pitchFamily="34" charset="0"/>
                        </a:rPr>
                        <a:t>8.8%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100" b="0" i="0" u="none" strike="noStrike" dirty="0">
                          <a:solidFill>
                            <a:srgbClr val="000000"/>
                          </a:solidFill>
                          <a:effectLst/>
                          <a:latin typeface="Calibri" panose="020F0502020204030204" pitchFamily="34" charset="0"/>
                          <a:cs typeface="Calibri" panose="020F0502020204030204" pitchFamily="34" charset="0"/>
                        </a:rPr>
                        <a:t>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100" b="0" i="0" u="none" strike="noStrike" dirty="0">
                          <a:solidFill>
                            <a:srgbClr val="000000"/>
                          </a:solidFill>
                          <a:effectLst/>
                          <a:latin typeface="Calibri" panose="020F0502020204030204" pitchFamily="34" charset="0"/>
                          <a:cs typeface="Calibri" panose="020F0502020204030204" pitchFamily="34" charset="0"/>
                        </a:rPr>
                        <a:t>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100" b="0" i="0" u="none" strike="noStrike" dirty="0">
                          <a:solidFill>
                            <a:srgbClr val="000000"/>
                          </a:solidFill>
                          <a:effectLst/>
                          <a:latin typeface="Calibri" panose="020F0502020204030204" pitchFamily="34" charset="0"/>
                          <a:cs typeface="Calibri" panose="020F0502020204030204" pitchFamily="34" charset="0"/>
                        </a:rPr>
                        <a:t>100.0%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805155696"/>
                  </a:ext>
                </a:extLst>
              </a:tr>
              <a:tr h="190500">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l" fontAlgn="ctr"/>
                      <a:endParaRPr lang="en-US" sz="11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b"/>
                      <a:endParaRPr lang="en-US" sz="11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b"/>
                      <a:endParaRPr lang="en-US" sz="11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b"/>
                      <a:endParaRPr lang="en-US" sz="11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b"/>
                      <a:endParaRPr lang="en-US" sz="11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597825840"/>
                  </a:ext>
                </a:extLst>
              </a:tr>
              <a:tr h="190500">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en-US" sz="1100" b="0" i="0" u="none" strike="noStrike" dirty="0">
                          <a:solidFill>
                            <a:srgbClr val="000000"/>
                          </a:solidFill>
                          <a:effectLst/>
                          <a:latin typeface="Calibri" panose="020F0502020204030204" pitchFamily="34" charset="0"/>
                          <a:cs typeface="Calibri" panose="020F0502020204030204" pitchFamily="34" charset="0"/>
                        </a:rPr>
                        <a:t>Exits to Permanent Housing</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effectLst/>
                          <a:latin typeface="Calibri" panose="020F0502020204030204" pitchFamily="34" charset="0"/>
                          <a:cs typeface="Calibri" panose="020F0502020204030204" pitchFamily="34" charset="0"/>
                        </a:rPr>
                        <a:t>47.8%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100" b="0" i="0" u="none" strike="noStrike" dirty="0">
                          <a:solidFill>
                            <a:srgbClr val="000000"/>
                          </a:solidFill>
                          <a:effectLst/>
                          <a:latin typeface="Calibri" panose="020F0502020204030204" pitchFamily="34" charset="0"/>
                          <a:cs typeface="Calibri" panose="020F0502020204030204" pitchFamily="34" charset="0"/>
                        </a:rPr>
                        <a:t>50.0%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100" b="0" i="0" u="none" strike="noStrike" dirty="0">
                          <a:solidFill>
                            <a:srgbClr val="000000"/>
                          </a:solidFill>
                          <a:effectLst/>
                          <a:latin typeface="Calibri" panose="020F0502020204030204" pitchFamily="34" charset="0"/>
                          <a:cs typeface="Calibri" panose="020F0502020204030204" pitchFamily="34" charset="0"/>
                        </a:rPr>
                        <a:t>34.5%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100" b="0" i="0" u="none" strike="noStrike" dirty="0">
                          <a:solidFill>
                            <a:srgbClr val="000000"/>
                          </a:solidFill>
                          <a:effectLst/>
                          <a:latin typeface="Calibri" panose="020F0502020204030204" pitchFamily="34" charset="0"/>
                          <a:cs typeface="Calibri" panose="020F0502020204030204" pitchFamily="34" charset="0"/>
                        </a:rPr>
                        <a:t>80.6%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844918968"/>
                  </a:ext>
                </a:extLst>
              </a:tr>
            </a:tbl>
          </a:graphicData>
        </a:graphic>
      </p:graphicFrame>
    </p:spTree>
    <p:extLst>
      <p:ext uri="{BB962C8B-B14F-4D97-AF65-F5344CB8AC3E}">
        <p14:creationId xmlns:p14="http://schemas.microsoft.com/office/powerpoint/2010/main" val="33693490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0495E4E-6F20-4259-8A68-CEAD97689876}"/>
              </a:ext>
            </a:extLst>
          </p:cNvPr>
          <p:cNvSpPr txBox="1"/>
          <p:nvPr/>
        </p:nvSpPr>
        <p:spPr>
          <a:xfrm>
            <a:off x="417681" y="1717958"/>
            <a:ext cx="10981917" cy="6924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US" sz="8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2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Final Spending Update:</a:t>
            </a:r>
            <a:r>
              <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p>
        </p:txBody>
      </p:sp>
      <p:sp>
        <p:nvSpPr>
          <p:cNvPr id="10" name="Text Placeholder 2">
            <a:extLst>
              <a:ext uri="{FF2B5EF4-FFF2-40B4-BE49-F238E27FC236}">
                <a16:creationId xmlns:a16="http://schemas.microsoft.com/office/drawing/2014/main" id="{5BF39564-0082-5A3B-31D8-81E4217EB154}"/>
              </a:ext>
            </a:extLst>
          </p:cNvPr>
          <p:cNvSpPr txBox="1">
            <a:spLocks/>
          </p:cNvSpPr>
          <p:nvPr/>
        </p:nvSpPr>
        <p:spPr>
          <a:xfrm>
            <a:off x="215781" y="519170"/>
            <a:ext cx="11339513" cy="360000"/>
          </a:xfrm>
          <a:prstGeom prst="rect">
            <a:avLst/>
          </a:prstGeom>
        </p:spPr>
        <p:txBody>
          <a:bodyPr vert="horz" lIns="0" tIns="0" rIns="0" bIns="0" rtlCol="0" anchor="t">
            <a:noAutofit/>
          </a:bodyPr>
          <a:lstStyle>
            <a:lvl1pPr marL="0" indent="0" algn="l" defTabSz="914400" rtl="0" eaLnBrk="1" latinLnBrk="0" hangingPunct="1">
              <a:lnSpc>
                <a:spcPct val="90000"/>
              </a:lnSpc>
              <a:spcBef>
                <a:spcPts val="1200"/>
              </a:spcBef>
              <a:buClr>
                <a:schemeClr val="accent1"/>
              </a:buClr>
              <a:buFont typeface="Wingdings 2" pitchFamily="18" charset="2"/>
              <a:buNone/>
              <a:defRPr sz="2000" kern="1200">
                <a:solidFill>
                  <a:schemeClr val="tx1">
                    <a:lumMod val="65000"/>
                    <a:lumOff val="35000"/>
                  </a:schemeClr>
                </a:solidFill>
                <a:latin typeface="+mn-lt"/>
                <a:ea typeface="+mn-ea"/>
                <a:cs typeface="+mn-cs"/>
              </a:defRPr>
            </a:lvl1pPr>
            <a:lvl2pPr marL="266700" indent="0" algn="l" defTabSz="914400" rtl="0" eaLnBrk="1" latinLnBrk="0" hangingPunct="1">
              <a:lnSpc>
                <a:spcPct val="90000"/>
              </a:lnSpc>
              <a:spcBef>
                <a:spcPts val="250"/>
              </a:spcBef>
              <a:spcAft>
                <a:spcPts val="250"/>
              </a:spcAft>
              <a:buClr>
                <a:schemeClr val="accent1"/>
              </a:buClr>
              <a:buFont typeface="Wingdings 2" pitchFamily="18" charset="2"/>
              <a:buNone/>
              <a:defRPr sz="1800" kern="1200">
                <a:solidFill>
                  <a:schemeClr val="tx1">
                    <a:lumMod val="65000"/>
                    <a:lumOff val="35000"/>
                  </a:schemeClr>
                </a:solidFill>
                <a:latin typeface="+mn-lt"/>
                <a:ea typeface="+mn-ea"/>
                <a:cs typeface="+mn-cs"/>
              </a:defRPr>
            </a:lvl2pPr>
            <a:lvl3pPr marL="542925" indent="0" algn="l" defTabSz="914400" rtl="0" eaLnBrk="1" latinLnBrk="0" hangingPunct="1">
              <a:lnSpc>
                <a:spcPct val="90000"/>
              </a:lnSpc>
              <a:spcBef>
                <a:spcPts val="250"/>
              </a:spcBef>
              <a:spcAft>
                <a:spcPts val="250"/>
              </a:spcAft>
              <a:buClr>
                <a:schemeClr val="accent1"/>
              </a:buClr>
              <a:buFont typeface="Wingdings 2" pitchFamily="18" charset="2"/>
              <a:buNone/>
              <a:defRPr sz="1600" kern="1200">
                <a:solidFill>
                  <a:schemeClr val="tx1">
                    <a:lumMod val="65000"/>
                    <a:lumOff val="35000"/>
                  </a:schemeClr>
                </a:solidFill>
                <a:latin typeface="+mn-lt"/>
                <a:ea typeface="+mn-ea"/>
                <a:cs typeface="+mn-cs"/>
              </a:defRPr>
            </a:lvl3pPr>
            <a:lvl4pPr marL="809625" indent="0" algn="l" defTabSz="914400" rtl="0" eaLnBrk="1" latinLnBrk="0" hangingPunct="1">
              <a:lnSpc>
                <a:spcPct val="90000"/>
              </a:lnSpc>
              <a:spcBef>
                <a:spcPts val="250"/>
              </a:spcBef>
              <a:spcAft>
                <a:spcPts val="250"/>
              </a:spcAft>
              <a:buClr>
                <a:schemeClr val="accent1"/>
              </a:buClr>
              <a:buFont typeface="Wingdings 2" pitchFamily="18" charset="2"/>
              <a:buNone/>
              <a:defRPr sz="1400" kern="1200">
                <a:solidFill>
                  <a:schemeClr val="tx1">
                    <a:lumMod val="65000"/>
                    <a:lumOff val="35000"/>
                  </a:schemeClr>
                </a:solidFill>
                <a:latin typeface="+mn-lt"/>
                <a:ea typeface="+mn-ea"/>
                <a:cs typeface="+mn-cs"/>
              </a:defRPr>
            </a:lvl4pPr>
            <a:lvl5pPr marL="1076325" indent="0" algn="l" defTabSz="914400" rtl="0" eaLnBrk="1" latinLnBrk="0" hangingPunct="1">
              <a:lnSpc>
                <a:spcPct val="90000"/>
              </a:lnSpc>
              <a:spcBef>
                <a:spcPts val="250"/>
              </a:spcBef>
              <a:spcAft>
                <a:spcPts val="250"/>
              </a:spcAft>
              <a:buClr>
                <a:schemeClr val="accent1"/>
              </a:buClr>
              <a:buFont typeface="Wingdings 2" pitchFamily="18" charset="2"/>
              <a:buNone/>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marR="0" lvl="0" indent="0" algn="l" defTabSz="914400" rtl="0" eaLnBrk="1" fontAlgn="auto" latinLnBrk="0" hangingPunct="1">
              <a:lnSpc>
                <a:spcPct val="90000"/>
              </a:lnSpc>
              <a:spcBef>
                <a:spcPts val="1200"/>
              </a:spcBef>
              <a:spcAft>
                <a:spcPts val="0"/>
              </a:spcAft>
              <a:buClr>
                <a:srgbClr val="B2E3ED"/>
              </a:buClr>
              <a:buSzTx/>
              <a:buFont typeface="Wingdings 2" pitchFamily="18" charset="2"/>
              <a:buNone/>
              <a:tabLst/>
              <a:defRPr/>
            </a:pPr>
            <a:r>
              <a:rPr kumimoji="0" lang="en-US" sz="2000" b="1" i="0" u="none" strike="noStrike" kern="1200" cap="none" spc="0" normalizeH="0" baseline="0" noProof="0" dirty="0">
                <a:ln>
                  <a:noFill/>
                </a:ln>
                <a:solidFill>
                  <a:srgbClr val="000000"/>
                </a:solidFill>
                <a:effectLst/>
                <a:uLnTx/>
                <a:uFillTx/>
                <a:latin typeface="Corbel" panose="020B0503020204020204"/>
                <a:ea typeface="+mn-ea"/>
                <a:cs typeface="+mn-cs"/>
              </a:rPr>
              <a:t>UPDATE: April 2025</a:t>
            </a:r>
          </a:p>
        </p:txBody>
      </p:sp>
      <p:graphicFrame>
        <p:nvGraphicFramePr>
          <p:cNvPr id="4" name="Table 5">
            <a:extLst>
              <a:ext uri="{FF2B5EF4-FFF2-40B4-BE49-F238E27FC236}">
                <a16:creationId xmlns:a16="http://schemas.microsoft.com/office/drawing/2014/main" id="{E0BDABDD-736E-F696-9ED0-36D72B573D04}"/>
              </a:ext>
            </a:extLst>
          </p:cNvPr>
          <p:cNvGraphicFramePr>
            <a:graphicFrameLocks noGrp="1"/>
          </p:cNvGraphicFramePr>
          <p:nvPr>
            <p:extLst>
              <p:ext uri="{D42A27DB-BD31-4B8C-83A1-F6EECF244321}">
                <p14:modId xmlns:p14="http://schemas.microsoft.com/office/powerpoint/2010/main" val="1585322044"/>
              </p:ext>
            </p:extLst>
          </p:nvPr>
        </p:nvGraphicFramePr>
        <p:xfrm>
          <a:off x="238882" y="2845934"/>
          <a:ext cx="11339513" cy="1845553"/>
        </p:xfrm>
        <a:graphic>
          <a:graphicData uri="http://schemas.openxmlformats.org/drawingml/2006/table">
            <a:tbl>
              <a:tblPr firstRow="1" bandRow="1">
                <a:tableStyleId>{073A0DAA-6AF3-43AB-8588-CEC1D06C72B9}</a:tableStyleId>
              </a:tblPr>
              <a:tblGrid>
                <a:gridCol w="3604849">
                  <a:extLst>
                    <a:ext uri="{9D8B030D-6E8A-4147-A177-3AD203B41FA5}">
                      <a16:colId xmlns:a16="http://schemas.microsoft.com/office/drawing/2014/main" val="3161000385"/>
                    </a:ext>
                  </a:extLst>
                </a:gridCol>
                <a:gridCol w="1933666">
                  <a:extLst>
                    <a:ext uri="{9D8B030D-6E8A-4147-A177-3AD203B41FA5}">
                      <a16:colId xmlns:a16="http://schemas.microsoft.com/office/drawing/2014/main" val="2148061602"/>
                    </a:ext>
                  </a:extLst>
                </a:gridCol>
                <a:gridCol w="1933666">
                  <a:extLst>
                    <a:ext uri="{9D8B030D-6E8A-4147-A177-3AD203B41FA5}">
                      <a16:colId xmlns:a16="http://schemas.microsoft.com/office/drawing/2014/main" val="4229040444"/>
                    </a:ext>
                  </a:extLst>
                </a:gridCol>
                <a:gridCol w="1933666">
                  <a:extLst>
                    <a:ext uri="{9D8B030D-6E8A-4147-A177-3AD203B41FA5}">
                      <a16:colId xmlns:a16="http://schemas.microsoft.com/office/drawing/2014/main" val="4234293446"/>
                    </a:ext>
                  </a:extLst>
                </a:gridCol>
                <a:gridCol w="1933666">
                  <a:extLst>
                    <a:ext uri="{9D8B030D-6E8A-4147-A177-3AD203B41FA5}">
                      <a16:colId xmlns:a16="http://schemas.microsoft.com/office/drawing/2014/main" val="166997977"/>
                    </a:ext>
                  </a:extLst>
                </a:gridCol>
              </a:tblGrid>
              <a:tr h="672785">
                <a:tc>
                  <a:txBody>
                    <a:bodyPr/>
                    <a:lstStyle/>
                    <a:p>
                      <a:endParaRPr lang="en-US" dirty="0">
                        <a:solidFill>
                          <a:schemeClr val="tx1"/>
                        </a:solidFill>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dirty="0">
                          <a:solidFill>
                            <a:schemeClr val="tx1"/>
                          </a:solidFill>
                        </a:rPr>
                        <a:t>Total Funds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dirty="0">
                          <a:solidFill>
                            <a:schemeClr val="tx1"/>
                          </a:solidFill>
                        </a:rPr>
                        <a:t>Spending as of 1/31/25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dirty="0">
                          <a:solidFill>
                            <a:schemeClr val="tx1"/>
                          </a:solidFill>
                        </a:rPr>
                        <a:t>Remaining Funds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dirty="0">
                          <a:solidFill>
                            <a:schemeClr val="tx1"/>
                          </a:solidFill>
                        </a:rPr>
                        <a:t>Funding </a:t>
                      </a:r>
                    </a:p>
                    <a:p>
                      <a:pPr algn="ctr"/>
                      <a:r>
                        <a:rPr lang="en-US" dirty="0">
                          <a:solidFill>
                            <a:schemeClr val="tx1"/>
                          </a:solidFill>
                        </a:rPr>
                        <a:t>End Date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462604622"/>
                  </a:ext>
                </a:extLst>
              </a:tr>
              <a:tr h="393192">
                <a:tc>
                  <a:txBody>
                    <a:bodyPr/>
                    <a:lstStyle/>
                    <a:p>
                      <a:r>
                        <a:rPr lang="en-US" dirty="0">
                          <a:solidFill>
                            <a:schemeClr val="tx1"/>
                          </a:solidFill>
                        </a:rPr>
                        <a:t>Community Care Fellowship ARP*</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a:r>
                        <a:rPr lang="en-US" dirty="0">
                          <a:solidFill>
                            <a:schemeClr val="tx1"/>
                          </a:solidFill>
                          <a:latin typeface="Calibri" panose="020F0502020204030204" pitchFamily="34" charset="0"/>
                          <a:ea typeface="Calibri" panose="020F0502020204030204" pitchFamily="34" charset="0"/>
                          <a:cs typeface="Calibri" panose="020F0502020204030204" pitchFamily="34" charset="0"/>
                        </a:rPr>
                        <a:t>$4,542,355.00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dirty="0">
                          <a:solidFill>
                            <a:schemeClr val="tx1"/>
                          </a:solidFill>
                          <a:latin typeface="Calibri" panose="020F0502020204030204" pitchFamily="34" charset="0"/>
                          <a:ea typeface="Calibri" panose="020F0502020204030204" pitchFamily="34" charset="0"/>
                          <a:cs typeface="Calibri" panose="020F0502020204030204" pitchFamily="34" charset="0"/>
                        </a:rPr>
                        <a:t>$4,542,354.99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dirty="0">
                          <a:solidFill>
                            <a:schemeClr val="tx1"/>
                          </a:solidFill>
                          <a:latin typeface="Calibri" panose="020F0502020204030204" pitchFamily="34" charset="0"/>
                          <a:ea typeface="Calibri" panose="020F0502020204030204" pitchFamily="34" charset="0"/>
                          <a:cs typeface="Calibri" panose="020F0502020204030204" pitchFamily="34" charset="0"/>
                        </a:rPr>
                        <a:t>$0.01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dirty="0">
                          <a:solidFill>
                            <a:schemeClr val="tx1"/>
                          </a:solidFill>
                          <a:latin typeface="Calibri" panose="020F0502020204030204" pitchFamily="34" charset="0"/>
                          <a:ea typeface="Calibri" panose="020F0502020204030204" pitchFamily="34" charset="0"/>
                          <a:cs typeface="Calibri" panose="020F0502020204030204" pitchFamily="34" charset="0"/>
                        </a:rPr>
                        <a:t>10/4/2024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719584396"/>
                  </a:ext>
                </a:extLst>
              </a:tr>
              <a:tr h="389788">
                <a:tc>
                  <a:txBody>
                    <a:bodyPr/>
                    <a:lstStyle/>
                    <a:p>
                      <a:r>
                        <a:rPr lang="en-US" dirty="0">
                          <a:solidFill>
                            <a:schemeClr val="tx1"/>
                          </a:solidFill>
                        </a:rPr>
                        <a:t>The Salvation Army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a:r>
                        <a:rPr lang="en-US" dirty="0">
                          <a:solidFill>
                            <a:schemeClr val="tx1"/>
                          </a:solidFill>
                          <a:latin typeface="Calibri" panose="020F0502020204030204" pitchFamily="34" charset="0"/>
                          <a:ea typeface="Calibri" panose="020F0502020204030204" pitchFamily="34" charset="0"/>
                          <a:cs typeface="Calibri" panose="020F0502020204030204" pitchFamily="34" charset="0"/>
                        </a:rPr>
                        <a:t>$4,457,645.00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US" dirty="0">
                          <a:solidFill>
                            <a:schemeClr val="tx1"/>
                          </a:solidFill>
                          <a:latin typeface="Calibri" panose="020F0502020204030204" pitchFamily="34" charset="0"/>
                          <a:ea typeface="Calibri" panose="020F0502020204030204" pitchFamily="34" charset="0"/>
                          <a:cs typeface="Calibri" panose="020F0502020204030204" pitchFamily="34" charset="0"/>
                        </a:rPr>
                        <a:t>$4,433,475.41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US" dirty="0">
                          <a:solidFill>
                            <a:schemeClr val="tx1"/>
                          </a:solidFill>
                          <a:latin typeface="Calibri" panose="020F0502020204030204" pitchFamily="34" charset="0"/>
                          <a:ea typeface="Calibri" panose="020F0502020204030204" pitchFamily="34" charset="0"/>
                          <a:cs typeface="Calibri" panose="020F0502020204030204" pitchFamily="34" charset="0"/>
                        </a:rPr>
                        <a:t>$24,169.59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US" dirty="0">
                          <a:solidFill>
                            <a:schemeClr val="tx1"/>
                          </a:solidFill>
                          <a:latin typeface="Calibri" panose="020F0502020204030204" pitchFamily="34" charset="0"/>
                          <a:ea typeface="Calibri" panose="020F0502020204030204" pitchFamily="34" charset="0"/>
                          <a:cs typeface="Calibri" panose="020F0502020204030204" pitchFamily="34" charset="0"/>
                        </a:rPr>
                        <a:t>10/31/2024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238577973"/>
                  </a:ext>
                </a:extLst>
              </a:tr>
              <a:tr h="389788">
                <a:tc>
                  <a:txBody>
                    <a:bodyPr/>
                    <a:lstStyle/>
                    <a:p>
                      <a:pPr algn="r"/>
                      <a:r>
                        <a:rPr lang="en-US" b="0" dirty="0">
                          <a:solidFill>
                            <a:schemeClr val="tx1"/>
                          </a:solidFill>
                        </a:rPr>
                        <a:t>Total Funding**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en-US" dirty="0">
                          <a:solidFill>
                            <a:schemeClr val="tx1"/>
                          </a:solidFill>
                          <a:latin typeface="Calibri" panose="020F0502020204030204" pitchFamily="34" charset="0"/>
                          <a:ea typeface="Calibri" panose="020F0502020204030204" pitchFamily="34" charset="0"/>
                          <a:cs typeface="Calibri" panose="020F0502020204030204" pitchFamily="34" charset="0"/>
                        </a:rPr>
                        <a:t>$9,000,000.00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en-US" dirty="0">
                          <a:solidFill>
                            <a:schemeClr val="tx1"/>
                          </a:solidFill>
                          <a:latin typeface="Calibri" panose="020F0502020204030204" pitchFamily="34" charset="0"/>
                          <a:ea typeface="Calibri" panose="020F0502020204030204" pitchFamily="34" charset="0"/>
                          <a:cs typeface="Calibri" panose="020F0502020204030204" pitchFamily="34" charset="0"/>
                        </a:rPr>
                        <a:t>$8,975,830.40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en-US" dirty="0">
                          <a:solidFill>
                            <a:schemeClr val="tx1"/>
                          </a:solidFill>
                          <a:latin typeface="Calibri" panose="020F0502020204030204" pitchFamily="34" charset="0"/>
                          <a:ea typeface="Calibri" panose="020F0502020204030204" pitchFamily="34" charset="0"/>
                          <a:cs typeface="Calibri" panose="020F0502020204030204" pitchFamily="34" charset="0"/>
                        </a:rPr>
                        <a:t>$24,169.60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endParaRPr lang="en-US" dirty="0">
                        <a:solidFill>
                          <a:schemeClr val="tx1"/>
                        </a:solidFill>
                        <a:latin typeface="Calibri" panose="020F0502020204030204" pitchFamily="34" charset="0"/>
                        <a:ea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3155838910"/>
                  </a:ext>
                </a:extLst>
              </a:tr>
            </a:tbl>
          </a:graphicData>
        </a:graphic>
      </p:graphicFrame>
      <p:sp>
        <p:nvSpPr>
          <p:cNvPr id="6" name="TextBox 5">
            <a:extLst>
              <a:ext uri="{FF2B5EF4-FFF2-40B4-BE49-F238E27FC236}">
                <a16:creationId xmlns:a16="http://schemas.microsoft.com/office/drawing/2014/main" id="{BDA938C3-D5DF-4EC7-A297-8C8C8E5661AC}"/>
              </a:ext>
            </a:extLst>
          </p:cNvPr>
          <p:cNvSpPr txBox="1"/>
          <p:nvPr/>
        </p:nvSpPr>
        <p:spPr>
          <a:xfrm>
            <a:off x="7015654" y="6301600"/>
            <a:ext cx="2829912"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dirty="0">
                <a:ln>
                  <a:noFill/>
                </a:ln>
                <a:solidFill>
                  <a:srgbClr val="000000"/>
                </a:solidFill>
                <a:effectLst/>
                <a:uLnTx/>
                <a:uFillTx/>
                <a:latin typeface="Calibri" panose="020F0502020204030204" pitchFamily="34" charset="0"/>
                <a:ea typeface="+mn-ea"/>
                <a:cs typeface="Times New Roman" panose="02020603050405020304" pitchFamily="18" charset="0"/>
              </a:rPr>
              <a:t>Totals based on all invoices received for expenses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dirty="0">
                <a:ln>
                  <a:noFill/>
                </a:ln>
                <a:solidFill>
                  <a:srgbClr val="000000"/>
                </a:solidFill>
                <a:effectLst/>
                <a:uLnTx/>
                <a:uFillTx/>
                <a:latin typeface="Calibri" panose="020F0502020204030204" pitchFamily="34" charset="0"/>
                <a:ea typeface="+mn-ea"/>
                <a:cs typeface="Times New Roman" panose="02020603050405020304" pitchFamily="18" charset="0"/>
              </a:rPr>
              <a:t>occurring through 1/31/25</a:t>
            </a:r>
            <a:endParaRPr kumimoji="0" lang="en-US" sz="1000" b="0" i="0" u="none" strike="noStrike" kern="1200" cap="none" spc="0" normalizeH="0" baseline="0" noProof="0" dirty="0">
              <a:ln>
                <a:noFill/>
              </a:ln>
              <a:solidFill>
                <a:srgbClr val="000000"/>
              </a:solidFill>
              <a:effectLst/>
              <a:uLnTx/>
              <a:uFillTx/>
              <a:latin typeface="Corbel" panose="020B0503020204020204"/>
              <a:ea typeface="+mn-ea"/>
              <a:cs typeface="+mn-cs"/>
            </a:endParaRPr>
          </a:p>
        </p:txBody>
      </p:sp>
      <p:sp>
        <p:nvSpPr>
          <p:cNvPr id="9" name="Slide Number Placeholder 4">
            <a:extLst>
              <a:ext uri="{FF2B5EF4-FFF2-40B4-BE49-F238E27FC236}">
                <a16:creationId xmlns:a16="http://schemas.microsoft.com/office/drawing/2014/main" id="{8FBD2AFB-919F-05BE-DD40-310FD83BA265}"/>
              </a:ext>
            </a:extLst>
          </p:cNvPr>
          <p:cNvSpPr txBox="1">
            <a:spLocks/>
          </p:cNvSpPr>
          <p:nvPr/>
        </p:nvSpPr>
        <p:spPr>
          <a:xfrm>
            <a:off x="11565648" y="175720"/>
            <a:ext cx="464557" cy="447401"/>
          </a:xfrm>
          <a:prstGeom prst="rect">
            <a:avLst/>
          </a:prstGeom>
          <a:ln w="38100" cap="flat" cmpd="sng" algn="ctr">
            <a:solidFill>
              <a:srgbClr val="FFBF09"/>
            </a:solidFill>
            <a:prstDash val="solid"/>
          </a:ln>
        </p:spPr>
        <p:style>
          <a:lnRef idx="2">
            <a:schemeClr val="accent2"/>
          </a:lnRef>
          <a:fillRef idx="1">
            <a:schemeClr val="lt1"/>
          </a:fillRef>
          <a:effectRef idx="0">
            <a:schemeClr val="accent2"/>
          </a:effectRef>
          <a:fontRef idx="minor">
            <a:schemeClr val="dk1"/>
          </a:fontRef>
        </p:style>
        <p:txBody>
          <a:bodyPr vert="horz" lIns="91440" tIns="45720" rIns="91440" bIns="45720" rtlCol="0" anchor="b" anchorCtr="1"/>
          <a:lstStyle>
            <a:defPPr>
              <a:defRPr lang="en-US"/>
            </a:defPPr>
            <a:lvl1pPr marL="0" algn="r" defTabSz="914400" rtl="0" eaLnBrk="1" latinLnBrk="0" hangingPunct="1">
              <a:defRPr sz="1200" b="1" kern="1200">
                <a:solidFill>
                  <a:schemeClr val="accent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19B51A1E-902D-48AF-9020-955120F399B6}" type="slidenum">
              <a:rPr kumimoji="0" lang="en-US" sz="2000" b="1"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pPr marL="0" marR="0" lvl="0" indent="0" algn="ctr" defTabSz="914400" rtl="0" eaLnBrk="1" fontAlgn="auto" latinLnBrk="0" hangingPunct="1">
                <a:lnSpc>
                  <a:spcPct val="100000"/>
                </a:lnSpc>
                <a:spcBef>
                  <a:spcPts val="0"/>
                </a:spcBef>
                <a:spcAft>
                  <a:spcPts val="0"/>
                </a:spcAft>
                <a:buClrTx/>
                <a:buSzTx/>
                <a:buFontTx/>
                <a:buNone/>
                <a:tabLst/>
                <a:defRPr/>
              </a:pPr>
              <a:t>18</a:t>
            </a:fld>
            <a:endParaRPr kumimoji="0" lang="en-US" sz="20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5" name="TextBox 4">
            <a:extLst>
              <a:ext uri="{FF2B5EF4-FFF2-40B4-BE49-F238E27FC236}">
                <a16:creationId xmlns:a16="http://schemas.microsoft.com/office/drawing/2014/main" id="{BB2698E4-4382-7631-B6E3-E899E8BFC7EB}"/>
              </a:ext>
            </a:extLst>
          </p:cNvPr>
          <p:cNvSpPr txBox="1"/>
          <p:nvPr/>
        </p:nvSpPr>
        <p:spPr>
          <a:xfrm>
            <a:off x="66013" y="6141574"/>
            <a:ext cx="5697966" cy="86177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dirty="0">
                <a:ln>
                  <a:noFill/>
                </a:ln>
                <a:solidFill>
                  <a:srgbClr val="000000"/>
                </a:solidFill>
                <a:effectLst/>
                <a:uLnTx/>
                <a:uFillTx/>
                <a:latin typeface="Calibri" panose="020F0502020204030204" pitchFamily="34" charset="0"/>
                <a:ea typeface="+mn-ea"/>
                <a:cs typeface="Times New Roman" panose="02020603050405020304" pitchFamily="18" charset="0"/>
              </a:rPr>
              <a:t>*Spending by Community Care Fellowship encompasses the combined spending for the Community Care Fellowship and Launch Pad Mobile Housing Navigation Centers.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1" u="none" strike="noStrike" kern="1200" cap="none" spc="0" normalizeH="0" baseline="0" noProof="0" dirty="0">
              <a:ln>
                <a:noFill/>
              </a:ln>
              <a:solidFill>
                <a:srgbClr val="000000"/>
              </a:solidFill>
              <a:effectLst/>
              <a:uLnTx/>
              <a:uFillTx/>
              <a:latin typeface="Calibri" panose="020F0502020204030204" pitchFamily="34"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dirty="0">
                <a:ln>
                  <a:noFill/>
                </a:ln>
                <a:solidFill>
                  <a:srgbClr val="000000"/>
                </a:solidFill>
                <a:effectLst/>
                <a:uLnTx/>
                <a:uFillTx/>
                <a:latin typeface="Calibri" panose="020F0502020204030204" pitchFamily="34" charset="0"/>
                <a:ea typeface="+mn-ea"/>
                <a:cs typeface="Times New Roman" panose="02020603050405020304" pitchFamily="18" charset="0"/>
              </a:rPr>
              <a:t>**Total Funding includes only ARP funding and not the previously awarded CARES funding.		</a:t>
            </a:r>
            <a:endParaRPr kumimoji="0" lang="en-US" sz="1000" b="0" i="0" u="none" strike="noStrike" kern="1200" cap="none" spc="0" normalizeH="0" baseline="0" noProof="0" dirty="0">
              <a:ln>
                <a:noFill/>
              </a:ln>
              <a:solidFill>
                <a:srgbClr val="000000"/>
              </a:solidFill>
              <a:effectLst/>
              <a:uLnTx/>
              <a:uFillTx/>
              <a:latin typeface="Corbel" panose="020B0503020204020204"/>
              <a:ea typeface="+mn-ea"/>
              <a:cs typeface="+mn-cs"/>
            </a:endParaRPr>
          </a:p>
        </p:txBody>
      </p:sp>
      <p:pic>
        <p:nvPicPr>
          <p:cNvPr id="7" name="Picture 6">
            <a:extLst>
              <a:ext uri="{FF2B5EF4-FFF2-40B4-BE49-F238E27FC236}">
                <a16:creationId xmlns:a16="http://schemas.microsoft.com/office/drawing/2014/main" id="{8A89E6AD-3500-906F-4545-0A5C567D8D5A}"/>
              </a:ext>
            </a:extLst>
          </p:cNvPr>
          <p:cNvPicPr>
            <a:picLocks noChangeAspect="1"/>
          </p:cNvPicPr>
          <p:nvPr/>
        </p:nvPicPr>
        <p:blipFill>
          <a:blip r:embed="rId3"/>
          <a:srcRect/>
          <a:stretch/>
        </p:blipFill>
        <p:spPr>
          <a:xfrm>
            <a:off x="10691425" y="5413326"/>
            <a:ext cx="975923" cy="1268954"/>
          </a:xfrm>
          <a:prstGeom prst="rect">
            <a:avLst/>
          </a:prstGeom>
        </p:spPr>
      </p:pic>
      <p:sp>
        <p:nvSpPr>
          <p:cNvPr id="3" name="Title 1">
            <a:extLst>
              <a:ext uri="{FF2B5EF4-FFF2-40B4-BE49-F238E27FC236}">
                <a16:creationId xmlns:a16="http://schemas.microsoft.com/office/drawing/2014/main" id="{7ED730E0-9DF0-2670-AC6E-404196B70F59}"/>
              </a:ext>
            </a:extLst>
          </p:cNvPr>
          <p:cNvSpPr txBox="1">
            <a:spLocks/>
          </p:cNvSpPr>
          <p:nvPr/>
        </p:nvSpPr>
        <p:spPr>
          <a:xfrm>
            <a:off x="0" y="58676"/>
            <a:ext cx="7134045" cy="704919"/>
          </a:xfrm>
          <a:prstGeom prst="rect">
            <a:avLst/>
          </a:prstGeom>
        </p:spPr>
        <p:txBody>
          <a:bodyPr vert="horz" lIns="91440" tIns="45720" rIns="91440" bIns="45720" rtlCol="0" anchor="ctr">
            <a:normAutofit fontScale="82500" lnSpcReduction="20000"/>
          </a:bodyPr>
          <a:lstStyle>
            <a:lvl1pPr algn="l" defTabSz="914400" rtl="0" eaLnBrk="1" latinLnBrk="0" hangingPunct="1">
              <a:lnSpc>
                <a:spcPct val="90000"/>
              </a:lnSpc>
              <a:spcBef>
                <a:spcPct val="0"/>
              </a:spcBef>
              <a:buNone/>
              <a:defRPr sz="3600" kern="1200" spc="-60" baseline="0">
                <a:solidFill>
                  <a:schemeClr val="tx1">
                    <a:lumMod val="75000"/>
                    <a:lumOff val="25000"/>
                  </a:schemeClr>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900" b="0" i="0" u="none" strike="noStrike" kern="1200" cap="none" spc="-60" normalizeH="0" baseline="0" noProof="0" dirty="0">
                <a:ln>
                  <a:noFill/>
                </a:ln>
                <a:solidFill>
                  <a:srgbClr val="000000">
                    <a:lumMod val="75000"/>
                    <a:lumOff val="25000"/>
                  </a:srgbClr>
                </a:solidFill>
                <a:effectLst/>
                <a:uLnTx/>
                <a:uFillTx/>
                <a:latin typeface="Corbel" panose="020B0503020204020204"/>
                <a:ea typeface="+mj-ea"/>
                <a:cs typeface="+mj-cs"/>
              </a:rPr>
              <a:t>$9M    Interim Gap Housing    </a:t>
            </a:r>
            <a:r>
              <a:rPr kumimoji="0" lang="en-US" sz="2900" b="0" i="0" u="none" strike="noStrike" kern="1200" cap="none" spc="-60" normalizeH="0" baseline="0" noProof="0" dirty="0">
                <a:ln>
                  <a:noFill/>
                </a:ln>
                <a:solidFill>
                  <a:srgbClr val="000000">
                    <a:lumMod val="75000"/>
                    <a:lumOff val="25000"/>
                  </a:srgbClr>
                </a:solidFill>
                <a:effectLst/>
                <a:uLnTx/>
                <a:uFillTx/>
                <a:latin typeface="Corbel" panose="020B0503020204020204"/>
                <a:ea typeface="+mj-ea"/>
                <a:cs typeface="+mj-cs"/>
              </a:rPr>
              <a:t>RS 2022-1698</a:t>
            </a:r>
            <a:r>
              <a:rPr kumimoji="0" lang="en-US" sz="2700" b="0" i="0" u="none" strike="noStrike" kern="1200" cap="none" spc="-60" normalizeH="0" baseline="0" noProof="0" dirty="0">
                <a:ln>
                  <a:noFill/>
                </a:ln>
                <a:solidFill>
                  <a:srgbClr val="000000">
                    <a:lumMod val="75000"/>
                    <a:lumOff val="25000"/>
                  </a:srgbClr>
                </a:solidFill>
                <a:effectLst/>
                <a:uLnTx/>
                <a:uFillTx/>
                <a:latin typeface="Corbel" panose="020B0503020204020204"/>
                <a:ea typeface="+mj-ea"/>
                <a:cs typeface="+mj-cs"/>
              </a:rPr>
              <a:t>		</a:t>
            </a:r>
          </a:p>
        </p:txBody>
      </p:sp>
    </p:spTree>
    <p:extLst>
      <p:ext uri="{BB962C8B-B14F-4D97-AF65-F5344CB8AC3E}">
        <p14:creationId xmlns:p14="http://schemas.microsoft.com/office/powerpoint/2010/main" val="4082404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2B774DD-7606-58A3-CFCB-9CD1DA68103F}"/>
              </a:ext>
            </a:extLst>
          </p:cNvPr>
          <p:cNvPicPr>
            <a:picLocks noChangeAspect="1"/>
          </p:cNvPicPr>
          <p:nvPr/>
        </p:nvPicPr>
        <p:blipFill>
          <a:blip r:embed="rId2"/>
          <a:stretch>
            <a:fillRect/>
          </a:stretch>
        </p:blipFill>
        <p:spPr>
          <a:xfrm>
            <a:off x="5618682" y="1202825"/>
            <a:ext cx="6266478" cy="3750569"/>
          </a:xfrm>
          <a:prstGeom prst="rect">
            <a:avLst/>
          </a:prstGeom>
        </p:spPr>
      </p:pic>
      <p:sp>
        <p:nvSpPr>
          <p:cNvPr id="11" name="Slide Number Placeholder 4">
            <a:extLst>
              <a:ext uri="{FF2B5EF4-FFF2-40B4-BE49-F238E27FC236}">
                <a16:creationId xmlns:a16="http://schemas.microsoft.com/office/drawing/2014/main" id="{D3FF9B66-D9BD-C6A2-AF64-6B04BA9268B0}"/>
              </a:ext>
            </a:extLst>
          </p:cNvPr>
          <p:cNvSpPr txBox="1">
            <a:spLocks/>
          </p:cNvSpPr>
          <p:nvPr/>
        </p:nvSpPr>
        <p:spPr>
          <a:xfrm>
            <a:off x="11565648" y="175720"/>
            <a:ext cx="464557" cy="447401"/>
          </a:xfrm>
          <a:prstGeom prst="rect">
            <a:avLst/>
          </a:prstGeom>
          <a:ln w="38100" cap="flat" cmpd="sng" algn="ctr">
            <a:solidFill>
              <a:srgbClr val="FFBF09"/>
            </a:solidFill>
            <a:prstDash val="solid"/>
          </a:ln>
        </p:spPr>
        <p:style>
          <a:lnRef idx="2">
            <a:schemeClr val="accent2"/>
          </a:lnRef>
          <a:fillRef idx="1">
            <a:schemeClr val="lt1"/>
          </a:fillRef>
          <a:effectRef idx="0">
            <a:schemeClr val="accent2"/>
          </a:effectRef>
          <a:fontRef idx="minor">
            <a:schemeClr val="dk1"/>
          </a:fontRef>
        </p:style>
        <p:txBody>
          <a:bodyPr vert="horz" lIns="91440" tIns="45720" rIns="91440" bIns="45720" rtlCol="0" anchor="b" anchorCtr="1"/>
          <a:lstStyle>
            <a:defPPr>
              <a:defRPr lang="en-US"/>
            </a:defPPr>
            <a:lvl1pPr marL="0" algn="r" defTabSz="914400" rtl="0" eaLnBrk="1" latinLnBrk="0" hangingPunct="1">
              <a:defRPr sz="1200" b="1" kern="1200">
                <a:solidFill>
                  <a:schemeClr val="accent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defRPr/>
            </a:pPr>
            <a:fld id="{19B51A1E-902D-48AF-9020-955120F399B6}" type="slidenum">
              <a:rPr lang="en-US" sz="2000" smtClean="0">
                <a:solidFill>
                  <a:schemeClr val="tx1"/>
                </a:solidFill>
                <a:latin typeface="Calibri" panose="020F0502020204030204" pitchFamily="34" charset="0"/>
                <a:cs typeface="Calibri" panose="020F0502020204030204" pitchFamily="34" charset="0"/>
              </a:rPr>
              <a:pPr algn="ctr">
                <a:defRPr/>
              </a:pPr>
              <a:t>19</a:t>
            </a:fld>
            <a:endParaRPr lang="en-US" sz="2000" dirty="0">
              <a:solidFill>
                <a:schemeClr val="tx1"/>
              </a:solidFill>
              <a:latin typeface="Calibri" panose="020F0502020204030204" pitchFamily="34" charset="0"/>
              <a:cs typeface="Calibri" panose="020F0502020204030204" pitchFamily="34" charset="0"/>
            </a:endParaRPr>
          </a:p>
        </p:txBody>
      </p:sp>
      <p:sp>
        <p:nvSpPr>
          <p:cNvPr id="2" name="Title 1">
            <a:extLst>
              <a:ext uri="{FF2B5EF4-FFF2-40B4-BE49-F238E27FC236}">
                <a16:creationId xmlns:a16="http://schemas.microsoft.com/office/drawing/2014/main" id="{B47655C9-D96D-C587-81C6-2EA6223BAB1A}"/>
              </a:ext>
            </a:extLst>
          </p:cNvPr>
          <p:cNvSpPr>
            <a:spLocks noGrp="1"/>
          </p:cNvSpPr>
          <p:nvPr>
            <p:ph type="title"/>
          </p:nvPr>
        </p:nvSpPr>
        <p:spPr>
          <a:xfrm>
            <a:off x="66013" y="2402"/>
            <a:ext cx="9100990" cy="690542"/>
          </a:xfrm>
        </p:spPr>
        <p:txBody>
          <a:bodyPr>
            <a:normAutofit/>
          </a:bodyPr>
          <a:lstStyle/>
          <a:p>
            <a:r>
              <a:rPr lang="en-US" sz="2800" dirty="0">
                <a:solidFill>
                  <a:schemeClr val="tx1"/>
                </a:solidFill>
              </a:rPr>
              <a:t>Nashville Homelessness Data</a:t>
            </a:r>
          </a:p>
        </p:txBody>
      </p:sp>
      <p:pic>
        <p:nvPicPr>
          <p:cNvPr id="3" name="Picture 2">
            <a:extLst>
              <a:ext uri="{FF2B5EF4-FFF2-40B4-BE49-F238E27FC236}">
                <a16:creationId xmlns:a16="http://schemas.microsoft.com/office/drawing/2014/main" id="{46B93D0E-F979-18E2-516A-4B1E1FF66B4F}"/>
              </a:ext>
            </a:extLst>
          </p:cNvPr>
          <p:cNvPicPr>
            <a:picLocks noChangeAspect="1"/>
          </p:cNvPicPr>
          <p:nvPr/>
        </p:nvPicPr>
        <p:blipFill>
          <a:blip r:embed="rId3"/>
          <a:srcRect/>
          <a:stretch/>
        </p:blipFill>
        <p:spPr>
          <a:xfrm>
            <a:off x="11168459" y="5847127"/>
            <a:ext cx="642297" cy="835153"/>
          </a:xfrm>
          <a:prstGeom prst="rect">
            <a:avLst/>
          </a:prstGeom>
        </p:spPr>
      </p:pic>
      <p:pic>
        <p:nvPicPr>
          <p:cNvPr id="5" name="Picture 4">
            <a:extLst>
              <a:ext uri="{FF2B5EF4-FFF2-40B4-BE49-F238E27FC236}">
                <a16:creationId xmlns:a16="http://schemas.microsoft.com/office/drawing/2014/main" id="{D2D3E583-5B30-C36B-A572-56613A71F8ED}"/>
              </a:ext>
            </a:extLst>
          </p:cNvPr>
          <p:cNvPicPr>
            <a:picLocks noChangeAspect="1"/>
          </p:cNvPicPr>
          <p:nvPr/>
        </p:nvPicPr>
        <p:blipFill>
          <a:blip r:embed="rId4"/>
          <a:stretch>
            <a:fillRect/>
          </a:stretch>
        </p:blipFill>
        <p:spPr>
          <a:xfrm>
            <a:off x="137329" y="1266437"/>
            <a:ext cx="5377986" cy="3750569"/>
          </a:xfrm>
          <a:prstGeom prst="rect">
            <a:avLst/>
          </a:prstGeom>
        </p:spPr>
      </p:pic>
    </p:spTree>
    <p:extLst>
      <p:ext uri="{BB962C8B-B14F-4D97-AF65-F5344CB8AC3E}">
        <p14:creationId xmlns:p14="http://schemas.microsoft.com/office/powerpoint/2010/main" val="29425496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D5C3FC-6172-405C-9AFC-93072A8DCF6C}"/>
              </a:ext>
            </a:extLst>
          </p:cNvPr>
          <p:cNvSpPr>
            <a:spLocks noGrp="1"/>
          </p:cNvSpPr>
          <p:nvPr>
            <p:ph type="title"/>
          </p:nvPr>
        </p:nvSpPr>
        <p:spPr>
          <a:xfrm>
            <a:off x="596430" y="23957"/>
            <a:ext cx="6106978" cy="1080938"/>
          </a:xfrm>
        </p:spPr>
        <p:txBody>
          <a:bodyPr vert="horz" lIns="91440" tIns="45720" rIns="91440" bIns="45720" rtlCol="0" anchor="ctr">
            <a:normAutofit/>
          </a:bodyPr>
          <a:lstStyle/>
          <a:p>
            <a:r>
              <a:rPr lang="en-US" b="1" dirty="0">
                <a:solidFill>
                  <a:schemeClr val="tx1">
                    <a:lumMod val="65000"/>
                    <a:lumOff val="35000"/>
                  </a:schemeClr>
                </a:solidFill>
              </a:rPr>
              <a:t>Overview</a:t>
            </a:r>
          </a:p>
        </p:txBody>
      </p:sp>
      <p:graphicFrame>
        <p:nvGraphicFramePr>
          <p:cNvPr id="9" name="Content Placeholder 8" descr="SmartArt icon graphic">
            <a:extLst>
              <a:ext uri="{FF2B5EF4-FFF2-40B4-BE49-F238E27FC236}">
                <a16:creationId xmlns:a16="http://schemas.microsoft.com/office/drawing/2014/main" id="{157650F6-FA77-404F-9ABC-2AB4FBD56F48}"/>
              </a:ext>
            </a:extLst>
          </p:cNvPr>
          <p:cNvGraphicFramePr>
            <a:graphicFrameLocks noGrp="1"/>
          </p:cNvGraphicFramePr>
          <p:nvPr>
            <p:ph sz="half" idx="1"/>
            <p:extLst>
              <p:ext uri="{D42A27DB-BD31-4B8C-83A1-F6EECF244321}">
                <p14:modId xmlns:p14="http://schemas.microsoft.com/office/powerpoint/2010/main" val="1205655492"/>
              </p:ext>
            </p:extLst>
          </p:nvPr>
        </p:nvGraphicFramePr>
        <p:xfrm>
          <a:off x="876644" y="1120591"/>
          <a:ext cx="9757491" cy="45211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Box 7">
            <a:extLst>
              <a:ext uri="{FF2B5EF4-FFF2-40B4-BE49-F238E27FC236}">
                <a16:creationId xmlns:a16="http://schemas.microsoft.com/office/drawing/2014/main" id="{2ECE072F-E874-0DEC-F011-1E475E933BE3}"/>
              </a:ext>
            </a:extLst>
          </p:cNvPr>
          <p:cNvSpPr txBox="1"/>
          <p:nvPr/>
        </p:nvSpPr>
        <p:spPr>
          <a:xfrm>
            <a:off x="0" y="745039"/>
            <a:ext cx="6093500" cy="375552"/>
          </a:xfrm>
          <a:prstGeom prst="rect">
            <a:avLst/>
          </a:prstGeom>
          <a:noFill/>
        </p:spPr>
        <p:txBody>
          <a:bodyPr wrap="square" lIns="91440" tIns="45720" rIns="91440" bIns="45720" anchor="t">
            <a:spAutoFit/>
          </a:bodyPr>
          <a:lstStyle/>
          <a:p>
            <a:pPr algn="ctr">
              <a:lnSpc>
                <a:spcPct val="107000"/>
              </a:lnSpc>
              <a:spcAft>
                <a:spcPts val="800"/>
              </a:spcAft>
            </a:pPr>
            <a:r>
              <a:rPr lang="en-US" sz="1800" b="1" dirty="0">
                <a:solidFill>
                  <a:schemeClr val="tx1">
                    <a:lumMod val="65000"/>
                    <a:lumOff val="35000"/>
                  </a:schemeClr>
                </a:solidFill>
                <a:latin typeface="Calibri"/>
                <a:ea typeface="Calibri"/>
                <a:cs typeface="Calibri"/>
                <a:sym typeface="Calibri"/>
              </a:rPr>
              <a:t>Total Investment : $50 million in Homelessness</a:t>
            </a:r>
            <a:r>
              <a:rPr lang="en-US" b="1" dirty="0">
                <a:solidFill>
                  <a:schemeClr val="tx1">
                    <a:lumMod val="65000"/>
                    <a:lumOff val="35000"/>
                  </a:schemeClr>
                </a:solidFill>
                <a:latin typeface="Calibri"/>
                <a:ea typeface="Calibri"/>
                <a:cs typeface="Calibri"/>
                <a:sym typeface="Calibri"/>
              </a:rPr>
              <a:t>  </a:t>
            </a:r>
            <a:endParaRPr lang="en-US" sz="1800" dirty="0">
              <a:solidFill>
                <a:schemeClr val="tx1">
                  <a:lumMod val="65000"/>
                  <a:lumOff val="35000"/>
                </a:schemeClr>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4" name="Rectangle: Rounded Corners 3">
            <a:extLst>
              <a:ext uri="{FF2B5EF4-FFF2-40B4-BE49-F238E27FC236}">
                <a16:creationId xmlns:a16="http://schemas.microsoft.com/office/drawing/2014/main" id="{2BAE47AA-9558-7C5F-FACE-0BDF5E1F55BD}"/>
              </a:ext>
            </a:extLst>
          </p:cNvPr>
          <p:cNvSpPr/>
          <p:nvPr/>
        </p:nvSpPr>
        <p:spPr>
          <a:xfrm>
            <a:off x="798370" y="5773233"/>
            <a:ext cx="9757491" cy="948242"/>
          </a:xfrm>
          <a:prstGeom prst="roundRect">
            <a:avLst>
              <a:gd name="adj" fmla="val 10000"/>
            </a:avLst>
          </a:prstGeom>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txBody>
          <a:bodyPr/>
          <a:lstStyle/>
          <a:p>
            <a:endParaRPr lang="en-US" dirty="0"/>
          </a:p>
        </p:txBody>
      </p:sp>
      <p:grpSp>
        <p:nvGrpSpPr>
          <p:cNvPr id="5" name="Group 4">
            <a:extLst>
              <a:ext uri="{FF2B5EF4-FFF2-40B4-BE49-F238E27FC236}">
                <a16:creationId xmlns:a16="http://schemas.microsoft.com/office/drawing/2014/main" id="{633FC222-A9B3-5049-0880-D47BE118E34B}"/>
              </a:ext>
            </a:extLst>
          </p:cNvPr>
          <p:cNvGrpSpPr/>
          <p:nvPr/>
        </p:nvGrpSpPr>
        <p:grpSpPr>
          <a:xfrm>
            <a:off x="1704158" y="5773233"/>
            <a:ext cx="8961929" cy="1079095"/>
            <a:chOff x="893904" y="3564397"/>
            <a:chExt cx="8961929" cy="1079095"/>
          </a:xfrm>
        </p:grpSpPr>
        <p:sp>
          <p:nvSpPr>
            <p:cNvPr id="6" name="Rectangle 5">
              <a:extLst>
                <a:ext uri="{FF2B5EF4-FFF2-40B4-BE49-F238E27FC236}">
                  <a16:creationId xmlns:a16="http://schemas.microsoft.com/office/drawing/2014/main" id="{C197F70B-CA32-D93B-0740-16F8DDD39EDF}"/>
                </a:ext>
              </a:extLst>
            </p:cNvPr>
            <p:cNvSpPr/>
            <p:nvPr/>
          </p:nvSpPr>
          <p:spPr>
            <a:xfrm>
              <a:off x="893904" y="3564397"/>
              <a:ext cx="8929977" cy="948242"/>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US" dirty="0"/>
            </a:p>
          </p:txBody>
        </p:sp>
        <p:sp>
          <p:nvSpPr>
            <p:cNvPr id="7" name="TextBox 6">
              <a:extLst>
                <a:ext uri="{FF2B5EF4-FFF2-40B4-BE49-F238E27FC236}">
                  <a16:creationId xmlns:a16="http://schemas.microsoft.com/office/drawing/2014/main" id="{14824B51-12B3-58F1-6D44-2CE0ACA0CE0F}"/>
                </a:ext>
              </a:extLst>
            </p:cNvPr>
            <p:cNvSpPr txBox="1"/>
            <p:nvPr/>
          </p:nvSpPr>
          <p:spPr>
            <a:xfrm>
              <a:off x="925856" y="3695250"/>
              <a:ext cx="8929977" cy="948242"/>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00356" tIns="100356" rIns="100356" bIns="100356" numCol="1" spcCol="1270" anchor="ctr" anchorCtr="0">
              <a:noAutofit/>
            </a:bodyPr>
            <a:lstStyle/>
            <a:p>
              <a:pPr marL="0" lvl="0" indent="0" algn="l" defTabSz="844550">
                <a:lnSpc>
                  <a:spcPct val="100000"/>
                </a:lnSpc>
                <a:spcBef>
                  <a:spcPct val="0"/>
                </a:spcBef>
                <a:spcAft>
                  <a:spcPct val="35000"/>
                </a:spcAft>
                <a:buNone/>
              </a:pPr>
              <a:r>
                <a:rPr lang="en-US" sz="1900" b="1" dirty="0">
                  <a:latin typeface="Calibri" panose="020F0502020204030204" pitchFamily="34" charset="0"/>
                  <a:cs typeface="Times New Roman" panose="02020603050405020304" pitchFamily="18" charset="0"/>
                </a:rPr>
                <a:t>Tracking the $50 Million Investment in Homelessness</a:t>
              </a:r>
            </a:p>
            <a:p>
              <a:pPr marL="0" lvl="0" indent="0" algn="l" defTabSz="844550">
                <a:lnSpc>
                  <a:spcPct val="100000"/>
                </a:lnSpc>
                <a:spcBef>
                  <a:spcPct val="0"/>
                </a:spcBef>
                <a:spcAft>
                  <a:spcPct val="35000"/>
                </a:spcAft>
                <a:buNone/>
              </a:pPr>
              <a:r>
                <a:rPr lang="en-US" sz="1900" kern="1200" dirty="0">
                  <a:solidFill>
                    <a:schemeClr val="accent3">
                      <a:lumMod val="75000"/>
                    </a:schemeClr>
                  </a:solidFill>
                  <a:hlinkClick r:id="rId8">
                    <a:extLst>
                      <a:ext uri="{A12FA001-AC4F-418D-AE19-62706E023703}">
                        <ahyp:hlinkClr xmlns:ahyp="http://schemas.microsoft.com/office/drawing/2018/hyperlinkcolor" val="tx"/>
                      </a:ext>
                    </a:extLst>
                  </a:hlinkClick>
                </a:rPr>
                <a:t>https://www.nashville.gov/departments/office-homeless-services/data</a:t>
              </a:r>
              <a:endParaRPr lang="en-US" sz="1900" kern="1200" dirty="0">
                <a:solidFill>
                  <a:schemeClr val="accent3">
                    <a:lumMod val="75000"/>
                  </a:schemeClr>
                </a:solidFill>
              </a:endParaRPr>
            </a:p>
            <a:p>
              <a:pPr marL="0" lvl="0" indent="0" algn="l" defTabSz="844550">
                <a:lnSpc>
                  <a:spcPct val="100000"/>
                </a:lnSpc>
                <a:spcBef>
                  <a:spcPct val="0"/>
                </a:spcBef>
                <a:spcAft>
                  <a:spcPct val="35000"/>
                </a:spcAft>
                <a:buNone/>
              </a:pPr>
              <a:endParaRPr lang="en-US" sz="1900" kern="1200" dirty="0"/>
            </a:p>
          </p:txBody>
        </p:sp>
      </p:grpSp>
      <p:pic>
        <p:nvPicPr>
          <p:cNvPr id="13" name="Picture 12" descr="A picture containing engineering drawing&#10;&#10;Description automatically generated">
            <a:extLst>
              <a:ext uri="{FF2B5EF4-FFF2-40B4-BE49-F238E27FC236}">
                <a16:creationId xmlns:a16="http://schemas.microsoft.com/office/drawing/2014/main" id="{84BA5D0E-64CF-4A16-54EC-C97C8AC37028}"/>
              </a:ext>
            </a:extLst>
          </p:cNvPr>
          <p:cNvPicPr>
            <a:picLocks noChangeAspect="1"/>
          </p:cNvPicPr>
          <p:nvPr/>
        </p:nvPicPr>
        <p:blipFill>
          <a:blip r:embed="rId9">
            <a:duotone>
              <a:schemeClr val="accent3">
                <a:shade val="45000"/>
                <a:satMod val="135000"/>
              </a:schemeClr>
              <a:prstClr val="white"/>
            </a:duotone>
          </a:blip>
          <a:stretch>
            <a:fillRect/>
          </a:stretch>
        </p:blipFill>
        <p:spPr>
          <a:xfrm>
            <a:off x="1004248" y="5996529"/>
            <a:ext cx="667958" cy="501650"/>
          </a:xfrm>
          <a:prstGeom prst="rect">
            <a:avLst/>
          </a:prstGeom>
        </p:spPr>
      </p:pic>
      <p:sp>
        <p:nvSpPr>
          <p:cNvPr id="12" name="Slide Number Placeholder 4">
            <a:extLst>
              <a:ext uri="{FF2B5EF4-FFF2-40B4-BE49-F238E27FC236}">
                <a16:creationId xmlns:a16="http://schemas.microsoft.com/office/drawing/2014/main" id="{D4A3134F-EB4A-BFB1-D557-898BB08FB836}"/>
              </a:ext>
            </a:extLst>
          </p:cNvPr>
          <p:cNvSpPr txBox="1">
            <a:spLocks/>
          </p:cNvSpPr>
          <p:nvPr/>
        </p:nvSpPr>
        <p:spPr>
          <a:xfrm>
            <a:off x="11565648" y="175720"/>
            <a:ext cx="464557" cy="447401"/>
          </a:xfrm>
          <a:prstGeom prst="rect">
            <a:avLst/>
          </a:prstGeom>
          <a:ln w="38100" cap="flat" cmpd="sng" algn="ctr">
            <a:solidFill>
              <a:srgbClr val="FFBF09"/>
            </a:solidFill>
            <a:prstDash val="solid"/>
          </a:ln>
        </p:spPr>
        <p:style>
          <a:lnRef idx="2">
            <a:schemeClr val="accent2"/>
          </a:lnRef>
          <a:fillRef idx="1">
            <a:schemeClr val="lt1"/>
          </a:fillRef>
          <a:effectRef idx="0">
            <a:schemeClr val="accent2"/>
          </a:effectRef>
          <a:fontRef idx="minor">
            <a:schemeClr val="dk1"/>
          </a:fontRef>
        </p:style>
        <p:txBody>
          <a:bodyPr vert="horz" lIns="91440" tIns="45720" rIns="91440" bIns="45720" rtlCol="0" anchor="b" anchorCtr="1"/>
          <a:lstStyle>
            <a:defPPr>
              <a:defRPr lang="en-US"/>
            </a:defPPr>
            <a:lvl1pPr marL="0" algn="r" defTabSz="914400" rtl="0" eaLnBrk="1" latinLnBrk="0" hangingPunct="1">
              <a:defRPr sz="1200" b="1" kern="1200">
                <a:solidFill>
                  <a:schemeClr val="accent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defRPr/>
            </a:pPr>
            <a:fld id="{19B51A1E-902D-48AF-9020-955120F399B6}" type="slidenum">
              <a:rPr lang="en-US" sz="2000" smtClean="0">
                <a:solidFill>
                  <a:schemeClr val="tx1"/>
                </a:solidFill>
                <a:latin typeface="Calibri" panose="020F0502020204030204" pitchFamily="34" charset="0"/>
                <a:cs typeface="Calibri" panose="020F0502020204030204" pitchFamily="34" charset="0"/>
              </a:rPr>
              <a:pPr algn="ctr">
                <a:defRPr/>
              </a:pPr>
              <a:t>2</a:t>
            </a:fld>
            <a:endParaRPr lang="en-US" sz="2000"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926376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1D3BBE3-8F77-452E-0E71-5211ADD3ECFC}"/>
              </a:ext>
            </a:extLst>
          </p:cNvPr>
          <p:cNvPicPr>
            <a:picLocks noChangeAspect="1"/>
          </p:cNvPicPr>
          <p:nvPr/>
        </p:nvPicPr>
        <p:blipFill>
          <a:blip r:embed="rId2"/>
          <a:stretch>
            <a:fillRect/>
          </a:stretch>
        </p:blipFill>
        <p:spPr>
          <a:xfrm>
            <a:off x="6166668" y="540139"/>
            <a:ext cx="4824030" cy="6225884"/>
          </a:xfrm>
          <a:prstGeom prst="rect">
            <a:avLst/>
          </a:prstGeom>
        </p:spPr>
      </p:pic>
      <p:pic>
        <p:nvPicPr>
          <p:cNvPr id="6" name="Picture 5">
            <a:extLst>
              <a:ext uri="{FF2B5EF4-FFF2-40B4-BE49-F238E27FC236}">
                <a16:creationId xmlns:a16="http://schemas.microsoft.com/office/drawing/2014/main" id="{40CFA944-0E1C-E1E5-57F3-78D7903621D0}"/>
              </a:ext>
            </a:extLst>
          </p:cNvPr>
          <p:cNvPicPr>
            <a:picLocks noChangeAspect="1"/>
          </p:cNvPicPr>
          <p:nvPr/>
        </p:nvPicPr>
        <p:blipFill>
          <a:blip r:embed="rId3"/>
          <a:stretch>
            <a:fillRect/>
          </a:stretch>
        </p:blipFill>
        <p:spPr>
          <a:xfrm>
            <a:off x="846016" y="540139"/>
            <a:ext cx="4824030" cy="6225885"/>
          </a:xfrm>
          <a:prstGeom prst="rect">
            <a:avLst/>
          </a:prstGeom>
        </p:spPr>
      </p:pic>
      <p:sp>
        <p:nvSpPr>
          <p:cNvPr id="11" name="Slide Number Placeholder 4">
            <a:extLst>
              <a:ext uri="{FF2B5EF4-FFF2-40B4-BE49-F238E27FC236}">
                <a16:creationId xmlns:a16="http://schemas.microsoft.com/office/drawing/2014/main" id="{D3FF9B66-D9BD-C6A2-AF64-6B04BA9268B0}"/>
              </a:ext>
            </a:extLst>
          </p:cNvPr>
          <p:cNvSpPr txBox="1">
            <a:spLocks/>
          </p:cNvSpPr>
          <p:nvPr/>
        </p:nvSpPr>
        <p:spPr>
          <a:xfrm>
            <a:off x="11565648" y="175720"/>
            <a:ext cx="464557" cy="447401"/>
          </a:xfrm>
          <a:prstGeom prst="rect">
            <a:avLst/>
          </a:prstGeom>
          <a:ln w="38100" cap="flat" cmpd="sng" algn="ctr">
            <a:solidFill>
              <a:srgbClr val="FFBF09"/>
            </a:solidFill>
            <a:prstDash val="solid"/>
          </a:ln>
        </p:spPr>
        <p:style>
          <a:lnRef idx="2">
            <a:schemeClr val="accent2"/>
          </a:lnRef>
          <a:fillRef idx="1">
            <a:schemeClr val="lt1"/>
          </a:fillRef>
          <a:effectRef idx="0">
            <a:schemeClr val="accent2"/>
          </a:effectRef>
          <a:fontRef idx="minor">
            <a:schemeClr val="dk1"/>
          </a:fontRef>
        </p:style>
        <p:txBody>
          <a:bodyPr vert="horz" lIns="91440" tIns="45720" rIns="91440" bIns="45720" rtlCol="0" anchor="b" anchorCtr="1"/>
          <a:lstStyle>
            <a:defPPr>
              <a:defRPr lang="en-US"/>
            </a:defPPr>
            <a:lvl1pPr marL="0" algn="r" defTabSz="914400" rtl="0" eaLnBrk="1" latinLnBrk="0" hangingPunct="1">
              <a:defRPr sz="1200" b="1" kern="1200">
                <a:solidFill>
                  <a:schemeClr val="accent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defRPr/>
            </a:pPr>
            <a:fld id="{19B51A1E-902D-48AF-9020-955120F399B6}" type="slidenum">
              <a:rPr lang="en-US" sz="2000" smtClean="0">
                <a:solidFill>
                  <a:schemeClr val="tx1"/>
                </a:solidFill>
                <a:latin typeface="Calibri" panose="020F0502020204030204" pitchFamily="34" charset="0"/>
                <a:cs typeface="Calibri" panose="020F0502020204030204" pitchFamily="34" charset="0"/>
              </a:rPr>
              <a:pPr algn="ctr">
                <a:defRPr/>
              </a:pPr>
              <a:t>20</a:t>
            </a:fld>
            <a:endParaRPr lang="en-US" sz="2000" dirty="0">
              <a:solidFill>
                <a:schemeClr val="tx1"/>
              </a:solidFill>
              <a:latin typeface="Calibri" panose="020F0502020204030204" pitchFamily="34" charset="0"/>
              <a:cs typeface="Calibri" panose="020F0502020204030204" pitchFamily="34" charset="0"/>
            </a:endParaRPr>
          </a:p>
        </p:txBody>
      </p:sp>
      <p:sp>
        <p:nvSpPr>
          <p:cNvPr id="2" name="Title 1">
            <a:extLst>
              <a:ext uri="{FF2B5EF4-FFF2-40B4-BE49-F238E27FC236}">
                <a16:creationId xmlns:a16="http://schemas.microsoft.com/office/drawing/2014/main" id="{B47655C9-D96D-C587-81C6-2EA6223BAB1A}"/>
              </a:ext>
            </a:extLst>
          </p:cNvPr>
          <p:cNvSpPr>
            <a:spLocks noGrp="1"/>
          </p:cNvSpPr>
          <p:nvPr>
            <p:ph type="title"/>
          </p:nvPr>
        </p:nvSpPr>
        <p:spPr>
          <a:xfrm>
            <a:off x="66013" y="2402"/>
            <a:ext cx="9100990" cy="690542"/>
          </a:xfrm>
        </p:spPr>
        <p:txBody>
          <a:bodyPr>
            <a:normAutofit/>
          </a:bodyPr>
          <a:lstStyle/>
          <a:p>
            <a:r>
              <a:rPr lang="en-US" sz="2800" dirty="0">
                <a:solidFill>
                  <a:schemeClr val="tx1"/>
                </a:solidFill>
              </a:rPr>
              <a:t>Nashville Homelessness Data</a:t>
            </a:r>
          </a:p>
        </p:txBody>
      </p:sp>
      <p:pic>
        <p:nvPicPr>
          <p:cNvPr id="3" name="Picture 2">
            <a:extLst>
              <a:ext uri="{FF2B5EF4-FFF2-40B4-BE49-F238E27FC236}">
                <a16:creationId xmlns:a16="http://schemas.microsoft.com/office/drawing/2014/main" id="{46B93D0E-F979-18E2-516A-4B1E1FF66B4F}"/>
              </a:ext>
            </a:extLst>
          </p:cNvPr>
          <p:cNvPicPr>
            <a:picLocks noChangeAspect="1"/>
          </p:cNvPicPr>
          <p:nvPr/>
        </p:nvPicPr>
        <p:blipFill>
          <a:blip r:embed="rId4"/>
          <a:srcRect/>
          <a:stretch/>
        </p:blipFill>
        <p:spPr>
          <a:xfrm>
            <a:off x="11168459" y="5847127"/>
            <a:ext cx="642297" cy="835153"/>
          </a:xfrm>
          <a:prstGeom prst="rect">
            <a:avLst/>
          </a:prstGeom>
        </p:spPr>
      </p:pic>
    </p:spTree>
    <p:extLst>
      <p:ext uri="{BB962C8B-B14F-4D97-AF65-F5344CB8AC3E}">
        <p14:creationId xmlns:p14="http://schemas.microsoft.com/office/powerpoint/2010/main" val="36349640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D5C3FC-6172-405C-9AFC-93072A8DCF6C}"/>
              </a:ext>
            </a:extLst>
          </p:cNvPr>
          <p:cNvSpPr>
            <a:spLocks noGrp="1"/>
          </p:cNvSpPr>
          <p:nvPr>
            <p:ph type="title"/>
          </p:nvPr>
        </p:nvSpPr>
        <p:spPr>
          <a:xfrm>
            <a:off x="161795" y="180853"/>
            <a:ext cx="7522614" cy="654068"/>
          </a:xfrm>
        </p:spPr>
        <p:txBody>
          <a:bodyPr vert="horz" lIns="91440" tIns="45720" rIns="91440" bIns="45720" rtlCol="0" anchor="ctr">
            <a:normAutofit/>
          </a:bodyPr>
          <a:lstStyle/>
          <a:p>
            <a:r>
              <a:rPr lang="en-US" b="1" dirty="0">
                <a:solidFill>
                  <a:schemeClr val="tx1">
                    <a:lumMod val="65000"/>
                    <a:lumOff val="35000"/>
                  </a:schemeClr>
                </a:solidFill>
              </a:rPr>
              <a:t>March Report Highlights</a:t>
            </a:r>
          </a:p>
        </p:txBody>
      </p:sp>
      <p:sp>
        <p:nvSpPr>
          <p:cNvPr id="11" name="Rectangle: Rounded Corners 10">
            <a:extLst>
              <a:ext uri="{FF2B5EF4-FFF2-40B4-BE49-F238E27FC236}">
                <a16:creationId xmlns:a16="http://schemas.microsoft.com/office/drawing/2014/main" id="{729146C0-1FD8-6270-DF98-A9AC69E3127D}"/>
              </a:ext>
            </a:extLst>
          </p:cNvPr>
          <p:cNvSpPr/>
          <p:nvPr/>
        </p:nvSpPr>
        <p:spPr>
          <a:xfrm>
            <a:off x="92682" y="1013011"/>
            <a:ext cx="11937520" cy="936560"/>
          </a:xfrm>
          <a:prstGeom prst="roundRect">
            <a:avLst>
              <a:gd name="adj" fmla="val 10000"/>
            </a:avLst>
          </a:prstGeom>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txBody>
          <a:bodyPr anchor="ctr" anchorCtr="0"/>
          <a:lstStyle/>
          <a:p>
            <a:pPr marR="0" lvl="0">
              <a:spcBef>
                <a:spcPts val="0"/>
              </a:spcBef>
              <a:spcAft>
                <a:spcPts val="0"/>
              </a:spcAft>
              <a:buSzPts val="1000"/>
              <a:tabLst>
                <a:tab pos="457200" algn="l"/>
              </a:tabLst>
            </a:pPr>
            <a:r>
              <a:rPr lang="en-US" sz="1400" dirty="0"/>
              <a:t>The lawsuit that Metro joined against HUD in response to the issuance of a new Notice of Funding Opportunity (NOFO) late last year continues to move through the court. While the preliminary injunction was granted to the plaintiffs, HUD has appealed that ruling. Metro Legal continues to engage with the other parties in the case as they move toward a summary judgment.</a:t>
            </a:r>
          </a:p>
        </p:txBody>
      </p:sp>
      <p:sp>
        <p:nvSpPr>
          <p:cNvPr id="17" name="Slide Number Placeholder 4">
            <a:extLst>
              <a:ext uri="{FF2B5EF4-FFF2-40B4-BE49-F238E27FC236}">
                <a16:creationId xmlns:a16="http://schemas.microsoft.com/office/drawing/2014/main" id="{713A85C2-EB05-8E9D-F8CE-78AF38DD8AAA}"/>
              </a:ext>
            </a:extLst>
          </p:cNvPr>
          <p:cNvSpPr txBox="1">
            <a:spLocks/>
          </p:cNvSpPr>
          <p:nvPr/>
        </p:nvSpPr>
        <p:spPr>
          <a:xfrm>
            <a:off x="11565648" y="175720"/>
            <a:ext cx="464557" cy="447401"/>
          </a:xfrm>
          <a:prstGeom prst="rect">
            <a:avLst/>
          </a:prstGeom>
          <a:ln w="38100" cap="flat" cmpd="sng" algn="ctr">
            <a:solidFill>
              <a:srgbClr val="FFBF09"/>
            </a:solidFill>
            <a:prstDash val="solid"/>
          </a:ln>
        </p:spPr>
        <p:style>
          <a:lnRef idx="2">
            <a:schemeClr val="accent2"/>
          </a:lnRef>
          <a:fillRef idx="1">
            <a:schemeClr val="lt1"/>
          </a:fillRef>
          <a:effectRef idx="0">
            <a:schemeClr val="accent2"/>
          </a:effectRef>
          <a:fontRef idx="minor">
            <a:schemeClr val="dk1"/>
          </a:fontRef>
        </p:style>
        <p:txBody>
          <a:bodyPr vert="horz" lIns="91440" tIns="45720" rIns="91440" bIns="45720" rtlCol="0" anchor="b" anchorCtr="1"/>
          <a:lstStyle>
            <a:defPPr>
              <a:defRPr lang="en-US"/>
            </a:defPPr>
            <a:lvl1pPr marL="0" algn="r" defTabSz="914400" rtl="0" eaLnBrk="1" latinLnBrk="0" hangingPunct="1">
              <a:defRPr sz="1200" b="1" kern="1200">
                <a:solidFill>
                  <a:schemeClr val="accent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defRPr/>
            </a:pPr>
            <a:fld id="{19B51A1E-902D-48AF-9020-955120F399B6}" type="slidenum">
              <a:rPr lang="en-US" sz="2000" smtClean="0">
                <a:solidFill>
                  <a:schemeClr val="tx1"/>
                </a:solidFill>
                <a:latin typeface="Calibri" panose="020F0502020204030204" pitchFamily="34" charset="0"/>
                <a:cs typeface="Calibri" panose="020F0502020204030204" pitchFamily="34" charset="0"/>
              </a:rPr>
              <a:pPr algn="ctr">
                <a:defRPr/>
              </a:pPr>
              <a:t>3</a:t>
            </a:fld>
            <a:endParaRPr lang="en-US" sz="2000" dirty="0">
              <a:solidFill>
                <a:schemeClr val="tx1"/>
              </a:solidFill>
              <a:latin typeface="Calibri" panose="020F0502020204030204" pitchFamily="34" charset="0"/>
              <a:cs typeface="Calibri" panose="020F0502020204030204" pitchFamily="34" charset="0"/>
            </a:endParaRPr>
          </a:p>
        </p:txBody>
      </p:sp>
      <p:sp>
        <p:nvSpPr>
          <p:cNvPr id="5" name="Rectangle: Rounded Corners 4">
            <a:extLst>
              <a:ext uri="{FF2B5EF4-FFF2-40B4-BE49-F238E27FC236}">
                <a16:creationId xmlns:a16="http://schemas.microsoft.com/office/drawing/2014/main" id="{5CB7DCB9-35D1-9E83-EA06-288908C2940F}"/>
              </a:ext>
            </a:extLst>
          </p:cNvPr>
          <p:cNvSpPr/>
          <p:nvPr/>
        </p:nvSpPr>
        <p:spPr>
          <a:xfrm>
            <a:off x="92680" y="5697951"/>
            <a:ext cx="11937521" cy="898196"/>
          </a:xfrm>
          <a:prstGeom prst="roundRect">
            <a:avLst>
              <a:gd name="adj" fmla="val 10765"/>
            </a:avLst>
          </a:prstGeom>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txBody>
          <a:bodyPr anchor="ctr" anchorCtr="0"/>
          <a:lstStyle/>
          <a:p>
            <a:pPr marR="0" lvl="0">
              <a:spcBef>
                <a:spcPts val="0"/>
              </a:spcBef>
              <a:spcAft>
                <a:spcPts val="0"/>
              </a:spcAft>
              <a:buSzPts val="1000"/>
              <a:tabLst>
                <a:tab pos="457200" algn="l"/>
              </a:tabLst>
            </a:pPr>
            <a:r>
              <a:rPr lang="en-US" sz="1400" dirty="0"/>
              <a:t>OHS hosted our annual Homelessness Planning Council (HPC) retreat last month. This retreat included an activity with Paul Warner, training from OHS, and training from Metro Legal. It also began the process of creating a new HPC strategic plan, as the current three-year plan is set to expire this year. The HPC created a SWOT analysis and began to assess the progress on goals from their current strategic plan.</a:t>
            </a:r>
          </a:p>
        </p:txBody>
      </p:sp>
      <p:sp>
        <p:nvSpPr>
          <p:cNvPr id="6" name="Rectangle: Rounded Corners 5">
            <a:extLst>
              <a:ext uri="{FF2B5EF4-FFF2-40B4-BE49-F238E27FC236}">
                <a16:creationId xmlns:a16="http://schemas.microsoft.com/office/drawing/2014/main" id="{D4B49D79-D53F-9EDA-601F-6738A41EE416}"/>
              </a:ext>
            </a:extLst>
          </p:cNvPr>
          <p:cNvSpPr/>
          <p:nvPr/>
        </p:nvSpPr>
        <p:spPr>
          <a:xfrm>
            <a:off x="92682" y="3540229"/>
            <a:ext cx="11937520" cy="735994"/>
          </a:xfrm>
          <a:prstGeom prst="roundRect">
            <a:avLst>
              <a:gd name="adj" fmla="val 10000"/>
            </a:avLst>
          </a:prstGeom>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txBody>
          <a:bodyPr anchor="ctr" anchorCtr="0"/>
          <a:lstStyle/>
          <a:p>
            <a:pPr marR="0" lvl="0">
              <a:spcBef>
                <a:spcPts val="0"/>
              </a:spcBef>
              <a:spcAft>
                <a:spcPts val="0"/>
              </a:spcAft>
              <a:buSzPts val="1000"/>
              <a:tabLst>
                <a:tab pos="457200" algn="l"/>
              </a:tabLst>
            </a:pPr>
            <a:r>
              <a:rPr lang="en-US" sz="1400" dirty="0"/>
              <a:t>The Metro Emergency Overflow Cold Weather Shelter continues to operate through the end of March. The shelter will be open tonight due to below freezing temperatures, which will be its 53</a:t>
            </a:r>
            <a:r>
              <a:rPr lang="en-US" sz="1400" baseline="30000" dirty="0"/>
              <a:t>rd</a:t>
            </a:r>
            <a:r>
              <a:rPr lang="en-US" sz="1400" dirty="0"/>
              <a:t> night of operation this year.</a:t>
            </a:r>
          </a:p>
        </p:txBody>
      </p:sp>
      <p:sp>
        <p:nvSpPr>
          <p:cNvPr id="8" name="Rectangle: Rounded Corners 7">
            <a:extLst>
              <a:ext uri="{FF2B5EF4-FFF2-40B4-BE49-F238E27FC236}">
                <a16:creationId xmlns:a16="http://schemas.microsoft.com/office/drawing/2014/main" id="{828FC5BB-1039-A0E1-DEFB-3BB561BC68FF}"/>
              </a:ext>
            </a:extLst>
          </p:cNvPr>
          <p:cNvSpPr/>
          <p:nvPr/>
        </p:nvSpPr>
        <p:spPr>
          <a:xfrm>
            <a:off x="92682" y="2228165"/>
            <a:ext cx="11937520" cy="1033470"/>
          </a:xfrm>
          <a:prstGeom prst="roundRect">
            <a:avLst>
              <a:gd name="adj" fmla="val 10765"/>
            </a:avLst>
          </a:prstGeom>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txBody>
          <a:bodyPr anchor="ctr" anchorCtr="0"/>
          <a:lstStyle/>
          <a:p>
            <a:pPr marR="0" lvl="0">
              <a:spcBef>
                <a:spcPts val="0"/>
              </a:spcBef>
              <a:spcAft>
                <a:spcPts val="0"/>
              </a:spcAft>
              <a:buSzPts val="1000"/>
              <a:tabLst>
                <a:tab pos="457200" algn="l"/>
              </a:tabLst>
            </a:pPr>
            <a:r>
              <a:rPr lang="en-US" sz="1400" dirty="0"/>
              <a:t>The Appropriations Bill that was passed by Congress and signed by the President in January contained several provisions related to the Continuum of Care (CoC) program. The bill mandates that HUD renew CoC grants that expire in the first quarter of 2026; if HUD does not make awards by April 1, all of the grants that expire in the second quarter of 2026 must be noncompetitively renewed.</a:t>
            </a:r>
          </a:p>
        </p:txBody>
      </p:sp>
      <p:sp>
        <p:nvSpPr>
          <p:cNvPr id="3" name="Rectangle: Rounded Corners 2">
            <a:extLst>
              <a:ext uri="{FF2B5EF4-FFF2-40B4-BE49-F238E27FC236}">
                <a16:creationId xmlns:a16="http://schemas.microsoft.com/office/drawing/2014/main" id="{9FCD80E3-2138-591F-E2BD-81BA4F1B44A1}"/>
              </a:ext>
            </a:extLst>
          </p:cNvPr>
          <p:cNvSpPr/>
          <p:nvPr/>
        </p:nvSpPr>
        <p:spPr>
          <a:xfrm>
            <a:off x="92681" y="4554817"/>
            <a:ext cx="11937521" cy="864540"/>
          </a:xfrm>
          <a:prstGeom prst="roundRect">
            <a:avLst>
              <a:gd name="adj" fmla="val 10765"/>
            </a:avLst>
          </a:prstGeom>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txBody>
          <a:bodyPr anchor="ctr" anchorCtr="0"/>
          <a:lstStyle/>
          <a:p>
            <a:pPr marR="0" lvl="0">
              <a:spcBef>
                <a:spcPts val="0"/>
              </a:spcBef>
              <a:spcAft>
                <a:spcPts val="0"/>
              </a:spcAft>
              <a:buSzPts val="1000"/>
              <a:tabLst>
                <a:tab pos="457200" algn="l"/>
              </a:tabLst>
            </a:pPr>
            <a:r>
              <a:rPr lang="en-US" sz="1400" dirty="0"/>
              <a:t>OHS hosted a day-long training with Paul Warner entitled “Level Setting for the New Year.” He trained several community partners and the entire OHS staff around issues like communication, conflict, crucial conversations, and how to create a positive workspace. The participants expressed that they learned several important concepts that they will carry back to their workplace.</a:t>
            </a:r>
          </a:p>
        </p:txBody>
      </p:sp>
    </p:spTree>
    <p:extLst>
      <p:ext uri="{BB962C8B-B14F-4D97-AF65-F5344CB8AC3E}">
        <p14:creationId xmlns:p14="http://schemas.microsoft.com/office/powerpoint/2010/main" val="33148077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24AC4D-C228-8992-5F43-577844ED2C01}"/>
              </a:ext>
            </a:extLst>
          </p:cNvPr>
          <p:cNvSpPr>
            <a:spLocks noGrp="1"/>
          </p:cNvSpPr>
          <p:nvPr>
            <p:ph type="title"/>
          </p:nvPr>
        </p:nvSpPr>
        <p:spPr>
          <a:xfrm>
            <a:off x="66013" y="2402"/>
            <a:ext cx="12017832" cy="690542"/>
          </a:xfrm>
        </p:spPr>
        <p:txBody>
          <a:bodyPr>
            <a:normAutofit/>
          </a:bodyPr>
          <a:lstStyle/>
          <a:p>
            <a:r>
              <a:rPr lang="en-US" sz="3200" dirty="0"/>
              <a:t>$25M    Gap Financing for Permanent Supportive Housing    </a:t>
            </a:r>
            <a:r>
              <a:rPr lang="en-US" sz="2400" dirty="0"/>
              <a:t>RS 2022-1696</a:t>
            </a:r>
          </a:p>
        </p:txBody>
      </p:sp>
      <p:sp>
        <p:nvSpPr>
          <p:cNvPr id="8" name="TextBox 7">
            <a:extLst>
              <a:ext uri="{FF2B5EF4-FFF2-40B4-BE49-F238E27FC236}">
                <a16:creationId xmlns:a16="http://schemas.microsoft.com/office/drawing/2014/main" id="{B0495E4E-6F20-4259-8A68-CEAD97689876}"/>
              </a:ext>
            </a:extLst>
          </p:cNvPr>
          <p:cNvSpPr txBox="1"/>
          <p:nvPr/>
        </p:nvSpPr>
        <p:spPr>
          <a:xfrm>
            <a:off x="299688" y="1209712"/>
            <a:ext cx="10981917" cy="4616648"/>
          </a:xfrm>
          <a:prstGeom prst="rect">
            <a:avLst/>
          </a:prstGeom>
          <a:noFill/>
        </p:spPr>
        <p:txBody>
          <a:bodyPr wrap="square">
            <a:spAutoFit/>
          </a:bodyPr>
          <a:lstStyle/>
          <a:p>
            <a:pPr>
              <a:spcAft>
                <a:spcPts val="600"/>
              </a:spcAft>
            </a:pPr>
            <a:r>
              <a:rPr lang="en-US" sz="2600" b="1" dirty="0">
                <a:latin typeface="Calibri" panose="020F0502020204030204" pitchFamily="34" charset="0"/>
                <a:cs typeface="Calibri" panose="020F0502020204030204" pitchFamily="34" charset="0"/>
              </a:rPr>
              <a:t>Affordable Housing Gap Financing (AHGF) Program:</a:t>
            </a:r>
          </a:p>
          <a:p>
            <a:pPr>
              <a:spcAft>
                <a:spcPts val="600"/>
              </a:spcAft>
            </a:pPr>
            <a:endParaRPr lang="en-US" sz="800" dirty="0">
              <a:latin typeface="Calibri" panose="020F0502020204030204" pitchFamily="34" charset="0"/>
              <a:cs typeface="Calibri" panose="020F0502020204030204" pitchFamily="34" charset="0"/>
            </a:endParaRPr>
          </a:p>
          <a:p>
            <a:pPr marL="457200" indent="-457200">
              <a:spcAft>
                <a:spcPts val="600"/>
              </a:spcAft>
              <a:buFont typeface="Arial" panose="020B0604020202020204" pitchFamily="34" charset="0"/>
              <a:buChar char="•"/>
            </a:pPr>
            <a:r>
              <a:rPr lang="en-US" sz="2400" dirty="0">
                <a:latin typeface="Calibri" panose="020F0502020204030204" pitchFamily="34" charset="0"/>
                <a:cs typeface="Calibri" panose="020F0502020204030204" pitchFamily="34" charset="0"/>
              </a:rPr>
              <a:t>Under MDHA’s oversight, the AHGF program awarded a total of </a:t>
            </a:r>
            <a:r>
              <a:rPr lang="en-US" sz="2400" b="1" dirty="0">
                <a:latin typeface="Calibri" panose="020F0502020204030204" pitchFamily="34" charset="0"/>
                <a:cs typeface="Calibri" panose="020F0502020204030204" pitchFamily="34" charset="0"/>
              </a:rPr>
              <a:t>$16,617,591.67 </a:t>
            </a:r>
            <a:r>
              <a:rPr lang="en-US" sz="2400" dirty="0">
                <a:latin typeface="Calibri" panose="020F0502020204030204" pitchFamily="34" charset="0"/>
                <a:cs typeface="Calibri" panose="020F0502020204030204" pitchFamily="34" charset="0"/>
              </a:rPr>
              <a:t>to create </a:t>
            </a:r>
            <a:r>
              <a:rPr lang="en-US" sz="2400" b="1" dirty="0">
                <a:latin typeface="Calibri" panose="020F0502020204030204" pitchFamily="34" charset="0"/>
                <a:cs typeface="Calibri" panose="020F0502020204030204" pitchFamily="34" charset="0"/>
              </a:rPr>
              <a:t>88 AHGF units </a:t>
            </a:r>
            <a:r>
              <a:rPr lang="en-US" sz="2400" dirty="0">
                <a:latin typeface="Calibri" panose="020F0502020204030204" pitchFamily="34" charset="0"/>
                <a:cs typeface="Calibri" panose="020F0502020204030204" pitchFamily="34" charset="0"/>
              </a:rPr>
              <a:t>while providing needed gap financing to projects that created </a:t>
            </a:r>
            <a:r>
              <a:rPr lang="en-US" sz="2400" b="1" dirty="0">
                <a:latin typeface="Calibri" panose="020F0502020204030204" pitchFamily="34" charset="0"/>
                <a:cs typeface="Calibri" panose="020F0502020204030204" pitchFamily="34" charset="0"/>
              </a:rPr>
              <a:t>735 affordable units</a:t>
            </a:r>
            <a:r>
              <a:rPr lang="en-US" sz="2400" dirty="0">
                <a:latin typeface="Calibri" panose="020F0502020204030204" pitchFamily="34" charset="0"/>
                <a:cs typeface="Calibri" panose="020F0502020204030204" pitchFamily="34" charset="0"/>
              </a:rPr>
              <a:t>.</a:t>
            </a:r>
          </a:p>
          <a:p>
            <a:pPr marL="457200" indent="-457200">
              <a:spcAft>
                <a:spcPts val="600"/>
              </a:spcAft>
              <a:buFont typeface="Arial" panose="020B0604020202020204" pitchFamily="34" charset="0"/>
              <a:buChar char="•"/>
            </a:pPr>
            <a:r>
              <a:rPr lang="en-US" sz="2400" dirty="0">
                <a:latin typeface="Calibri" panose="020F0502020204030204" pitchFamily="34" charset="0"/>
                <a:cs typeface="Calibri" panose="020F0502020204030204" pitchFamily="34" charset="0"/>
              </a:rPr>
              <a:t>Unobligated funds (</a:t>
            </a:r>
            <a:r>
              <a:rPr lang="en-US" sz="2400" b="1" dirty="0">
                <a:latin typeface="Calibri" panose="020F0502020204030204" pitchFamily="34" charset="0"/>
                <a:cs typeface="Calibri" panose="020F0502020204030204" pitchFamily="34" charset="0"/>
              </a:rPr>
              <a:t>$7,551,528.75</a:t>
            </a:r>
            <a:r>
              <a:rPr lang="en-US" sz="2400" dirty="0">
                <a:latin typeface="Calibri" panose="020F0502020204030204" pitchFamily="34" charset="0"/>
                <a:cs typeface="Calibri" panose="020F0502020204030204" pitchFamily="34" charset="0"/>
              </a:rPr>
              <a:t>) were remitted to the Barnes Housing Trust Fund for Permanent Supportive Housing (PSH) and deeply affordable housing projects as outlined in Council Resolution RS2022-1696 (amended by RS2024-240), effective April 1, 2024.</a:t>
            </a:r>
          </a:p>
          <a:p>
            <a:pPr marL="457200" indent="-457200">
              <a:spcAft>
                <a:spcPts val="600"/>
              </a:spcAft>
              <a:buFont typeface="Arial" panose="020B0604020202020204" pitchFamily="34" charset="0"/>
              <a:buChar char="•"/>
            </a:pPr>
            <a:r>
              <a:rPr lang="en-US" sz="2400" dirty="0">
                <a:latin typeface="Calibri" panose="020F0502020204030204" pitchFamily="34" charset="0"/>
                <a:cs typeface="Calibri" panose="020F0502020204030204" pitchFamily="34" charset="0"/>
              </a:rPr>
              <a:t>The Barnes Housing Trust Fund awarded a total of </a:t>
            </a:r>
            <a:r>
              <a:rPr lang="en-US" sz="2400" b="1" dirty="0">
                <a:latin typeface="Calibri" panose="020F0502020204030204" pitchFamily="34" charset="0"/>
                <a:cs typeface="Calibri" panose="020F0502020204030204" pitchFamily="34" charset="0"/>
              </a:rPr>
              <a:t>$7,551,528.75</a:t>
            </a:r>
            <a:r>
              <a:rPr lang="en-US" sz="2400" dirty="0">
                <a:latin typeface="Calibri" panose="020F0502020204030204" pitchFamily="34" charset="0"/>
                <a:cs typeface="Calibri" panose="020F0502020204030204" pitchFamily="34" charset="0"/>
              </a:rPr>
              <a:t> to create </a:t>
            </a:r>
            <a:r>
              <a:rPr lang="en-US" sz="2400" b="1" dirty="0">
                <a:latin typeface="Calibri" panose="020F0502020204030204" pitchFamily="34" charset="0"/>
                <a:cs typeface="Calibri" panose="020F0502020204030204" pitchFamily="34" charset="0"/>
              </a:rPr>
              <a:t>80 AHGF units</a:t>
            </a:r>
            <a:r>
              <a:rPr lang="en-US" sz="2400" dirty="0">
                <a:latin typeface="Calibri" panose="020F0502020204030204" pitchFamily="34" charset="0"/>
                <a:cs typeface="Calibri" panose="020F0502020204030204" pitchFamily="34" charset="0"/>
              </a:rPr>
              <a:t> while providing needed gap financing to a project that created </a:t>
            </a:r>
            <a:r>
              <a:rPr lang="en-US" sz="2400" b="1" dirty="0">
                <a:latin typeface="Calibri" panose="020F0502020204030204" pitchFamily="34" charset="0"/>
                <a:cs typeface="Calibri" panose="020F0502020204030204" pitchFamily="34" charset="0"/>
              </a:rPr>
              <a:t>120 affordable units.</a:t>
            </a:r>
            <a:endParaRPr lang="en-US" sz="800" dirty="0">
              <a:latin typeface="Calibri" panose="020F0502020204030204" pitchFamily="34" charset="0"/>
              <a:cs typeface="Calibri" panose="020F0502020204030204" pitchFamily="34" charset="0"/>
            </a:endParaRPr>
          </a:p>
        </p:txBody>
      </p:sp>
      <p:sp>
        <p:nvSpPr>
          <p:cNvPr id="10" name="Text Placeholder 2">
            <a:extLst>
              <a:ext uri="{FF2B5EF4-FFF2-40B4-BE49-F238E27FC236}">
                <a16:creationId xmlns:a16="http://schemas.microsoft.com/office/drawing/2014/main" id="{5BF39564-0082-5A3B-31D8-81E4217EB154}"/>
              </a:ext>
            </a:extLst>
          </p:cNvPr>
          <p:cNvSpPr txBox="1">
            <a:spLocks/>
          </p:cNvSpPr>
          <p:nvPr/>
        </p:nvSpPr>
        <p:spPr>
          <a:xfrm>
            <a:off x="215781" y="519170"/>
            <a:ext cx="11339513" cy="360000"/>
          </a:xfrm>
          <a:prstGeom prst="rect">
            <a:avLst/>
          </a:prstGeom>
        </p:spPr>
        <p:txBody>
          <a:bodyPr vert="horz" lIns="0" tIns="0" rIns="0" bIns="0" rtlCol="0" anchor="t">
            <a:noAutofit/>
          </a:bodyPr>
          <a:lstStyle>
            <a:lvl1pPr marL="0" indent="0" algn="l" defTabSz="914400" rtl="0" eaLnBrk="1" latinLnBrk="0" hangingPunct="1">
              <a:lnSpc>
                <a:spcPct val="90000"/>
              </a:lnSpc>
              <a:spcBef>
                <a:spcPts val="1200"/>
              </a:spcBef>
              <a:buClr>
                <a:schemeClr val="accent1"/>
              </a:buClr>
              <a:buFont typeface="Wingdings 2" pitchFamily="18" charset="2"/>
              <a:buNone/>
              <a:defRPr sz="2000" kern="1200">
                <a:solidFill>
                  <a:schemeClr val="tx1">
                    <a:lumMod val="65000"/>
                    <a:lumOff val="35000"/>
                  </a:schemeClr>
                </a:solidFill>
                <a:latin typeface="+mn-lt"/>
                <a:ea typeface="+mn-ea"/>
                <a:cs typeface="+mn-cs"/>
              </a:defRPr>
            </a:lvl1pPr>
            <a:lvl2pPr marL="266700" indent="0" algn="l" defTabSz="914400" rtl="0" eaLnBrk="1" latinLnBrk="0" hangingPunct="1">
              <a:lnSpc>
                <a:spcPct val="90000"/>
              </a:lnSpc>
              <a:spcBef>
                <a:spcPts val="250"/>
              </a:spcBef>
              <a:spcAft>
                <a:spcPts val="250"/>
              </a:spcAft>
              <a:buClr>
                <a:schemeClr val="accent1"/>
              </a:buClr>
              <a:buFont typeface="Wingdings 2" pitchFamily="18" charset="2"/>
              <a:buNone/>
              <a:defRPr sz="1800" kern="1200">
                <a:solidFill>
                  <a:schemeClr val="tx1">
                    <a:lumMod val="65000"/>
                    <a:lumOff val="35000"/>
                  </a:schemeClr>
                </a:solidFill>
                <a:latin typeface="+mn-lt"/>
                <a:ea typeface="+mn-ea"/>
                <a:cs typeface="+mn-cs"/>
              </a:defRPr>
            </a:lvl2pPr>
            <a:lvl3pPr marL="542925" indent="0" algn="l" defTabSz="914400" rtl="0" eaLnBrk="1" latinLnBrk="0" hangingPunct="1">
              <a:lnSpc>
                <a:spcPct val="90000"/>
              </a:lnSpc>
              <a:spcBef>
                <a:spcPts val="250"/>
              </a:spcBef>
              <a:spcAft>
                <a:spcPts val="250"/>
              </a:spcAft>
              <a:buClr>
                <a:schemeClr val="accent1"/>
              </a:buClr>
              <a:buFont typeface="Wingdings 2" pitchFamily="18" charset="2"/>
              <a:buNone/>
              <a:defRPr sz="1600" kern="1200">
                <a:solidFill>
                  <a:schemeClr val="tx1">
                    <a:lumMod val="65000"/>
                    <a:lumOff val="35000"/>
                  </a:schemeClr>
                </a:solidFill>
                <a:latin typeface="+mn-lt"/>
                <a:ea typeface="+mn-ea"/>
                <a:cs typeface="+mn-cs"/>
              </a:defRPr>
            </a:lvl3pPr>
            <a:lvl4pPr marL="809625" indent="0" algn="l" defTabSz="914400" rtl="0" eaLnBrk="1" latinLnBrk="0" hangingPunct="1">
              <a:lnSpc>
                <a:spcPct val="90000"/>
              </a:lnSpc>
              <a:spcBef>
                <a:spcPts val="250"/>
              </a:spcBef>
              <a:spcAft>
                <a:spcPts val="250"/>
              </a:spcAft>
              <a:buClr>
                <a:schemeClr val="accent1"/>
              </a:buClr>
              <a:buFont typeface="Wingdings 2" pitchFamily="18" charset="2"/>
              <a:buNone/>
              <a:defRPr sz="1400" kern="1200">
                <a:solidFill>
                  <a:schemeClr val="tx1">
                    <a:lumMod val="65000"/>
                    <a:lumOff val="35000"/>
                  </a:schemeClr>
                </a:solidFill>
                <a:latin typeface="+mn-lt"/>
                <a:ea typeface="+mn-ea"/>
                <a:cs typeface="+mn-cs"/>
              </a:defRPr>
            </a:lvl4pPr>
            <a:lvl5pPr marL="1076325" indent="0" algn="l" defTabSz="914400" rtl="0" eaLnBrk="1" latinLnBrk="0" hangingPunct="1">
              <a:lnSpc>
                <a:spcPct val="90000"/>
              </a:lnSpc>
              <a:spcBef>
                <a:spcPts val="250"/>
              </a:spcBef>
              <a:spcAft>
                <a:spcPts val="250"/>
              </a:spcAft>
              <a:buClr>
                <a:schemeClr val="accent1"/>
              </a:buClr>
              <a:buFont typeface="Wingdings 2" pitchFamily="18" charset="2"/>
              <a:buNone/>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r>
              <a:rPr lang="en-US" b="1" dirty="0">
                <a:solidFill>
                  <a:schemeClr val="tx1"/>
                </a:solidFill>
              </a:rPr>
              <a:t>UPDATE: March 2026</a:t>
            </a:r>
          </a:p>
        </p:txBody>
      </p:sp>
      <p:sp>
        <p:nvSpPr>
          <p:cNvPr id="6" name="Slide Number Placeholder 4">
            <a:extLst>
              <a:ext uri="{FF2B5EF4-FFF2-40B4-BE49-F238E27FC236}">
                <a16:creationId xmlns:a16="http://schemas.microsoft.com/office/drawing/2014/main" id="{9605AA91-6201-2936-02F7-6004AE430162}"/>
              </a:ext>
            </a:extLst>
          </p:cNvPr>
          <p:cNvSpPr txBox="1">
            <a:spLocks/>
          </p:cNvSpPr>
          <p:nvPr/>
        </p:nvSpPr>
        <p:spPr>
          <a:xfrm>
            <a:off x="11565648" y="175720"/>
            <a:ext cx="464557" cy="447401"/>
          </a:xfrm>
          <a:prstGeom prst="rect">
            <a:avLst/>
          </a:prstGeom>
          <a:ln w="38100" cap="flat" cmpd="sng" algn="ctr">
            <a:solidFill>
              <a:srgbClr val="FFBF09"/>
            </a:solidFill>
            <a:prstDash val="solid"/>
          </a:ln>
        </p:spPr>
        <p:style>
          <a:lnRef idx="2">
            <a:schemeClr val="accent2"/>
          </a:lnRef>
          <a:fillRef idx="1">
            <a:schemeClr val="lt1"/>
          </a:fillRef>
          <a:effectRef idx="0">
            <a:schemeClr val="accent2"/>
          </a:effectRef>
          <a:fontRef idx="minor">
            <a:schemeClr val="dk1"/>
          </a:fontRef>
        </p:style>
        <p:txBody>
          <a:bodyPr vert="horz" lIns="91440" tIns="45720" rIns="91440" bIns="45720" rtlCol="0" anchor="b" anchorCtr="1"/>
          <a:lstStyle>
            <a:defPPr>
              <a:defRPr lang="en-US"/>
            </a:defPPr>
            <a:lvl1pPr marL="0" algn="r" defTabSz="914400" rtl="0" eaLnBrk="1" latinLnBrk="0" hangingPunct="1">
              <a:defRPr sz="1200" b="1" kern="1200">
                <a:solidFill>
                  <a:schemeClr val="accent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defRPr/>
            </a:pPr>
            <a:fld id="{19B51A1E-902D-48AF-9020-955120F399B6}" type="slidenum">
              <a:rPr lang="en-US" sz="2000" smtClean="0">
                <a:solidFill>
                  <a:schemeClr val="tx1"/>
                </a:solidFill>
                <a:latin typeface="Calibri" panose="020F0502020204030204" pitchFamily="34" charset="0"/>
                <a:cs typeface="Calibri" panose="020F0502020204030204" pitchFamily="34" charset="0"/>
              </a:rPr>
              <a:pPr algn="ctr">
                <a:defRPr/>
              </a:pPr>
              <a:t>4</a:t>
            </a:fld>
            <a:endParaRPr lang="en-US" sz="2000" dirty="0">
              <a:solidFill>
                <a:schemeClr val="tx1"/>
              </a:solidFill>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FC5D808A-81C0-9FCF-D811-BD4D008F9080}"/>
              </a:ext>
            </a:extLst>
          </p:cNvPr>
          <p:cNvPicPr>
            <a:picLocks noChangeAspect="1"/>
          </p:cNvPicPr>
          <p:nvPr/>
        </p:nvPicPr>
        <p:blipFill>
          <a:blip r:embed="rId3"/>
          <a:srcRect/>
          <a:stretch/>
        </p:blipFill>
        <p:spPr>
          <a:xfrm>
            <a:off x="10691425" y="5413326"/>
            <a:ext cx="975923" cy="1268954"/>
          </a:xfrm>
          <a:prstGeom prst="rect">
            <a:avLst/>
          </a:prstGeom>
        </p:spPr>
      </p:pic>
    </p:spTree>
    <p:extLst>
      <p:ext uri="{BB962C8B-B14F-4D97-AF65-F5344CB8AC3E}">
        <p14:creationId xmlns:p14="http://schemas.microsoft.com/office/powerpoint/2010/main" val="31336536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0495E4E-6F20-4259-8A68-CEAD97689876}"/>
              </a:ext>
            </a:extLst>
          </p:cNvPr>
          <p:cNvSpPr txBox="1"/>
          <p:nvPr/>
        </p:nvSpPr>
        <p:spPr>
          <a:xfrm>
            <a:off x="66013" y="692944"/>
            <a:ext cx="10981917" cy="723275"/>
          </a:xfrm>
          <a:prstGeom prst="rect">
            <a:avLst/>
          </a:prstGeom>
          <a:noFill/>
        </p:spPr>
        <p:txBody>
          <a:bodyPr wrap="square">
            <a:spAutoFit/>
          </a:bodyPr>
          <a:lstStyle/>
          <a:p>
            <a:pPr>
              <a:spcAft>
                <a:spcPts val="600"/>
              </a:spcAft>
            </a:pPr>
            <a:endParaRPr lang="en-US" sz="2600" dirty="0">
              <a:latin typeface="Calibri" panose="020F0502020204030204" pitchFamily="34" charset="0"/>
              <a:cs typeface="Calibri" panose="020F0502020204030204" pitchFamily="34" charset="0"/>
            </a:endParaRPr>
          </a:p>
          <a:p>
            <a:pPr algn="r">
              <a:spcAft>
                <a:spcPts val="600"/>
              </a:spcAft>
            </a:pPr>
            <a:r>
              <a:rPr lang="en-US" sz="800" dirty="0">
                <a:latin typeface="Calibri" panose="020F0502020204030204" pitchFamily="34" charset="0"/>
                <a:cs typeface="Calibri" panose="020F0502020204030204" pitchFamily="34" charset="0"/>
              </a:rPr>
              <a:t>                     </a:t>
            </a:r>
            <a:r>
              <a:rPr lang="en-US" sz="1000" dirty="0">
                <a:latin typeface="Calibri" panose="020F0502020204030204" pitchFamily="34" charset="0"/>
                <a:cs typeface="Calibri" panose="020F0502020204030204" pitchFamily="34" charset="0"/>
              </a:rPr>
              <a:t>*Affordable Housing Gap Financing                   </a:t>
            </a:r>
            <a:r>
              <a:rPr lang="en-US" sz="800" dirty="0">
                <a:latin typeface="Calibri" panose="020F0502020204030204" pitchFamily="34" charset="0"/>
                <a:cs typeface="Calibri" panose="020F0502020204030204" pitchFamily="34" charset="0"/>
              </a:rPr>
              <a:t>		</a:t>
            </a:r>
          </a:p>
        </p:txBody>
      </p:sp>
      <p:graphicFrame>
        <p:nvGraphicFramePr>
          <p:cNvPr id="3" name="Table 3">
            <a:extLst>
              <a:ext uri="{FF2B5EF4-FFF2-40B4-BE49-F238E27FC236}">
                <a16:creationId xmlns:a16="http://schemas.microsoft.com/office/drawing/2014/main" id="{E047ED78-3016-71E6-1808-ACAD2ED644CE}"/>
              </a:ext>
            </a:extLst>
          </p:cNvPr>
          <p:cNvGraphicFramePr>
            <a:graphicFrameLocks noGrp="1"/>
          </p:cNvGraphicFramePr>
          <p:nvPr>
            <p:extLst>
              <p:ext uri="{D42A27DB-BD31-4B8C-83A1-F6EECF244321}">
                <p14:modId xmlns:p14="http://schemas.microsoft.com/office/powerpoint/2010/main" val="3470892797"/>
              </p:ext>
            </p:extLst>
          </p:nvPr>
        </p:nvGraphicFramePr>
        <p:xfrm>
          <a:off x="294428" y="652643"/>
          <a:ext cx="11357880" cy="5933499"/>
        </p:xfrm>
        <a:graphic>
          <a:graphicData uri="http://schemas.openxmlformats.org/drawingml/2006/table">
            <a:tbl>
              <a:tblPr firstRow="1" bandRow="1">
                <a:tableStyleId>{073A0DAA-6AF3-43AB-8588-CEC1D06C72B9}</a:tableStyleId>
              </a:tblPr>
              <a:tblGrid>
                <a:gridCol w="3245665">
                  <a:extLst>
                    <a:ext uri="{9D8B030D-6E8A-4147-A177-3AD203B41FA5}">
                      <a16:colId xmlns:a16="http://schemas.microsoft.com/office/drawing/2014/main" val="2090921460"/>
                    </a:ext>
                  </a:extLst>
                </a:gridCol>
                <a:gridCol w="1781740">
                  <a:extLst>
                    <a:ext uri="{9D8B030D-6E8A-4147-A177-3AD203B41FA5}">
                      <a16:colId xmlns:a16="http://schemas.microsoft.com/office/drawing/2014/main" val="431885071"/>
                    </a:ext>
                  </a:extLst>
                </a:gridCol>
                <a:gridCol w="1560162">
                  <a:extLst>
                    <a:ext uri="{9D8B030D-6E8A-4147-A177-3AD203B41FA5}">
                      <a16:colId xmlns:a16="http://schemas.microsoft.com/office/drawing/2014/main" val="1659930456"/>
                    </a:ext>
                  </a:extLst>
                </a:gridCol>
                <a:gridCol w="1382110">
                  <a:extLst>
                    <a:ext uri="{9D8B030D-6E8A-4147-A177-3AD203B41FA5}">
                      <a16:colId xmlns:a16="http://schemas.microsoft.com/office/drawing/2014/main" val="1664200355"/>
                    </a:ext>
                  </a:extLst>
                </a:gridCol>
                <a:gridCol w="2096219">
                  <a:extLst>
                    <a:ext uri="{9D8B030D-6E8A-4147-A177-3AD203B41FA5}">
                      <a16:colId xmlns:a16="http://schemas.microsoft.com/office/drawing/2014/main" val="3008328806"/>
                    </a:ext>
                  </a:extLst>
                </a:gridCol>
                <a:gridCol w="1291984">
                  <a:extLst>
                    <a:ext uri="{9D8B030D-6E8A-4147-A177-3AD203B41FA5}">
                      <a16:colId xmlns:a16="http://schemas.microsoft.com/office/drawing/2014/main" val="1985330449"/>
                    </a:ext>
                  </a:extLst>
                </a:gridCol>
              </a:tblGrid>
              <a:tr h="954426">
                <a:tc>
                  <a:txBody>
                    <a:bodyPr/>
                    <a:lstStyle/>
                    <a:p>
                      <a:pPr algn="ctr"/>
                      <a:r>
                        <a:rPr lang="en-US" sz="1600" dirty="0">
                          <a:solidFill>
                            <a:schemeClr val="tx1"/>
                          </a:solidFill>
                        </a:rPr>
                        <a:t>DEVELOPER</a:t>
                      </a:r>
                    </a:p>
                  </a:txBody>
                  <a:tcPr anchor="ctr">
                    <a:solidFill>
                      <a:srgbClr val="F99C13"/>
                    </a:solidFill>
                  </a:tcPr>
                </a:tc>
                <a:tc>
                  <a:txBody>
                    <a:bodyPr/>
                    <a:lstStyle/>
                    <a:p>
                      <a:pPr algn="ctr"/>
                      <a:r>
                        <a:rPr lang="en-US" sz="1600" dirty="0">
                          <a:solidFill>
                            <a:schemeClr val="tx1"/>
                          </a:solidFill>
                        </a:rPr>
                        <a:t>UNITS FUNDED WITH AMERICAN RESCUE PLAN FUNDS</a:t>
                      </a:r>
                    </a:p>
                  </a:txBody>
                  <a:tcPr anchor="ctr">
                    <a:solidFill>
                      <a:srgbClr val="F99C13"/>
                    </a:solidFill>
                  </a:tcPr>
                </a:tc>
                <a:tc>
                  <a:txBody>
                    <a:bodyPr/>
                    <a:lstStyle/>
                    <a:p>
                      <a:pPr algn="ctr"/>
                      <a:r>
                        <a:rPr lang="en-US" sz="1600" dirty="0">
                          <a:solidFill>
                            <a:schemeClr val="tx1"/>
                          </a:solidFill>
                        </a:rPr>
                        <a:t>TOTAL AFFORDABLE HOUSING UNITS</a:t>
                      </a:r>
                    </a:p>
                  </a:txBody>
                  <a:tcPr anchor="ctr">
                    <a:solidFill>
                      <a:srgbClr val="F99C13"/>
                    </a:solidFill>
                  </a:tcPr>
                </a:tc>
                <a:tc>
                  <a:txBody>
                    <a:bodyPr/>
                    <a:lstStyle/>
                    <a:p>
                      <a:pPr algn="ctr"/>
                      <a:r>
                        <a:rPr lang="en-US" sz="1600" dirty="0">
                          <a:solidFill>
                            <a:schemeClr val="tx1"/>
                          </a:solidFill>
                        </a:rPr>
                        <a:t>UNITS COME ONLINE</a:t>
                      </a:r>
                    </a:p>
                  </a:txBody>
                  <a:tcPr anchor="ctr">
                    <a:solidFill>
                      <a:srgbClr val="F99C13"/>
                    </a:solidFill>
                  </a:tcPr>
                </a:tc>
                <a:tc>
                  <a:txBody>
                    <a:bodyPr/>
                    <a:lstStyle/>
                    <a:p>
                      <a:pPr algn="ctr"/>
                      <a:r>
                        <a:rPr lang="en-US" sz="1600" dirty="0">
                          <a:solidFill>
                            <a:schemeClr val="tx1"/>
                          </a:solidFill>
                        </a:rPr>
                        <a:t>AWARD AMOUNT</a:t>
                      </a:r>
                    </a:p>
                  </a:txBody>
                  <a:tcPr anchor="ctr">
                    <a:solidFill>
                      <a:srgbClr val="F99C13"/>
                    </a:solidFill>
                  </a:tcPr>
                </a:tc>
                <a:tc>
                  <a:txBody>
                    <a:bodyPr/>
                    <a:lstStyle/>
                    <a:p>
                      <a:pPr algn="ctr"/>
                      <a:r>
                        <a:rPr lang="en-US" sz="1600" dirty="0">
                          <a:solidFill>
                            <a:schemeClr val="tx1"/>
                          </a:solidFill>
                        </a:rPr>
                        <a:t>FUNDING ROUND</a:t>
                      </a:r>
                    </a:p>
                  </a:txBody>
                  <a:tcPr anchor="ctr">
                    <a:solidFill>
                      <a:srgbClr val="F99C13"/>
                    </a:solidFill>
                  </a:tcPr>
                </a:tc>
                <a:extLst>
                  <a:ext uri="{0D108BD9-81ED-4DB2-BD59-A6C34878D82A}">
                    <a16:rowId xmlns:a16="http://schemas.microsoft.com/office/drawing/2014/main" val="3339626537"/>
                  </a:ext>
                </a:extLst>
              </a:tr>
              <a:tr h="379148">
                <a:tc>
                  <a:txBody>
                    <a:bodyPr/>
                    <a:lstStyle/>
                    <a:p>
                      <a:r>
                        <a:rPr lang="en-US" sz="1600" dirty="0">
                          <a:solidFill>
                            <a:schemeClr val="tx1"/>
                          </a:solidFill>
                          <a:latin typeface="Calibri" panose="020F0502020204030204" pitchFamily="34" charset="0"/>
                          <a:cs typeface="Calibri" panose="020F0502020204030204" pitchFamily="34" charset="0"/>
                        </a:rPr>
                        <a:t>Urban Housing Solutions</a:t>
                      </a:r>
                    </a:p>
                  </a:txBody>
                  <a:tcPr>
                    <a:solidFill>
                      <a:srgbClr val="FCD69E"/>
                    </a:solidFill>
                  </a:tcPr>
                </a:tc>
                <a:tc>
                  <a:txBody>
                    <a:bodyPr/>
                    <a:lstStyle/>
                    <a:p>
                      <a:pPr algn="ctr"/>
                      <a:r>
                        <a:rPr lang="en-US" sz="1600" b="1" dirty="0">
                          <a:solidFill>
                            <a:srgbClr val="0070C0"/>
                          </a:solidFill>
                          <a:latin typeface="Calibri" panose="020F0502020204030204" pitchFamily="34" charset="0"/>
                          <a:cs typeface="Calibri" panose="020F0502020204030204" pitchFamily="34" charset="0"/>
                        </a:rPr>
                        <a:t>17</a:t>
                      </a:r>
                    </a:p>
                  </a:txBody>
                  <a:tcPr>
                    <a:solidFill>
                      <a:srgbClr val="FCD69E"/>
                    </a:solidFill>
                  </a:tcPr>
                </a:tc>
                <a:tc>
                  <a:txBody>
                    <a:bodyPr/>
                    <a:lstStyle/>
                    <a:p>
                      <a:pPr algn="ctr"/>
                      <a:r>
                        <a:rPr lang="en-US" sz="1600" b="1" dirty="0">
                          <a:solidFill>
                            <a:srgbClr val="0070C0"/>
                          </a:solidFill>
                          <a:latin typeface="Calibri" panose="020F0502020204030204" pitchFamily="34" charset="0"/>
                          <a:cs typeface="Calibri" panose="020F0502020204030204" pitchFamily="34" charset="0"/>
                        </a:rPr>
                        <a:t>165</a:t>
                      </a:r>
                    </a:p>
                  </a:txBody>
                  <a:tcPr>
                    <a:solidFill>
                      <a:srgbClr val="FCD69E"/>
                    </a:solidFill>
                  </a:tcPr>
                </a:tc>
                <a:tc>
                  <a:txBody>
                    <a:bodyPr/>
                    <a:lstStyle/>
                    <a:p>
                      <a:r>
                        <a:rPr lang="en-US" sz="1600" b="1" dirty="0">
                          <a:solidFill>
                            <a:srgbClr val="0070C0"/>
                          </a:solidFill>
                          <a:latin typeface="Calibri" panose="020F0502020204030204" pitchFamily="34" charset="0"/>
                          <a:cs typeface="Calibri" panose="020F0502020204030204" pitchFamily="34" charset="0"/>
                        </a:rPr>
                        <a:t>Now Online</a:t>
                      </a:r>
                    </a:p>
                  </a:txBody>
                  <a:tcPr>
                    <a:solidFill>
                      <a:srgbClr val="FCD69E"/>
                    </a:solidFill>
                  </a:tcPr>
                </a:tc>
                <a:tc>
                  <a:txBody>
                    <a:bodyPr/>
                    <a:lstStyle/>
                    <a:p>
                      <a:r>
                        <a:rPr lang="en-US" sz="1600" dirty="0">
                          <a:latin typeface="Calibri" panose="020F0502020204030204" pitchFamily="34" charset="0"/>
                          <a:cs typeface="Calibri" panose="020F0502020204030204" pitchFamily="34" charset="0"/>
                        </a:rPr>
                        <a:t>$3,000,000 </a:t>
                      </a:r>
                      <a:r>
                        <a:rPr lang="en-US" sz="1400" dirty="0">
                          <a:latin typeface="Calibri" panose="020F0502020204030204" pitchFamily="34" charset="0"/>
                          <a:cs typeface="Calibri" panose="020F0502020204030204" pitchFamily="34" charset="0"/>
                        </a:rPr>
                        <a:t>(repay)</a:t>
                      </a:r>
                    </a:p>
                  </a:txBody>
                  <a:tcPr>
                    <a:solidFill>
                      <a:srgbClr val="FCD69E"/>
                    </a:solidFill>
                  </a:tcPr>
                </a:tc>
                <a:tc>
                  <a:txBody>
                    <a:bodyPr/>
                    <a:lstStyle/>
                    <a:p>
                      <a:pPr algn="ctr"/>
                      <a:r>
                        <a:rPr lang="en-US" sz="1400" dirty="0">
                          <a:latin typeface="Calibri" panose="020F0502020204030204" pitchFamily="34" charset="0"/>
                          <a:cs typeface="Calibri" panose="020F0502020204030204" pitchFamily="34" charset="0"/>
                        </a:rPr>
                        <a:t>MDHA First</a:t>
                      </a:r>
                    </a:p>
                  </a:txBody>
                  <a:tcPr>
                    <a:solidFill>
                      <a:srgbClr val="FCD69E"/>
                    </a:solidFill>
                  </a:tcPr>
                </a:tc>
                <a:extLst>
                  <a:ext uri="{0D108BD9-81ED-4DB2-BD59-A6C34878D82A}">
                    <a16:rowId xmlns:a16="http://schemas.microsoft.com/office/drawing/2014/main" val="2406862095"/>
                  </a:ext>
                </a:extLst>
              </a:tr>
              <a:tr h="327170">
                <a:tc>
                  <a:txBody>
                    <a:bodyPr/>
                    <a:lstStyle/>
                    <a:p>
                      <a:r>
                        <a:rPr lang="en-US" sz="1600" dirty="0">
                          <a:latin typeface="Calibri" panose="020F0502020204030204" pitchFamily="34" charset="0"/>
                          <a:cs typeface="Calibri" panose="020F0502020204030204" pitchFamily="34" charset="0"/>
                        </a:rPr>
                        <a:t>The Clear Blue Company</a:t>
                      </a:r>
                    </a:p>
                  </a:txBody>
                  <a:tcPr>
                    <a:solidFill>
                      <a:srgbClr val="FEEED6"/>
                    </a:solidFill>
                  </a:tcPr>
                </a:tc>
                <a:tc>
                  <a:txBody>
                    <a:bodyPr/>
                    <a:lstStyle/>
                    <a:p>
                      <a:pPr algn="ctr"/>
                      <a:r>
                        <a:rPr lang="en-US" sz="1600" b="1" dirty="0">
                          <a:solidFill>
                            <a:srgbClr val="0070C0"/>
                          </a:solidFill>
                          <a:latin typeface="Calibri" panose="020F0502020204030204" pitchFamily="34" charset="0"/>
                          <a:cs typeface="Calibri" panose="020F0502020204030204" pitchFamily="34" charset="0"/>
                        </a:rPr>
                        <a:t>10</a:t>
                      </a:r>
                    </a:p>
                  </a:txBody>
                  <a:tcPr>
                    <a:solidFill>
                      <a:srgbClr val="FEEED6"/>
                    </a:solidFill>
                  </a:tcPr>
                </a:tc>
                <a:tc>
                  <a:txBody>
                    <a:bodyPr/>
                    <a:lstStyle/>
                    <a:p>
                      <a:pPr algn="ctr"/>
                      <a:r>
                        <a:rPr lang="en-US" sz="1600" b="1" dirty="0">
                          <a:solidFill>
                            <a:srgbClr val="0070C0"/>
                          </a:solidFill>
                          <a:latin typeface="Calibri" panose="020F0502020204030204" pitchFamily="34" charset="0"/>
                          <a:cs typeface="Calibri" panose="020F0502020204030204" pitchFamily="34" charset="0"/>
                        </a:rPr>
                        <a:t>238</a:t>
                      </a:r>
                    </a:p>
                  </a:txBody>
                  <a:tcPr>
                    <a:solidFill>
                      <a:srgbClr val="FEEED6"/>
                    </a:solidFill>
                  </a:tcPr>
                </a:tc>
                <a:tc>
                  <a:txBody>
                    <a:bodyPr/>
                    <a:lstStyle/>
                    <a:p>
                      <a:pPr marL="0" algn="l" defTabSz="914400" rtl="0" eaLnBrk="1" latinLnBrk="0" hangingPunct="1"/>
                      <a:r>
                        <a:rPr lang="en-US" sz="1600" b="1" kern="1200" dirty="0">
                          <a:solidFill>
                            <a:srgbClr val="0070C0"/>
                          </a:solidFill>
                          <a:latin typeface="Calibri" panose="020F0502020204030204" pitchFamily="34" charset="0"/>
                          <a:ea typeface="+mn-ea"/>
                          <a:cs typeface="Calibri" panose="020F0502020204030204" pitchFamily="34" charset="0"/>
                        </a:rPr>
                        <a:t>Now Online</a:t>
                      </a:r>
                    </a:p>
                  </a:txBody>
                  <a:tcPr>
                    <a:solidFill>
                      <a:srgbClr val="FEEED6"/>
                    </a:solidFill>
                  </a:tcPr>
                </a:tc>
                <a:tc>
                  <a:txBody>
                    <a:bodyPr/>
                    <a:lstStyle/>
                    <a:p>
                      <a:r>
                        <a:rPr lang="en-US" sz="1600" dirty="0">
                          <a:latin typeface="Calibri" panose="020F0502020204030204" pitchFamily="34" charset="0"/>
                          <a:cs typeface="Calibri" panose="020F0502020204030204" pitchFamily="34" charset="0"/>
                        </a:rPr>
                        <a:t>$2,584,620 </a:t>
                      </a:r>
                      <a:r>
                        <a:rPr lang="en-US" sz="1400" dirty="0">
                          <a:latin typeface="Calibri" panose="020F0502020204030204" pitchFamily="34" charset="0"/>
                          <a:cs typeface="Calibri" panose="020F0502020204030204" pitchFamily="34" charset="0"/>
                        </a:rPr>
                        <a:t>(repay)</a:t>
                      </a:r>
                    </a:p>
                  </a:txBody>
                  <a:tcPr>
                    <a:solidFill>
                      <a:srgbClr val="FEEED6"/>
                    </a:solidFill>
                  </a:tcPr>
                </a:tc>
                <a:tc>
                  <a:txBody>
                    <a:bodyPr/>
                    <a:lstStyle/>
                    <a:p>
                      <a:pPr algn="ctr"/>
                      <a:r>
                        <a:rPr lang="en-US" sz="1400" dirty="0">
                          <a:latin typeface="Calibri" panose="020F0502020204030204" pitchFamily="34" charset="0"/>
                          <a:cs typeface="Calibri" panose="020F0502020204030204" pitchFamily="34" charset="0"/>
                        </a:rPr>
                        <a:t>MDHA First</a:t>
                      </a:r>
                    </a:p>
                  </a:txBody>
                  <a:tcPr>
                    <a:solidFill>
                      <a:srgbClr val="FEEED6"/>
                    </a:solidFill>
                  </a:tcPr>
                </a:tc>
                <a:extLst>
                  <a:ext uri="{0D108BD9-81ED-4DB2-BD59-A6C34878D82A}">
                    <a16:rowId xmlns:a16="http://schemas.microsoft.com/office/drawing/2014/main" val="643252671"/>
                  </a:ext>
                </a:extLst>
              </a:tr>
              <a:tr h="296970">
                <a:tc>
                  <a:txBody>
                    <a:bodyPr/>
                    <a:lstStyle/>
                    <a:p>
                      <a:r>
                        <a:rPr lang="en-US" sz="1600" dirty="0">
                          <a:solidFill>
                            <a:srgbClr val="FF0000"/>
                          </a:solidFill>
                          <a:latin typeface="Calibri" panose="020F0502020204030204" pitchFamily="34" charset="0"/>
                          <a:cs typeface="Calibri" panose="020F0502020204030204" pitchFamily="34" charset="0"/>
                        </a:rPr>
                        <a:t>Shelby House 1, LP</a:t>
                      </a:r>
                    </a:p>
                  </a:txBody>
                  <a:tcPr>
                    <a:solidFill>
                      <a:srgbClr val="FCD69E"/>
                    </a:solidFill>
                  </a:tcPr>
                </a:tc>
                <a:tc>
                  <a:txBody>
                    <a:bodyPr/>
                    <a:lstStyle/>
                    <a:p>
                      <a:pPr algn="ctr"/>
                      <a:r>
                        <a:rPr lang="en-US" sz="1600" b="1" dirty="0">
                          <a:solidFill>
                            <a:srgbClr val="FF0000"/>
                          </a:solidFill>
                          <a:latin typeface="Calibri" panose="020F0502020204030204" pitchFamily="34" charset="0"/>
                          <a:cs typeface="Calibri" panose="020F0502020204030204" pitchFamily="34" charset="0"/>
                        </a:rPr>
                        <a:t>0</a:t>
                      </a:r>
                    </a:p>
                  </a:txBody>
                  <a:tcPr>
                    <a:solidFill>
                      <a:srgbClr val="FCD69E"/>
                    </a:solidFill>
                  </a:tcPr>
                </a:tc>
                <a:tc>
                  <a:txBody>
                    <a:bodyPr/>
                    <a:lstStyle/>
                    <a:p>
                      <a:pPr algn="ctr"/>
                      <a:r>
                        <a:rPr lang="en-US" sz="1600" b="1" dirty="0">
                          <a:solidFill>
                            <a:srgbClr val="FF0000"/>
                          </a:solidFill>
                          <a:latin typeface="Calibri" panose="020F0502020204030204" pitchFamily="34" charset="0"/>
                          <a:cs typeface="Calibri" panose="020F0502020204030204" pitchFamily="34" charset="0"/>
                        </a:rPr>
                        <a:t>0</a:t>
                      </a:r>
                    </a:p>
                  </a:txBody>
                  <a:tcPr>
                    <a:solidFill>
                      <a:srgbClr val="FCD69E"/>
                    </a:solidFill>
                  </a:tcPr>
                </a:tc>
                <a:tc>
                  <a:txBody>
                    <a:bodyPr/>
                    <a:lstStyle/>
                    <a:p>
                      <a:r>
                        <a:rPr lang="en-US" sz="1600" b="1" dirty="0">
                          <a:solidFill>
                            <a:srgbClr val="FF0000"/>
                          </a:solidFill>
                          <a:latin typeface="Calibri" panose="020F0502020204030204" pitchFamily="34" charset="0"/>
                          <a:cs typeface="Calibri" panose="020F0502020204030204" pitchFamily="34" charset="0"/>
                        </a:rPr>
                        <a:t>Offline</a:t>
                      </a:r>
                      <a:endParaRPr lang="en-US" sz="1600" dirty="0">
                        <a:solidFill>
                          <a:srgbClr val="FF0000"/>
                        </a:solidFill>
                        <a:latin typeface="Calibri" panose="020F0502020204030204" pitchFamily="34" charset="0"/>
                        <a:cs typeface="Calibri" panose="020F0502020204030204" pitchFamily="34" charset="0"/>
                      </a:endParaRPr>
                    </a:p>
                  </a:txBody>
                  <a:tcPr>
                    <a:solidFill>
                      <a:srgbClr val="FCD69E"/>
                    </a:solidFill>
                  </a:tcPr>
                </a:tc>
                <a:tc>
                  <a:txBody>
                    <a:bodyPr/>
                    <a:lstStyle/>
                    <a:p>
                      <a:r>
                        <a:rPr lang="en-US" sz="1600" dirty="0">
                          <a:solidFill>
                            <a:srgbClr val="FF0000"/>
                          </a:solidFill>
                          <a:latin typeface="Calibri" panose="020F0502020204030204" pitchFamily="34" charset="0"/>
                          <a:cs typeface="Calibri" panose="020F0502020204030204" pitchFamily="34" charset="0"/>
                        </a:rPr>
                        <a:t>$2,100,000 </a:t>
                      </a:r>
                      <a:r>
                        <a:rPr lang="en-US" sz="1400" dirty="0">
                          <a:solidFill>
                            <a:srgbClr val="FF0000"/>
                          </a:solidFill>
                          <a:latin typeface="Calibri" panose="020F0502020204030204" pitchFamily="34" charset="0"/>
                          <a:cs typeface="Calibri" panose="020F0502020204030204" pitchFamily="34" charset="0"/>
                        </a:rPr>
                        <a:t>(</a:t>
                      </a:r>
                      <a:r>
                        <a:rPr lang="en-US" sz="1400" b="1" dirty="0">
                          <a:solidFill>
                            <a:srgbClr val="FF0000"/>
                          </a:solidFill>
                          <a:latin typeface="Calibri" panose="020F0502020204030204" pitchFamily="34" charset="0"/>
                          <a:cs typeface="Calibri" panose="020F0502020204030204" pitchFamily="34" charset="0"/>
                        </a:rPr>
                        <a:t>repaid</a:t>
                      </a:r>
                      <a:r>
                        <a:rPr lang="en-US" sz="1400" dirty="0">
                          <a:solidFill>
                            <a:srgbClr val="FF0000"/>
                          </a:solidFill>
                          <a:latin typeface="Calibri" panose="020F0502020204030204" pitchFamily="34" charset="0"/>
                          <a:cs typeface="Calibri" panose="020F0502020204030204" pitchFamily="34" charset="0"/>
                        </a:rPr>
                        <a:t>)</a:t>
                      </a:r>
                    </a:p>
                  </a:txBody>
                  <a:tcPr>
                    <a:solidFill>
                      <a:srgbClr val="FCD69E"/>
                    </a:solidFill>
                  </a:tcPr>
                </a:tc>
                <a:tc>
                  <a:txBody>
                    <a:bodyPr/>
                    <a:lstStyle/>
                    <a:p>
                      <a:pPr algn="ctr"/>
                      <a:r>
                        <a:rPr lang="en-US" sz="1400" dirty="0">
                          <a:solidFill>
                            <a:srgbClr val="FF0000"/>
                          </a:solidFill>
                          <a:latin typeface="Calibri" panose="020F0502020204030204" pitchFamily="34" charset="0"/>
                          <a:cs typeface="Calibri" panose="020F0502020204030204" pitchFamily="34" charset="0"/>
                        </a:rPr>
                        <a:t>MDHA First</a:t>
                      </a:r>
                    </a:p>
                    <a:p>
                      <a:pPr algn="ctr"/>
                      <a:r>
                        <a:rPr lang="en-US" sz="800" b="1" dirty="0">
                          <a:solidFill>
                            <a:srgbClr val="FF0000"/>
                          </a:solidFill>
                          <a:latin typeface="Calibri" panose="020F0502020204030204" pitchFamily="34" charset="0"/>
                          <a:cs typeface="Calibri" panose="020F0502020204030204" pitchFamily="34" charset="0"/>
                        </a:rPr>
                        <a:t>Repaid</a:t>
                      </a:r>
                    </a:p>
                  </a:txBody>
                  <a:tcPr>
                    <a:solidFill>
                      <a:srgbClr val="FCD69E"/>
                    </a:solidFill>
                  </a:tcPr>
                </a:tc>
                <a:extLst>
                  <a:ext uri="{0D108BD9-81ED-4DB2-BD59-A6C34878D82A}">
                    <a16:rowId xmlns:a16="http://schemas.microsoft.com/office/drawing/2014/main" val="1053494894"/>
                  </a:ext>
                </a:extLst>
              </a:tr>
              <a:tr h="342271">
                <a:tc>
                  <a:txBody>
                    <a:bodyPr/>
                    <a:lstStyle/>
                    <a:p>
                      <a:r>
                        <a:rPr lang="en-US" sz="1600" dirty="0">
                          <a:latin typeface="Calibri" panose="020F0502020204030204" pitchFamily="34" charset="0"/>
                          <a:cs typeface="Calibri" panose="020F0502020204030204" pitchFamily="34" charset="0"/>
                        </a:rPr>
                        <a:t>Woodbine Community Organization</a:t>
                      </a:r>
                    </a:p>
                  </a:txBody>
                  <a:tcPr>
                    <a:solidFill>
                      <a:srgbClr val="FEEED6"/>
                    </a:solidFill>
                  </a:tcPr>
                </a:tc>
                <a:tc>
                  <a:txBody>
                    <a:bodyPr/>
                    <a:lstStyle/>
                    <a:p>
                      <a:pPr algn="ctr"/>
                      <a:r>
                        <a:rPr lang="en-US" sz="1600" b="1" dirty="0">
                          <a:solidFill>
                            <a:srgbClr val="0070C0"/>
                          </a:solidFill>
                          <a:latin typeface="Calibri" panose="020F0502020204030204" pitchFamily="34" charset="0"/>
                          <a:cs typeface="Calibri" panose="020F0502020204030204" pitchFamily="34" charset="0"/>
                        </a:rPr>
                        <a:t>24</a:t>
                      </a:r>
                    </a:p>
                  </a:txBody>
                  <a:tcPr>
                    <a:solidFill>
                      <a:srgbClr val="FEEED6"/>
                    </a:solidFill>
                  </a:tcPr>
                </a:tc>
                <a:tc>
                  <a:txBody>
                    <a:bodyPr/>
                    <a:lstStyle/>
                    <a:p>
                      <a:pPr algn="ctr"/>
                      <a:r>
                        <a:rPr lang="en-US" sz="1600" b="1" dirty="0">
                          <a:solidFill>
                            <a:srgbClr val="0070C0"/>
                          </a:solidFill>
                          <a:latin typeface="Calibri" panose="020F0502020204030204" pitchFamily="34" charset="0"/>
                          <a:cs typeface="Calibri" panose="020F0502020204030204" pitchFamily="34" charset="0"/>
                        </a:rPr>
                        <a:t>36</a:t>
                      </a:r>
                    </a:p>
                  </a:txBody>
                  <a:tcPr>
                    <a:solidFill>
                      <a:srgbClr val="FEEED6"/>
                    </a:solidFill>
                  </a:tcPr>
                </a:tc>
                <a:tc>
                  <a:txBody>
                    <a:bodyPr/>
                    <a:lstStyle/>
                    <a:p>
                      <a:r>
                        <a:rPr lang="en-US" sz="1600" b="1" dirty="0">
                          <a:solidFill>
                            <a:srgbClr val="0070C0"/>
                          </a:solidFill>
                          <a:latin typeface="Calibri" panose="020F0502020204030204" pitchFamily="34" charset="0"/>
                          <a:cs typeface="Calibri" panose="020F0502020204030204" pitchFamily="34" charset="0"/>
                        </a:rPr>
                        <a:t>Now Online</a:t>
                      </a:r>
                      <a:endParaRPr lang="en-US" sz="1600" dirty="0">
                        <a:latin typeface="Calibri" panose="020F0502020204030204" pitchFamily="34" charset="0"/>
                        <a:cs typeface="Calibri" panose="020F0502020204030204" pitchFamily="34" charset="0"/>
                      </a:endParaRPr>
                    </a:p>
                  </a:txBody>
                  <a:tcPr>
                    <a:solidFill>
                      <a:srgbClr val="FEEED6"/>
                    </a:solidFill>
                  </a:tcPr>
                </a:tc>
                <a:tc>
                  <a:txBody>
                    <a:bodyPr/>
                    <a:lstStyle/>
                    <a:p>
                      <a:r>
                        <a:rPr lang="en-US" sz="1600" dirty="0">
                          <a:latin typeface="Calibri" panose="020F0502020204030204" pitchFamily="34" charset="0"/>
                          <a:cs typeface="Calibri" panose="020F0502020204030204" pitchFamily="34" charset="0"/>
                        </a:rPr>
                        <a:t>$2,000,000 </a:t>
                      </a:r>
                      <a:r>
                        <a:rPr lang="en-US" sz="1400" dirty="0">
                          <a:latin typeface="Calibri" panose="020F0502020204030204" pitchFamily="34" charset="0"/>
                          <a:cs typeface="Calibri" panose="020F0502020204030204" pitchFamily="34" charset="0"/>
                        </a:rPr>
                        <a:t>(forgivable)</a:t>
                      </a:r>
                    </a:p>
                  </a:txBody>
                  <a:tcPr>
                    <a:solidFill>
                      <a:srgbClr val="FEEED6"/>
                    </a:solidFill>
                  </a:tcPr>
                </a:tc>
                <a:tc>
                  <a:txBody>
                    <a:bodyPr/>
                    <a:lstStyle/>
                    <a:p>
                      <a:pPr algn="ctr"/>
                      <a:r>
                        <a:rPr lang="en-US" sz="1400" dirty="0">
                          <a:latin typeface="Calibri" panose="020F0502020204030204" pitchFamily="34" charset="0"/>
                          <a:cs typeface="Calibri" panose="020F0502020204030204" pitchFamily="34" charset="0"/>
                        </a:rPr>
                        <a:t>MDHA First</a:t>
                      </a:r>
                    </a:p>
                  </a:txBody>
                  <a:tcPr>
                    <a:solidFill>
                      <a:srgbClr val="FEEED6"/>
                    </a:solidFill>
                  </a:tcPr>
                </a:tc>
                <a:extLst>
                  <a:ext uri="{0D108BD9-81ED-4DB2-BD59-A6C34878D82A}">
                    <a16:rowId xmlns:a16="http://schemas.microsoft.com/office/drawing/2014/main" val="4037582510"/>
                  </a:ext>
                </a:extLst>
              </a:tr>
              <a:tr h="328848">
                <a:tc>
                  <a:txBody>
                    <a:bodyPr/>
                    <a:lstStyle/>
                    <a:p>
                      <a:r>
                        <a:rPr lang="en-US" sz="1600" dirty="0">
                          <a:latin typeface="Calibri" panose="020F0502020204030204" pitchFamily="34" charset="0"/>
                          <a:cs typeface="Calibri" panose="020F0502020204030204" pitchFamily="34" charset="0"/>
                        </a:rPr>
                        <a:t>Be A Helping Hand</a:t>
                      </a:r>
                    </a:p>
                  </a:txBody>
                  <a:tcPr>
                    <a:solidFill>
                      <a:srgbClr val="FCD69E"/>
                    </a:solidFill>
                  </a:tcPr>
                </a:tc>
                <a:tc>
                  <a:txBody>
                    <a:bodyPr/>
                    <a:lstStyle/>
                    <a:p>
                      <a:pPr algn="ctr"/>
                      <a:r>
                        <a:rPr lang="en-US" sz="1600" b="1" dirty="0">
                          <a:solidFill>
                            <a:srgbClr val="0070C0"/>
                          </a:solidFill>
                          <a:latin typeface="Calibri" panose="020F0502020204030204" pitchFamily="34" charset="0"/>
                          <a:cs typeface="Calibri" panose="020F0502020204030204" pitchFamily="34" charset="0"/>
                        </a:rPr>
                        <a:t>2</a:t>
                      </a:r>
                    </a:p>
                  </a:txBody>
                  <a:tcPr>
                    <a:solidFill>
                      <a:srgbClr val="FCD69E"/>
                    </a:solidFill>
                  </a:tcPr>
                </a:tc>
                <a:tc>
                  <a:txBody>
                    <a:bodyPr/>
                    <a:lstStyle/>
                    <a:p>
                      <a:pPr algn="ctr"/>
                      <a:r>
                        <a:rPr lang="en-US" sz="1600" b="1" dirty="0">
                          <a:solidFill>
                            <a:srgbClr val="0070C0"/>
                          </a:solidFill>
                          <a:latin typeface="Calibri" panose="020F0502020204030204" pitchFamily="34" charset="0"/>
                          <a:cs typeface="Calibri" panose="020F0502020204030204" pitchFamily="34" charset="0"/>
                        </a:rPr>
                        <a:t>4</a:t>
                      </a:r>
                    </a:p>
                  </a:txBody>
                  <a:tcPr>
                    <a:solidFill>
                      <a:srgbClr val="FCD69E"/>
                    </a:solidFill>
                  </a:tcPr>
                </a:tc>
                <a:tc>
                  <a:txBody>
                    <a:bodyPr/>
                    <a:lstStyle/>
                    <a:p>
                      <a:r>
                        <a:rPr lang="en-US" sz="1600" b="1" dirty="0">
                          <a:solidFill>
                            <a:srgbClr val="0070C0"/>
                          </a:solidFill>
                          <a:latin typeface="Calibri" panose="020F0502020204030204" pitchFamily="34" charset="0"/>
                          <a:cs typeface="Calibri" panose="020F0502020204030204" pitchFamily="34" charset="0"/>
                        </a:rPr>
                        <a:t>Now Online</a:t>
                      </a:r>
                    </a:p>
                  </a:txBody>
                  <a:tcPr>
                    <a:solidFill>
                      <a:srgbClr val="FCD69E"/>
                    </a:solidFill>
                  </a:tcPr>
                </a:tc>
                <a:tc>
                  <a:txBody>
                    <a:bodyPr/>
                    <a:lstStyle/>
                    <a:p>
                      <a:r>
                        <a:rPr lang="en-US" sz="1600" dirty="0">
                          <a:latin typeface="Calibri" panose="020F0502020204030204" pitchFamily="34" charset="0"/>
                          <a:cs typeface="Calibri" panose="020F0502020204030204" pitchFamily="34" charset="0"/>
                        </a:rPr>
                        <a:t>$464,701.63 </a:t>
                      </a:r>
                      <a:r>
                        <a:rPr lang="en-US" sz="1400" dirty="0">
                          <a:latin typeface="Calibri" panose="020F0502020204030204" pitchFamily="34" charset="0"/>
                          <a:cs typeface="Calibri" panose="020F0502020204030204" pitchFamily="34" charset="0"/>
                        </a:rPr>
                        <a:t>(forgivable)</a:t>
                      </a:r>
                    </a:p>
                  </a:txBody>
                  <a:tcPr>
                    <a:solidFill>
                      <a:srgbClr val="FCD69E"/>
                    </a:solidFill>
                  </a:tcPr>
                </a:tc>
                <a:tc>
                  <a:txBody>
                    <a:bodyPr/>
                    <a:lstStyle/>
                    <a:p>
                      <a:pPr algn="ctr"/>
                      <a:r>
                        <a:rPr lang="en-US" sz="1400" dirty="0">
                          <a:latin typeface="Calibri" panose="020F0502020204030204" pitchFamily="34" charset="0"/>
                          <a:cs typeface="Calibri" panose="020F0502020204030204" pitchFamily="34" charset="0"/>
                        </a:rPr>
                        <a:t>MDHA First</a:t>
                      </a:r>
                    </a:p>
                  </a:txBody>
                  <a:tcPr>
                    <a:solidFill>
                      <a:srgbClr val="FCD69E"/>
                    </a:solidFill>
                  </a:tcPr>
                </a:tc>
                <a:extLst>
                  <a:ext uri="{0D108BD9-81ED-4DB2-BD59-A6C34878D82A}">
                    <a16:rowId xmlns:a16="http://schemas.microsoft.com/office/drawing/2014/main" val="114466644"/>
                  </a:ext>
                </a:extLst>
              </a:tr>
              <a:tr h="328848">
                <a:tc>
                  <a:txBody>
                    <a:bodyPr/>
                    <a:lstStyle/>
                    <a:p>
                      <a:r>
                        <a:rPr lang="en-US" sz="1600" dirty="0">
                          <a:latin typeface="Calibri" panose="020F0502020204030204" pitchFamily="34" charset="0"/>
                          <a:cs typeface="Calibri" panose="020F0502020204030204" pitchFamily="34" charset="0"/>
                        </a:rPr>
                        <a:t>Woodbine Community Organization</a:t>
                      </a:r>
                    </a:p>
                  </a:txBody>
                  <a:tcPr>
                    <a:solidFill>
                      <a:srgbClr val="FEEED6"/>
                    </a:solidFill>
                  </a:tcPr>
                </a:tc>
                <a:tc>
                  <a:txBody>
                    <a:bodyPr/>
                    <a:lstStyle/>
                    <a:p>
                      <a:pPr algn="ctr"/>
                      <a:r>
                        <a:rPr lang="en-US" sz="1600" b="1" dirty="0">
                          <a:solidFill>
                            <a:srgbClr val="0070C0"/>
                          </a:solidFill>
                          <a:latin typeface="Calibri" panose="020F0502020204030204" pitchFamily="34" charset="0"/>
                          <a:cs typeface="Calibri" panose="020F0502020204030204" pitchFamily="34" charset="0"/>
                        </a:rPr>
                        <a:t>8</a:t>
                      </a:r>
                    </a:p>
                  </a:txBody>
                  <a:tcPr>
                    <a:solidFill>
                      <a:srgbClr val="FEEED6"/>
                    </a:solidFill>
                  </a:tcPr>
                </a:tc>
                <a:tc>
                  <a:txBody>
                    <a:bodyPr/>
                    <a:lstStyle/>
                    <a:p>
                      <a:pPr algn="ctr"/>
                      <a:r>
                        <a:rPr lang="en-US" sz="1600" b="1" dirty="0">
                          <a:solidFill>
                            <a:srgbClr val="0070C0"/>
                          </a:solidFill>
                          <a:latin typeface="Calibri" panose="020F0502020204030204" pitchFamily="34" charset="0"/>
                          <a:cs typeface="Calibri" panose="020F0502020204030204" pitchFamily="34" charset="0"/>
                        </a:rPr>
                        <a:t>39</a:t>
                      </a:r>
                    </a:p>
                  </a:txBody>
                  <a:tcPr>
                    <a:solidFill>
                      <a:srgbClr val="FEEED6"/>
                    </a:solidFill>
                  </a:tcPr>
                </a:tc>
                <a:tc>
                  <a:txBody>
                    <a:bodyPr/>
                    <a:lstStyle/>
                    <a:p>
                      <a:r>
                        <a:rPr lang="en-US" sz="1600" b="1" dirty="0">
                          <a:solidFill>
                            <a:srgbClr val="0070C0"/>
                          </a:solidFill>
                          <a:latin typeface="Calibri" panose="020F0502020204030204" pitchFamily="34" charset="0"/>
                          <a:cs typeface="Calibri" panose="020F0502020204030204" pitchFamily="34" charset="0"/>
                        </a:rPr>
                        <a:t>Now Online</a:t>
                      </a:r>
                    </a:p>
                  </a:txBody>
                  <a:tcPr>
                    <a:solidFill>
                      <a:srgbClr val="FEEED6"/>
                    </a:solidFill>
                  </a:tcPr>
                </a:tc>
                <a:tc>
                  <a:txBody>
                    <a:bodyPr/>
                    <a:lstStyle/>
                    <a:p>
                      <a:r>
                        <a:rPr lang="en-US" sz="1600" dirty="0">
                          <a:latin typeface="Calibri" panose="020F0502020204030204" pitchFamily="34" charset="0"/>
                          <a:cs typeface="Calibri" panose="020F0502020204030204" pitchFamily="34" charset="0"/>
                        </a:rPr>
                        <a:t>$1,560,000 </a:t>
                      </a:r>
                      <a:r>
                        <a:rPr lang="en-US" sz="1400" dirty="0">
                          <a:latin typeface="Calibri" panose="020F0502020204030204" pitchFamily="34" charset="0"/>
                          <a:cs typeface="Calibri" panose="020F0502020204030204" pitchFamily="34" charset="0"/>
                        </a:rPr>
                        <a:t>(forgivable)</a:t>
                      </a:r>
                    </a:p>
                  </a:txBody>
                  <a:tcPr>
                    <a:solidFill>
                      <a:srgbClr val="FEEED6"/>
                    </a:solidFill>
                  </a:tcPr>
                </a:tc>
                <a:tc>
                  <a:txBody>
                    <a:bodyPr/>
                    <a:lstStyle/>
                    <a:p>
                      <a:pPr algn="ctr"/>
                      <a:r>
                        <a:rPr lang="en-US" sz="1400" dirty="0">
                          <a:latin typeface="Calibri" panose="020F0502020204030204" pitchFamily="34" charset="0"/>
                          <a:cs typeface="Calibri" panose="020F0502020204030204" pitchFamily="34" charset="0"/>
                        </a:rPr>
                        <a:t>MDHA Second</a:t>
                      </a:r>
                    </a:p>
                  </a:txBody>
                  <a:tcPr>
                    <a:solidFill>
                      <a:srgbClr val="FEEED6"/>
                    </a:solidFill>
                  </a:tcPr>
                </a:tc>
                <a:extLst>
                  <a:ext uri="{0D108BD9-81ED-4DB2-BD59-A6C34878D82A}">
                    <a16:rowId xmlns:a16="http://schemas.microsoft.com/office/drawing/2014/main" val="4193230005"/>
                  </a:ext>
                </a:extLst>
              </a:tr>
              <a:tr h="328848">
                <a:tc>
                  <a:txBody>
                    <a:bodyPr/>
                    <a:lstStyle/>
                    <a:p>
                      <a:r>
                        <a:rPr lang="en-US" sz="1600" dirty="0">
                          <a:latin typeface="Calibri" panose="020F0502020204030204" pitchFamily="34" charset="0"/>
                          <a:cs typeface="Calibri" panose="020F0502020204030204" pitchFamily="34" charset="0"/>
                        </a:rPr>
                        <a:t>Be A Helping Hand</a:t>
                      </a:r>
                    </a:p>
                  </a:txBody>
                  <a:tcPr>
                    <a:solidFill>
                      <a:srgbClr val="FCD69E"/>
                    </a:solidFill>
                  </a:tcPr>
                </a:tc>
                <a:tc>
                  <a:txBody>
                    <a:bodyPr/>
                    <a:lstStyle/>
                    <a:p>
                      <a:pPr algn="ctr"/>
                      <a:r>
                        <a:rPr lang="en-US" sz="1600" b="1" dirty="0">
                          <a:solidFill>
                            <a:srgbClr val="0070C0"/>
                          </a:solidFill>
                          <a:latin typeface="Calibri" panose="020F0502020204030204" pitchFamily="34" charset="0"/>
                          <a:cs typeface="Calibri" panose="020F0502020204030204" pitchFamily="34" charset="0"/>
                        </a:rPr>
                        <a:t>2</a:t>
                      </a:r>
                    </a:p>
                  </a:txBody>
                  <a:tcPr>
                    <a:solidFill>
                      <a:srgbClr val="FCD69E"/>
                    </a:solidFill>
                  </a:tcPr>
                </a:tc>
                <a:tc>
                  <a:txBody>
                    <a:bodyPr/>
                    <a:lstStyle/>
                    <a:p>
                      <a:pPr algn="ctr"/>
                      <a:r>
                        <a:rPr lang="en-US" sz="1600" b="1" dirty="0">
                          <a:solidFill>
                            <a:srgbClr val="0070C0"/>
                          </a:solidFill>
                          <a:latin typeface="Calibri" panose="020F0502020204030204" pitchFamily="34" charset="0"/>
                          <a:cs typeface="Calibri" panose="020F0502020204030204" pitchFamily="34" charset="0"/>
                        </a:rPr>
                        <a:t>2</a:t>
                      </a:r>
                    </a:p>
                  </a:txBody>
                  <a:tcPr>
                    <a:solidFill>
                      <a:srgbClr val="FCD69E"/>
                    </a:solidFill>
                  </a:tcPr>
                </a:tc>
                <a:tc>
                  <a:txBody>
                    <a:bodyPr/>
                    <a:lstStyle/>
                    <a:p>
                      <a:r>
                        <a:rPr lang="en-US" sz="1600" b="1" dirty="0">
                          <a:solidFill>
                            <a:srgbClr val="0070C0"/>
                          </a:solidFill>
                          <a:latin typeface="Calibri" panose="020F0502020204030204" pitchFamily="34" charset="0"/>
                          <a:cs typeface="Calibri" panose="020F0502020204030204" pitchFamily="34" charset="0"/>
                        </a:rPr>
                        <a:t>Now Online</a:t>
                      </a:r>
                    </a:p>
                  </a:txBody>
                  <a:tcPr>
                    <a:solidFill>
                      <a:srgbClr val="FCD69E"/>
                    </a:solidFill>
                  </a:tcPr>
                </a:tc>
                <a:tc>
                  <a:txBody>
                    <a:bodyPr/>
                    <a:lstStyle/>
                    <a:p>
                      <a:r>
                        <a:rPr lang="en-US" sz="1600" dirty="0">
                          <a:latin typeface="Calibri" panose="020F0502020204030204" pitchFamily="34" charset="0"/>
                          <a:cs typeface="Calibri" panose="020F0502020204030204" pitchFamily="34" charset="0"/>
                        </a:rPr>
                        <a:t>$191,208.04 </a:t>
                      </a:r>
                      <a:r>
                        <a:rPr lang="en-US" sz="1400" dirty="0">
                          <a:latin typeface="Calibri" panose="020F0502020204030204" pitchFamily="34" charset="0"/>
                          <a:cs typeface="Calibri" panose="020F0502020204030204" pitchFamily="34" charset="0"/>
                        </a:rPr>
                        <a:t>(forgivable)</a:t>
                      </a:r>
                    </a:p>
                  </a:txBody>
                  <a:tcPr>
                    <a:solidFill>
                      <a:srgbClr val="FCD69E"/>
                    </a:solidFill>
                  </a:tcPr>
                </a:tc>
                <a:tc>
                  <a:txBody>
                    <a:bodyPr/>
                    <a:lstStyle/>
                    <a:p>
                      <a:pPr algn="ctr"/>
                      <a:r>
                        <a:rPr lang="en-US" sz="1400" dirty="0">
                          <a:latin typeface="Calibri" panose="020F0502020204030204" pitchFamily="34" charset="0"/>
                          <a:cs typeface="Calibri" panose="020F0502020204030204" pitchFamily="34" charset="0"/>
                        </a:rPr>
                        <a:t>MDHA Second</a:t>
                      </a:r>
                    </a:p>
                  </a:txBody>
                  <a:tcPr>
                    <a:solidFill>
                      <a:srgbClr val="FCD69E"/>
                    </a:solidFill>
                  </a:tcPr>
                </a:tc>
                <a:extLst>
                  <a:ext uri="{0D108BD9-81ED-4DB2-BD59-A6C34878D82A}">
                    <a16:rowId xmlns:a16="http://schemas.microsoft.com/office/drawing/2014/main" val="4053024453"/>
                  </a:ext>
                </a:extLst>
              </a:tr>
              <a:tr h="328848">
                <a:tc>
                  <a:txBody>
                    <a:bodyPr/>
                    <a:lstStyle/>
                    <a:p>
                      <a:r>
                        <a:rPr lang="en-US" sz="1600" i="0" dirty="0">
                          <a:solidFill>
                            <a:srgbClr val="FF0000"/>
                          </a:solidFill>
                          <a:latin typeface="Calibri" panose="020F0502020204030204" pitchFamily="34" charset="0"/>
                          <a:cs typeface="Calibri" panose="020F0502020204030204" pitchFamily="34" charset="0"/>
                        </a:rPr>
                        <a:t>Shelby House 1, LP</a:t>
                      </a:r>
                    </a:p>
                  </a:txBody>
                  <a:tcPr>
                    <a:solidFill>
                      <a:srgbClr val="FEEED6"/>
                    </a:solidFill>
                  </a:tcPr>
                </a:tc>
                <a:tc>
                  <a:txBody>
                    <a:bodyPr/>
                    <a:lstStyle/>
                    <a:p>
                      <a:pPr algn="ctr"/>
                      <a:r>
                        <a:rPr lang="en-US" sz="1600" b="1" i="0" dirty="0">
                          <a:solidFill>
                            <a:srgbClr val="FF0000"/>
                          </a:solidFill>
                          <a:latin typeface="Calibri" panose="020F0502020204030204" pitchFamily="34" charset="0"/>
                          <a:cs typeface="Calibri" panose="020F0502020204030204" pitchFamily="34" charset="0"/>
                        </a:rPr>
                        <a:t>0</a:t>
                      </a:r>
                    </a:p>
                  </a:txBody>
                  <a:tcPr>
                    <a:solidFill>
                      <a:srgbClr val="FEEED6"/>
                    </a:solidFill>
                  </a:tcPr>
                </a:tc>
                <a:tc>
                  <a:txBody>
                    <a:bodyPr/>
                    <a:lstStyle/>
                    <a:p>
                      <a:pPr algn="ctr"/>
                      <a:r>
                        <a:rPr lang="en-US" sz="1600" b="1" i="0" dirty="0">
                          <a:solidFill>
                            <a:srgbClr val="FF0000"/>
                          </a:solidFill>
                          <a:latin typeface="Calibri" panose="020F0502020204030204" pitchFamily="34" charset="0"/>
                          <a:cs typeface="Calibri" panose="020F0502020204030204" pitchFamily="34" charset="0"/>
                        </a:rPr>
                        <a:t>0</a:t>
                      </a:r>
                    </a:p>
                  </a:txBody>
                  <a:tcPr>
                    <a:solidFill>
                      <a:srgbClr val="FEEED6"/>
                    </a:solidFill>
                  </a:tcPr>
                </a:tc>
                <a:tc>
                  <a:txBody>
                    <a:bodyPr/>
                    <a:lstStyle/>
                    <a:p>
                      <a:r>
                        <a:rPr lang="en-US" sz="1600" b="1" dirty="0">
                          <a:solidFill>
                            <a:srgbClr val="FF0000"/>
                          </a:solidFill>
                          <a:latin typeface="Calibri" panose="020F0502020204030204" pitchFamily="34" charset="0"/>
                          <a:cs typeface="Calibri" panose="020F0502020204030204" pitchFamily="34" charset="0"/>
                        </a:rPr>
                        <a:t>Offline</a:t>
                      </a:r>
                      <a:endParaRPr lang="en-US" sz="1600" dirty="0">
                        <a:solidFill>
                          <a:srgbClr val="FF0000"/>
                        </a:solidFill>
                        <a:latin typeface="Calibri" panose="020F0502020204030204" pitchFamily="34" charset="0"/>
                        <a:cs typeface="Calibri" panose="020F0502020204030204" pitchFamily="34" charset="0"/>
                      </a:endParaRPr>
                    </a:p>
                  </a:txBody>
                  <a:tcPr>
                    <a:solidFill>
                      <a:srgbClr val="FEEED6"/>
                    </a:solidFill>
                  </a:tcPr>
                </a:tc>
                <a:tc>
                  <a:txBody>
                    <a:bodyPr/>
                    <a:lstStyle/>
                    <a:p>
                      <a:r>
                        <a:rPr lang="en-US" sz="1600" i="0" dirty="0">
                          <a:solidFill>
                            <a:srgbClr val="FF0000"/>
                          </a:solidFill>
                          <a:latin typeface="Calibri" panose="020F0502020204030204" pitchFamily="34" charset="0"/>
                          <a:cs typeface="Calibri" panose="020F0502020204030204" pitchFamily="34" charset="0"/>
                        </a:rPr>
                        <a:t>$712,544.00 </a:t>
                      </a:r>
                      <a:r>
                        <a:rPr lang="en-US" sz="1400" i="0" dirty="0">
                          <a:solidFill>
                            <a:srgbClr val="FF0000"/>
                          </a:solidFill>
                          <a:latin typeface="Calibri" panose="020F0502020204030204" pitchFamily="34" charset="0"/>
                          <a:cs typeface="Calibri" panose="020F0502020204030204" pitchFamily="34" charset="0"/>
                        </a:rPr>
                        <a:t>(</a:t>
                      </a:r>
                      <a:r>
                        <a:rPr lang="en-US" sz="1400" b="1" i="0" dirty="0">
                          <a:solidFill>
                            <a:srgbClr val="FF0000"/>
                          </a:solidFill>
                          <a:latin typeface="Calibri" panose="020F0502020204030204" pitchFamily="34" charset="0"/>
                          <a:cs typeface="Calibri" panose="020F0502020204030204" pitchFamily="34" charset="0"/>
                        </a:rPr>
                        <a:t>repaid</a:t>
                      </a:r>
                      <a:r>
                        <a:rPr lang="en-US" sz="1400" i="0" dirty="0">
                          <a:solidFill>
                            <a:srgbClr val="FF0000"/>
                          </a:solidFill>
                          <a:latin typeface="Calibri" panose="020F0502020204030204" pitchFamily="34" charset="0"/>
                          <a:cs typeface="Calibri" panose="020F0502020204030204" pitchFamily="34" charset="0"/>
                        </a:rPr>
                        <a:t>)</a:t>
                      </a:r>
                    </a:p>
                  </a:txBody>
                  <a:tcPr>
                    <a:solidFill>
                      <a:srgbClr val="FEEED6"/>
                    </a:solidFill>
                  </a:tcPr>
                </a:tc>
                <a:tc>
                  <a:txBody>
                    <a:bodyPr/>
                    <a:lstStyle/>
                    <a:p>
                      <a:pPr algn="ctr"/>
                      <a:r>
                        <a:rPr lang="en-US" sz="1400" i="0" dirty="0">
                          <a:solidFill>
                            <a:srgbClr val="FF0000"/>
                          </a:solidFill>
                          <a:latin typeface="Calibri" panose="020F0502020204030204" pitchFamily="34" charset="0"/>
                          <a:cs typeface="Calibri" panose="020F0502020204030204" pitchFamily="34" charset="0"/>
                        </a:rPr>
                        <a:t>MDHA Final</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1" dirty="0">
                          <a:solidFill>
                            <a:srgbClr val="FF0000"/>
                          </a:solidFill>
                          <a:latin typeface="Calibri" panose="020F0502020204030204" pitchFamily="34" charset="0"/>
                          <a:cs typeface="Calibri" panose="020F0502020204030204" pitchFamily="34" charset="0"/>
                        </a:rPr>
                        <a:t>Repaid</a:t>
                      </a:r>
                    </a:p>
                  </a:txBody>
                  <a:tcPr>
                    <a:solidFill>
                      <a:srgbClr val="FEEED6"/>
                    </a:solidFill>
                  </a:tcPr>
                </a:tc>
                <a:extLst>
                  <a:ext uri="{0D108BD9-81ED-4DB2-BD59-A6C34878D82A}">
                    <a16:rowId xmlns:a16="http://schemas.microsoft.com/office/drawing/2014/main" val="948863117"/>
                  </a:ext>
                </a:extLst>
              </a:tr>
              <a:tr h="328848">
                <a:tc>
                  <a:txBody>
                    <a:bodyPr/>
                    <a:lstStyle/>
                    <a:p>
                      <a:r>
                        <a:rPr lang="en-US" sz="1600" i="0" dirty="0">
                          <a:solidFill>
                            <a:schemeClr val="tx1"/>
                          </a:solidFill>
                          <a:latin typeface="Calibri" panose="020F0502020204030204" pitchFamily="34" charset="0"/>
                          <a:cs typeface="Calibri" panose="020F0502020204030204" pitchFamily="34" charset="0"/>
                        </a:rPr>
                        <a:t>AGB Real Estate</a:t>
                      </a:r>
                    </a:p>
                  </a:txBody>
                  <a:tcPr>
                    <a:solidFill>
                      <a:srgbClr val="FCD69E"/>
                    </a:solidFill>
                  </a:tcPr>
                </a:tc>
                <a:tc>
                  <a:txBody>
                    <a:bodyPr/>
                    <a:lstStyle/>
                    <a:p>
                      <a:pPr algn="ctr"/>
                      <a:r>
                        <a:rPr lang="en-US" sz="1600" b="1" i="0" dirty="0">
                          <a:solidFill>
                            <a:srgbClr val="0070C0"/>
                          </a:solidFill>
                          <a:latin typeface="Calibri" panose="020F0502020204030204" pitchFamily="34" charset="0"/>
                          <a:cs typeface="Calibri" panose="020F0502020204030204" pitchFamily="34" charset="0"/>
                        </a:rPr>
                        <a:t>25</a:t>
                      </a:r>
                    </a:p>
                  </a:txBody>
                  <a:tcPr>
                    <a:solidFill>
                      <a:srgbClr val="FCD69E"/>
                    </a:solidFill>
                  </a:tcPr>
                </a:tc>
                <a:tc>
                  <a:txBody>
                    <a:bodyPr/>
                    <a:lstStyle/>
                    <a:p>
                      <a:pPr algn="ctr"/>
                      <a:r>
                        <a:rPr lang="en-US" sz="1600" b="1" i="0" dirty="0">
                          <a:solidFill>
                            <a:srgbClr val="0070C0"/>
                          </a:solidFill>
                          <a:latin typeface="Calibri" panose="020F0502020204030204" pitchFamily="34" charset="0"/>
                          <a:cs typeface="Calibri" panose="020F0502020204030204" pitchFamily="34" charset="0"/>
                        </a:rPr>
                        <a:t>131</a:t>
                      </a:r>
                    </a:p>
                  </a:txBody>
                  <a:tcPr>
                    <a:solidFill>
                      <a:srgbClr val="FCD69E"/>
                    </a:solidFill>
                  </a:tcPr>
                </a:tc>
                <a:tc>
                  <a:txBody>
                    <a:bodyPr/>
                    <a:lstStyle/>
                    <a:p>
                      <a:r>
                        <a:rPr lang="en-US" sz="1600" b="1" dirty="0">
                          <a:solidFill>
                            <a:srgbClr val="0070C0"/>
                          </a:solidFill>
                          <a:latin typeface="Calibri" panose="020F0502020204030204" pitchFamily="34" charset="0"/>
                          <a:cs typeface="Calibri" panose="020F0502020204030204" pitchFamily="34" charset="0"/>
                        </a:rPr>
                        <a:t>Now Online</a:t>
                      </a:r>
                    </a:p>
                  </a:txBody>
                  <a:tcPr>
                    <a:solidFill>
                      <a:srgbClr val="FCD69E"/>
                    </a:solidFill>
                  </a:tcPr>
                </a:tc>
                <a:tc>
                  <a:txBody>
                    <a:bodyPr/>
                    <a:lstStyle/>
                    <a:p>
                      <a:r>
                        <a:rPr lang="en-US" sz="1600" i="0" dirty="0">
                          <a:solidFill>
                            <a:schemeClr val="tx1"/>
                          </a:solidFill>
                          <a:latin typeface="Calibri" panose="020F0502020204030204" pitchFamily="34" charset="0"/>
                          <a:cs typeface="Calibri" panose="020F0502020204030204" pitchFamily="34" charset="0"/>
                        </a:rPr>
                        <a:t>$4,004,518.00 </a:t>
                      </a:r>
                      <a:r>
                        <a:rPr lang="en-US" sz="1400" i="0" dirty="0">
                          <a:solidFill>
                            <a:schemeClr val="tx1"/>
                          </a:solidFill>
                          <a:latin typeface="Calibri" panose="020F0502020204030204" pitchFamily="34" charset="0"/>
                          <a:cs typeface="Calibri" panose="020F0502020204030204" pitchFamily="34" charset="0"/>
                        </a:rPr>
                        <a:t>(repay)</a:t>
                      </a:r>
                    </a:p>
                  </a:txBody>
                  <a:tcPr>
                    <a:solidFill>
                      <a:srgbClr val="FCD69E"/>
                    </a:solidFill>
                  </a:tcPr>
                </a:tc>
                <a:tc>
                  <a:txBody>
                    <a:bodyPr/>
                    <a:lstStyle/>
                    <a:p>
                      <a:pPr algn="ctr"/>
                      <a:r>
                        <a:rPr lang="en-US" sz="1400" i="0" dirty="0">
                          <a:solidFill>
                            <a:schemeClr val="tx1"/>
                          </a:solidFill>
                          <a:latin typeface="Calibri" panose="020F0502020204030204" pitchFamily="34" charset="0"/>
                          <a:cs typeface="Calibri" panose="020F0502020204030204" pitchFamily="34" charset="0"/>
                        </a:rPr>
                        <a:t>MDHA Final</a:t>
                      </a:r>
                    </a:p>
                  </a:txBody>
                  <a:tcPr>
                    <a:solidFill>
                      <a:srgbClr val="FCD69E"/>
                    </a:solidFill>
                  </a:tcPr>
                </a:tc>
                <a:extLst>
                  <a:ext uri="{0D108BD9-81ED-4DB2-BD59-A6C34878D82A}">
                    <a16:rowId xmlns:a16="http://schemas.microsoft.com/office/drawing/2014/main" val="428982037"/>
                  </a:ext>
                </a:extLst>
              </a:tr>
              <a:tr h="328848">
                <a:tc>
                  <a:txBody>
                    <a:bodyPr/>
                    <a:lstStyle/>
                    <a:p>
                      <a:r>
                        <a:rPr lang="en-US" sz="1600" i="0" dirty="0">
                          <a:solidFill>
                            <a:schemeClr val="tx1"/>
                          </a:solidFill>
                          <a:latin typeface="Calibri" panose="020F0502020204030204" pitchFamily="34" charset="0"/>
                          <a:cs typeface="Calibri" panose="020F0502020204030204" pitchFamily="34" charset="0"/>
                        </a:rPr>
                        <a:t>I Am Next</a:t>
                      </a:r>
                    </a:p>
                  </a:txBody>
                  <a:tcPr>
                    <a:solidFill>
                      <a:srgbClr val="FEEED6"/>
                    </a:solidFill>
                  </a:tcPr>
                </a:tc>
                <a:tc>
                  <a:txBody>
                    <a:bodyPr/>
                    <a:lstStyle/>
                    <a:p>
                      <a:pPr algn="ctr"/>
                      <a:r>
                        <a:rPr lang="en-US" sz="1600" b="1" i="0" dirty="0">
                          <a:solidFill>
                            <a:srgbClr val="0070C0"/>
                          </a:solidFill>
                          <a:latin typeface="Calibri" panose="020F0502020204030204" pitchFamily="34" charset="0"/>
                          <a:cs typeface="Calibri" panose="020F0502020204030204" pitchFamily="34" charset="0"/>
                        </a:rPr>
                        <a:t>80</a:t>
                      </a:r>
                    </a:p>
                  </a:txBody>
                  <a:tcPr>
                    <a:solidFill>
                      <a:srgbClr val="FEEED6"/>
                    </a:solidFill>
                  </a:tcPr>
                </a:tc>
                <a:tc>
                  <a:txBody>
                    <a:bodyPr/>
                    <a:lstStyle/>
                    <a:p>
                      <a:pPr algn="ctr"/>
                      <a:r>
                        <a:rPr lang="en-US" sz="1600" b="1" i="0" dirty="0">
                          <a:solidFill>
                            <a:srgbClr val="0070C0"/>
                          </a:solidFill>
                          <a:latin typeface="Calibri" panose="020F0502020204030204" pitchFamily="34" charset="0"/>
                          <a:cs typeface="Calibri" panose="020F0502020204030204" pitchFamily="34" charset="0"/>
                        </a:rPr>
                        <a:t>120</a:t>
                      </a:r>
                    </a:p>
                  </a:txBody>
                  <a:tcPr>
                    <a:solidFill>
                      <a:srgbClr val="FEEED6"/>
                    </a:solidFill>
                  </a:tcPr>
                </a:tc>
                <a:tc>
                  <a:txBody>
                    <a:bodyPr/>
                    <a:lstStyle/>
                    <a:p>
                      <a:pPr marL="0" algn="l" defTabSz="914400" rtl="0" eaLnBrk="1" latinLnBrk="0" hangingPunct="1"/>
                      <a:r>
                        <a:rPr lang="en-US" sz="1600" b="1" kern="1200" dirty="0">
                          <a:solidFill>
                            <a:srgbClr val="0070C0"/>
                          </a:solidFill>
                          <a:latin typeface="Calibri" panose="020F0502020204030204" pitchFamily="34" charset="0"/>
                          <a:ea typeface="+mn-ea"/>
                          <a:cs typeface="Calibri" panose="020F0502020204030204" pitchFamily="34" charset="0"/>
                        </a:rPr>
                        <a:t>Now Online</a:t>
                      </a:r>
                    </a:p>
                  </a:txBody>
                  <a:tcPr>
                    <a:solidFill>
                      <a:srgbClr val="FEEED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i="0" dirty="0">
                          <a:solidFill>
                            <a:schemeClr val="tx1"/>
                          </a:solidFill>
                          <a:latin typeface="Calibri" panose="020F0502020204030204" pitchFamily="34" charset="0"/>
                          <a:cs typeface="Calibri" panose="020F0502020204030204" pitchFamily="34" charset="0"/>
                        </a:rPr>
                        <a:t>$</a:t>
                      </a:r>
                      <a:r>
                        <a:rPr lang="en-US" sz="1600" dirty="0">
                          <a:latin typeface="Calibri" panose="020F0502020204030204" pitchFamily="34" charset="0"/>
                          <a:cs typeface="Calibri" panose="020F0502020204030204" pitchFamily="34" charset="0"/>
                        </a:rPr>
                        <a:t>7,551,528.75</a:t>
                      </a:r>
                    </a:p>
                  </a:txBody>
                  <a:tcPr>
                    <a:solidFill>
                      <a:srgbClr val="FEEED6"/>
                    </a:solidFill>
                  </a:tcPr>
                </a:tc>
                <a:tc>
                  <a:txBody>
                    <a:bodyPr/>
                    <a:lstStyle/>
                    <a:p>
                      <a:pPr algn="ctr"/>
                      <a:r>
                        <a:rPr lang="en-US" sz="1400" i="0" dirty="0">
                          <a:solidFill>
                            <a:schemeClr val="tx1"/>
                          </a:solidFill>
                          <a:latin typeface="Calibri" panose="020F0502020204030204" pitchFamily="34" charset="0"/>
                          <a:cs typeface="Calibri" panose="020F0502020204030204" pitchFamily="34" charset="0"/>
                        </a:rPr>
                        <a:t>Barnes Fund</a:t>
                      </a:r>
                    </a:p>
                  </a:txBody>
                  <a:tcPr>
                    <a:solidFill>
                      <a:srgbClr val="FEEED6"/>
                    </a:solidFill>
                  </a:tcPr>
                </a:tc>
                <a:extLst>
                  <a:ext uri="{0D108BD9-81ED-4DB2-BD59-A6C34878D82A}">
                    <a16:rowId xmlns:a16="http://schemas.microsoft.com/office/drawing/2014/main" val="727230574"/>
                  </a:ext>
                </a:extLst>
              </a:tr>
              <a:tr h="503800">
                <a:tc>
                  <a:txBody>
                    <a:bodyPr/>
                    <a:lstStyle/>
                    <a:p>
                      <a:r>
                        <a:rPr lang="en-US" dirty="0">
                          <a:latin typeface="Calibri" panose="020F0502020204030204" pitchFamily="34" charset="0"/>
                          <a:cs typeface="Calibri" panose="020F0502020204030204" pitchFamily="34" charset="0"/>
                        </a:rPr>
                        <a:t>TOTAL</a:t>
                      </a:r>
                    </a:p>
                  </a:txBody>
                  <a:tcPr>
                    <a:solidFill>
                      <a:srgbClr val="FCD69E"/>
                    </a:solidFill>
                  </a:tcPr>
                </a:tc>
                <a:tc>
                  <a:txBody>
                    <a:bodyPr/>
                    <a:lstStyle/>
                    <a:p>
                      <a:pPr algn="ctr"/>
                      <a:r>
                        <a:rPr lang="en-US" b="1" dirty="0">
                          <a:solidFill>
                            <a:srgbClr val="0070C0"/>
                          </a:solidFill>
                          <a:latin typeface="Calibri" panose="020F0502020204030204" pitchFamily="34" charset="0"/>
                          <a:cs typeface="Calibri" panose="020F0502020204030204" pitchFamily="34" charset="0"/>
                        </a:rPr>
                        <a:t>168</a:t>
                      </a:r>
                    </a:p>
                    <a:p>
                      <a:pPr algn="ctr"/>
                      <a:endParaRPr lang="en-US" dirty="0">
                        <a:latin typeface="Calibri" panose="020F0502020204030204" pitchFamily="34" charset="0"/>
                        <a:cs typeface="Calibri" panose="020F0502020204030204" pitchFamily="34" charset="0"/>
                      </a:endParaRPr>
                    </a:p>
                    <a:p>
                      <a:pPr algn="ctr"/>
                      <a:r>
                        <a:rPr lang="en-US" sz="1200" dirty="0">
                          <a:latin typeface="Calibri" panose="020F0502020204030204" pitchFamily="34" charset="0"/>
                          <a:cs typeface="Calibri" panose="020F0502020204030204" pitchFamily="34" charset="0"/>
                        </a:rPr>
                        <a:t>53 units: 0-30% of AMI</a:t>
                      </a:r>
                    </a:p>
                    <a:p>
                      <a:pPr algn="ctr"/>
                      <a:r>
                        <a:rPr lang="en-US" sz="1200" dirty="0">
                          <a:latin typeface="Calibri" panose="020F0502020204030204" pitchFamily="34" charset="0"/>
                          <a:cs typeface="Calibri" panose="020F0502020204030204" pitchFamily="34" charset="0"/>
                        </a:rPr>
                        <a:t>115 units: Permanent Supportive Housing</a:t>
                      </a:r>
                    </a:p>
                  </a:txBody>
                  <a:tcPr>
                    <a:solidFill>
                      <a:srgbClr val="FCD69E"/>
                    </a:solidFill>
                  </a:tcPr>
                </a:tc>
                <a:tc>
                  <a:txBody>
                    <a:bodyPr/>
                    <a:lstStyle/>
                    <a:p>
                      <a:pPr algn="ctr"/>
                      <a:r>
                        <a:rPr lang="en-US" b="1" dirty="0">
                          <a:solidFill>
                            <a:srgbClr val="0070C0"/>
                          </a:solidFill>
                          <a:latin typeface="Calibri" panose="020F0502020204030204" pitchFamily="34" charset="0"/>
                          <a:cs typeface="Calibri" panose="020F0502020204030204" pitchFamily="34" charset="0"/>
                        </a:rPr>
                        <a:t>735</a:t>
                      </a:r>
                    </a:p>
                  </a:txBody>
                  <a:tcPr>
                    <a:solidFill>
                      <a:srgbClr val="FCD69E"/>
                    </a:solidFill>
                  </a:tcPr>
                </a:tc>
                <a:tc>
                  <a:txBody>
                    <a:bodyPr/>
                    <a:lstStyle/>
                    <a:p>
                      <a:r>
                        <a:rPr lang="en-US" dirty="0">
                          <a:latin typeface="Calibri" panose="020F0502020204030204" pitchFamily="34" charset="0"/>
                          <a:cs typeface="Calibri" panose="020F0502020204030204" pitchFamily="34" charset="0"/>
                        </a:rPr>
                        <a:t>May 23 –</a:t>
                      </a:r>
                    </a:p>
                    <a:p>
                      <a:r>
                        <a:rPr lang="en-US" dirty="0">
                          <a:latin typeface="Calibri" panose="020F0502020204030204" pitchFamily="34" charset="0"/>
                          <a:cs typeface="Calibri" panose="020F0502020204030204" pitchFamily="34" charset="0"/>
                        </a:rPr>
                        <a:t>Dec 25</a:t>
                      </a:r>
                    </a:p>
                  </a:txBody>
                  <a:tcPr>
                    <a:solidFill>
                      <a:srgbClr val="FCD69E"/>
                    </a:solidFill>
                  </a:tcPr>
                </a:tc>
                <a:tc>
                  <a:txBody>
                    <a:bodyPr/>
                    <a:lstStyle/>
                    <a:p>
                      <a:r>
                        <a:rPr lang="en-US" b="1" dirty="0">
                          <a:latin typeface="Calibri" panose="020F0502020204030204" pitchFamily="34" charset="0"/>
                          <a:cs typeface="Calibri" panose="020F0502020204030204" pitchFamily="34" charset="0"/>
                        </a:rPr>
                        <a:t>$24,169,120.42</a:t>
                      </a:r>
                      <a:endParaRPr lang="en-US" b="0" dirty="0">
                        <a:latin typeface="Calibri" panose="020F0502020204030204" pitchFamily="34" charset="0"/>
                        <a:cs typeface="Calibri" panose="020F0502020204030204" pitchFamily="34" charset="0"/>
                      </a:endParaRPr>
                    </a:p>
                    <a:p>
                      <a:endParaRPr lang="en-US" sz="1200" b="0" dirty="0">
                        <a:latin typeface="Calibri" panose="020F0502020204030204" pitchFamily="34" charset="0"/>
                        <a:cs typeface="Calibri" panose="020F0502020204030204" pitchFamily="34" charset="0"/>
                      </a:endParaRPr>
                    </a:p>
                    <a:p>
                      <a:r>
                        <a:rPr lang="en-US" sz="1200" b="0" dirty="0">
                          <a:latin typeface="Calibri" panose="020F0502020204030204" pitchFamily="34" charset="0"/>
                          <a:cs typeface="Calibri" panose="020F0502020204030204" pitchFamily="34" charset="0"/>
                        </a:rPr>
                        <a:t>**Per RS 2022-1696, the administration fee to MDHA is </a:t>
                      </a:r>
                      <a:r>
                        <a:rPr lang="en-US" sz="1200" b="1" dirty="0">
                          <a:latin typeface="Calibri" panose="020F0502020204030204" pitchFamily="34" charset="0"/>
                          <a:cs typeface="Calibri" panose="020F0502020204030204" pitchFamily="34" charset="0"/>
                        </a:rPr>
                        <a:t>$830,879.58</a:t>
                      </a:r>
                      <a:r>
                        <a:rPr lang="en-US" sz="1200" b="0" dirty="0">
                          <a:latin typeface="Calibri" panose="020F0502020204030204" pitchFamily="34" charset="0"/>
                          <a:cs typeface="Calibri" panose="020F0502020204030204" pitchFamily="34" charset="0"/>
                        </a:rPr>
                        <a:t> based on 5% of total awards.</a:t>
                      </a:r>
                      <a:endParaRPr lang="en-US" sz="1200" b="1" dirty="0">
                        <a:latin typeface="Calibri" panose="020F0502020204030204" pitchFamily="34" charset="0"/>
                        <a:cs typeface="Calibri" panose="020F0502020204030204" pitchFamily="34" charset="0"/>
                      </a:endParaRPr>
                    </a:p>
                  </a:txBody>
                  <a:tcPr>
                    <a:solidFill>
                      <a:srgbClr val="FCD69E"/>
                    </a:solidFill>
                  </a:tcPr>
                </a:tc>
                <a:tc>
                  <a:txBody>
                    <a:bodyPr/>
                    <a:lstStyle/>
                    <a:p>
                      <a:endParaRPr lang="en-US" dirty="0">
                        <a:latin typeface="Calibri" panose="020F0502020204030204" pitchFamily="34" charset="0"/>
                        <a:cs typeface="Calibri" panose="020F0502020204030204" pitchFamily="34" charset="0"/>
                      </a:endParaRPr>
                    </a:p>
                  </a:txBody>
                  <a:tcPr>
                    <a:solidFill>
                      <a:srgbClr val="FCD69E"/>
                    </a:solidFill>
                  </a:tcPr>
                </a:tc>
                <a:extLst>
                  <a:ext uri="{0D108BD9-81ED-4DB2-BD59-A6C34878D82A}">
                    <a16:rowId xmlns:a16="http://schemas.microsoft.com/office/drawing/2014/main" val="2344084650"/>
                  </a:ext>
                </a:extLst>
              </a:tr>
            </a:tbl>
          </a:graphicData>
        </a:graphic>
      </p:graphicFrame>
      <p:sp>
        <p:nvSpPr>
          <p:cNvPr id="7" name="Title 1">
            <a:extLst>
              <a:ext uri="{FF2B5EF4-FFF2-40B4-BE49-F238E27FC236}">
                <a16:creationId xmlns:a16="http://schemas.microsoft.com/office/drawing/2014/main" id="{E8D0E9A5-1769-5861-0757-A7CCDCA49CC1}"/>
              </a:ext>
            </a:extLst>
          </p:cNvPr>
          <p:cNvSpPr txBox="1">
            <a:spLocks/>
          </p:cNvSpPr>
          <p:nvPr/>
        </p:nvSpPr>
        <p:spPr>
          <a:xfrm>
            <a:off x="66013" y="2402"/>
            <a:ext cx="12017832" cy="69054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spc="-60" baseline="0">
                <a:solidFill>
                  <a:schemeClr val="tx1">
                    <a:lumMod val="75000"/>
                    <a:lumOff val="25000"/>
                  </a:schemeClr>
                </a:solidFill>
                <a:latin typeface="+mj-lt"/>
                <a:ea typeface="+mj-ea"/>
                <a:cs typeface="+mj-cs"/>
              </a:defRPr>
            </a:lvl1pPr>
          </a:lstStyle>
          <a:p>
            <a:r>
              <a:rPr lang="en-US" sz="3200" dirty="0"/>
              <a:t>$25M    Gap Financing for Permanent Supportive Housing    </a:t>
            </a:r>
            <a:r>
              <a:rPr lang="en-US" sz="2400" dirty="0"/>
              <a:t>RS 2022-1696</a:t>
            </a:r>
          </a:p>
        </p:txBody>
      </p:sp>
      <p:sp>
        <p:nvSpPr>
          <p:cNvPr id="6" name="Slide Number Placeholder 4">
            <a:extLst>
              <a:ext uri="{FF2B5EF4-FFF2-40B4-BE49-F238E27FC236}">
                <a16:creationId xmlns:a16="http://schemas.microsoft.com/office/drawing/2014/main" id="{86595D28-608F-3D5F-4A79-DA050F2BA057}"/>
              </a:ext>
            </a:extLst>
          </p:cNvPr>
          <p:cNvSpPr txBox="1">
            <a:spLocks/>
          </p:cNvSpPr>
          <p:nvPr/>
        </p:nvSpPr>
        <p:spPr>
          <a:xfrm>
            <a:off x="11565648" y="175720"/>
            <a:ext cx="464557" cy="447401"/>
          </a:xfrm>
          <a:prstGeom prst="rect">
            <a:avLst/>
          </a:prstGeom>
          <a:ln w="38100" cap="flat" cmpd="sng" algn="ctr">
            <a:solidFill>
              <a:srgbClr val="FFBF09"/>
            </a:solidFill>
            <a:prstDash val="solid"/>
          </a:ln>
        </p:spPr>
        <p:style>
          <a:lnRef idx="2">
            <a:schemeClr val="accent2"/>
          </a:lnRef>
          <a:fillRef idx="1">
            <a:schemeClr val="lt1"/>
          </a:fillRef>
          <a:effectRef idx="0">
            <a:schemeClr val="accent2"/>
          </a:effectRef>
          <a:fontRef idx="minor">
            <a:schemeClr val="dk1"/>
          </a:fontRef>
        </p:style>
        <p:txBody>
          <a:bodyPr vert="horz" lIns="91440" tIns="45720" rIns="91440" bIns="45720" rtlCol="0" anchor="b" anchorCtr="1"/>
          <a:lstStyle>
            <a:defPPr>
              <a:defRPr lang="en-US"/>
            </a:defPPr>
            <a:lvl1pPr marL="0" algn="r" defTabSz="914400" rtl="0" eaLnBrk="1" latinLnBrk="0" hangingPunct="1">
              <a:defRPr sz="1200" b="1" kern="1200">
                <a:solidFill>
                  <a:schemeClr val="accent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defRPr/>
            </a:pPr>
            <a:fld id="{19B51A1E-902D-48AF-9020-955120F399B6}" type="slidenum">
              <a:rPr lang="en-US" sz="2000" smtClean="0">
                <a:solidFill>
                  <a:schemeClr val="tx1"/>
                </a:solidFill>
                <a:latin typeface="Calibri" panose="020F0502020204030204" pitchFamily="34" charset="0"/>
                <a:cs typeface="Calibri" panose="020F0502020204030204" pitchFamily="34" charset="0"/>
              </a:rPr>
              <a:pPr algn="ctr">
                <a:defRPr/>
              </a:pPr>
              <a:t>5</a:t>
            </a:fld>
            <a:endParaRPr lang="en-US" sz="2000" dirty="0">
              <a:solidFill>
                <a:schemeClr val="tx1"/>
              </a:solidFill>
              <a:latin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B6AF1833-02E1-4D9A-8E16-47D3B9591868}"/>
              </a:ext>
            </a:extLst>
          </p:cNvPr>
          <p:cNvSpPr txBox="1"/>
          <p:nvPr/>
        </p:nvSpPr>
        <p:spPr>
          <a:xfrm>
            <a:off x="294428" y="6557109"/>
            <a:ext cx="11271219"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dirty="0">
                <a:ln>
                  <a:noFill/>
                </a:ln>
                <a:solidFill>
                  <a:srgbClr val="000000"/>
                </a:solidFill>
                <a:effectLst/>
                <a:uLnTx/>
                <a:uFillTx/>
                <a:latin typeface="Calibri" panose="020F0502020204030204" pitchFamily="34" charset="0"/>
                <a:ea typeface="+mn-ea"/>
                <a:cs typeface="Times New Roman" panose="02020603050405020304" pitchFamily="18" charset="0"/>
              </a:rPr>
              <a:t>Units in blue are currently </a:t>
            </a:r>
            <a:r>
              <a:rPr lang="en-US" sz="1000" i="1" dirty="0">
                <a:solidFill>
                  <a:srgbClr val="000000"/>
                </a:solidFill>
                <a:latin typeface="Calibri" panose="020F0502020204030204" pitchFamily="34" charset="0"/>
                <a:cs typeface="Times New Roman" panose="02020603050405020304" pitchFamily="18" charset="0"/>
              </a:rPr>
              <a:t>open and online.			</a:t>
            </a:r>
            <a:endParaRPr kumimoji="0" lang="en-US" sz="1000" b="0" i="0" u="none" strike="noStrike" kern="1200" cap="none" spc="0" normalizeH="0" baseline="0" noProof="0" dirty="0">
              <a:ln>
                <a:noFill/>
              </a:ln>
              <a:solidFill>
                <a:srgbClr val="000000"/>
              </a:solidFill>
              <a:effectLst/>
              <a:uLnTx/>
              <a:uFillTx/>
              <a:latin typeface="Corbel" panose="020B0503020204020204"/>
              <a:ea typeface="+mn-ea"/>
              <a:cs typeface="+mn-cs"/>
            </a:endParaRPr>
          </a:p>
        </p:txBody>
      </p:sp>
      <p:pic>
        <p:nvPicPr>
          <p:cNvPr id="4" name="Picture 3">
            <a:extLst>
              <a:ext uri="{FF2B5EF4-FFF2-40B4-BE49-F238E27FC236}">
                <a16:creationId xmlns:a16="http://schemas.microsoft.com/office/drawing/2014/main" id="{B818BDE0-209F-15BC-3E68-9B9B0F0D912E}"/>
              </a:ext>
            </a:extLst>
          </p:cNvPr>
          <p:cNvPicPr>
            <a:picLocks noChangeAspect="1"/>
          </p:cNvPicPr>
          <p:nvPr/>
        </p:nvPicPr>
        <p:blipFill>
          <a:blip r:embed="rId3"/>
          <a:srcRect/>
          <a:stretch/>
        </p:blipFill>
        <p:spPr>
          <a:xfrm>
            <a:off x="11672888" y="6271404"/>
            <a:ext cx="410957" cy="534352"/>
          </a:xfrm>
          <a:prstGeom prst="rect">
            <a:avLst/>
          </a:prstGeom>
        </p:spPr>
      </p:pic>
    </p:spTree>
    <p:extLst>
      <p:ext uri="{BB962C8B-B14F-4D97-AF65-F5344CB8AC3E}">
        <p14:creationId xmlns:p14="http://schemas.microsoft.com/office/powerpoint/2010/main" val="8849882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90AA0B97-8E99-05D0-2A5B-48A1801EDAA0}"/>
              </a:ext>
            </a:extLst>
          </p:cNvPr>
          <p:cNvSpPr>
            <a:spLocks noGrp="1"/>
          </p:cNvSpPr>
          <p:nvPr>
            <p:ph sz="quarter" idx="34"/>
          </p:nvPr>
        </p:nvSpPr>
        <p:spPr>
          <a:xfrm>
            <a:off x="5596853" y="1349894"/>
            <a:ext cx="5802745" cy="5032942"/>
          </a:xfrm>
          <a:ln>
            <a:noFill/>
          </a:ln>
        </p:spPr>
        <p:txBody>
          <a:bodyPr>
            <a:noAutofit/>
          </a:bodyPr>
          <a:lstStyle/>
          <a:p>
            <a:pPr marL="628650" lvl="1" indent="-171450">
              <a:buClr>
                <a:schemeClr val="tx1"/>
              </a:buClr>
            </a:pPr>
            <a:r>
              <a:rPr lang="en-US" sz="1600" b="1" dirty="0">
                <a:solidFill>
                  <a:schemeClr val="tx1"/>
                </a:solidFill>
                <a:latin typeface="Calibri" panose="020F0502020204030204" pitchFamily="34" charset="0"/>
                <a:cs typeface="Calibri" panose="020F0502020204030204" pitchFamily="34" charset="0"/>
              </a:rPr>
              <a:t>Room In The Inn    </a:t>
            </a:r>
            <a:r>
              <a:rPr lang="en-US" sz="1600" dirty="0">
                <a:solidFill>
                  <a:schemeClr val="tx1"/>
                </a:solidFill>
                <a:latin typeface="Calibri" panose="020F0502020204030204" pitchFamily="34" charset="0"/>
                <a:cs typeface="Calibri" panose="020F0502020204030204" pitchFamily="34" charset="0"/>
              </a:rPr>
              <a:t>$275,000</a:t>
            </a:r>
          </a:p>
          <a:p>
            <a:pPr marL="1085850" lvl="2" indent="-171450">
              <a:buClr>
                <a:schemeClr val="tx1"/>
              </a:buClr>
            </a:pPr>
            <a:r>
              <a:rPr lang="en-US" dirty="0">
                <a:solidFill>
                  <a:schemeClr val="tx1"/>
                </a:solidFill>
                <a:latin typeface="Calibri" panose="020F0502020204030204" pitchFamily="34" charset="0"/>
                <a:cs typeface="Calibri" panose="020F0502020204030204" pitchFamily="34" charset="0"/>
              </a:rPr>
              <a:t>  Second award: $220,805.08</a:t>
            </a:r>
          </a:p>
          <a:p>
            <a:pPr marL="1200150" lvl="2" indent="-285750">
              <a:buClr>
                <a:schemeClr val="tx1"/>
              </a:buClr>
            </a:pPr>
            <a:r>
              <a:rPr lang="en-US" dirty="0">
                <a:solidFill>
                  <a:schemeClr val="tx1"/>
                </a:solidFill>
                <a:latin typeface="Calibri" panose="020F0502020204030204" pitchFamily="34" charset="0"/>
                <a:cs typeface="Calibri" panose="020F0502020204030204" pitchFamily="34" charset="0"/>
              </a:rPr>
              <a:t>Provide Nutritious Meals to those residing in Interim Housing Programs</a:t>
            </a:r>
          </a:p>
          <a:p>
            <a:pPr marL="1200150" lvl="2" indent="-285750">
              <a:buClr>
                <a:schemeClr val="tx1"/>
              </a:buClr>
            </a:pPr>
            <a:endParaRPr lang="en-US" sz="1000" dirty="0">
              <a:solidFill>
                <a:schemeClr val="tx1"/>
              </a:solidFill>
              <a:latin typeface="Calibri" panose="020F0502020204030204" pitchFamily="34" charset="0"/>
              <a:cs typeface="Calibri" panose="020F0502020204030204" pitchFamily="34" charset="0"/>
            </a:endParaRPr>
          </a:p>
          <a:p>
            <a:pPr marL="742950" lvl="1" indent="-285750">
              <a:buClr>
                <a:schemeClr val="tx1"/>
              </a:buClr>
            </a:pPr>
            <a:r>
              <a:rPr lang="en-US" sz="1600" b="1" dirty="0">
                <a:solidFill>
                  <a:schemeClr val="tx1"/>
                </a:solidFill>
                <a:latin typeface="Calibri" panose="020F0502020204030204" pitchFamily="34" charset="0"/>
                <a:cs typeface="Calibri" panose="020F0502020204030204" pitchFamily="34" charset="0"/>
              </a:rPr>
              <a:t>Step Up on Second    </a:t>
            </a:r>
            <a:r>
              <a:rPr lang="en-US" sz="1600" dirty="0">
                <a:solidFill>
                  <a:schemeClr val="tx1"/>
                </a:solidFill>
                <a:latin typeface="Calibri" panose="020F0502020204030204" pitchFamily="34" charset="0"/>
                <a:cs typeface="Calibri" panose="020F0502020204030204" pitchFamily="34" charset="0"/>
              </a:rPr>
              <a:t>$2,499,051</a:t>
            </a:r>
          </a:p>
          <a:p>
            <a:pPr marL="1200150" lvl="2" indent="-285750">
              <a:buClr>
                <a:schemeClr val="tx1"/>
              </a:buClr>
            </a:pPr>
            <a:r>
              <a:rPr lang="en-US" dirty="0">
                <a:solidFill>
                  <a:schemeClr val="tx1"/>
                </a:solidFill>
                <a:latin typeface="Calibri" panose="020F0502020204030204" pitchFamily="34" charset="0"/>
                <a:cs typeface="Calibri" panose="020F0502020204030204" pitchFamily="34" charset="0"/>
              </a:rPr>
              <a:t>Housing Support</a:t>
            </a:r>
          </a:p>
          <a:p>
            <a:pPr marL="1200150" lvl="2" indent="-285750">
              <a:buClr>
                <a:schemeClr val="tx1"/>
              </a:buClr>
            </a:pPr>
            <a:r>
              <a:rPr lang="en-US" dirty="0">
                <a:solidFill>
                  <a:schemeClr val="tx1"/>
                </a:solidFill>
                <a:latin typeface="Calibri" panose="020F0502020204030204" pitchFamily="34" charset="0"/>
                <a:cs typeface="Calibri" panose="020F0502020204030204" pitchFamily="34" charset="0"/>
              </a:rPr>
              <a:t>Vital Document Collection</a:t>
            </a:r>
          </a:p>
          <a:p>
            <a:pPr marL="1200150" lvl="2" indent="-285750">
              <a:buClr>
                <a:schemeClr val="tx1"/>
              </a:buClr>
            </a:pPr>
            <a:r>
              <a:rPr lang="en-US" dirty="0">
                <a:solidFill>
                  <a:schemeClr val="tx1"/>
                </a:solidFill>
                <a:latin typeface="Calibri" panose="020F0502020204030204" pitchFamily="34" charset="0"/>
                <a:cs typeface="Calibri" panose="020F0502020204030204" pitchFamily="34" charset="0"/>
              </a:rPr>
              <a:t>Resource Referrals and Connections</a:t>
            </a:r>
          </a:p>
          <a:p>
            <a:pPr marL="1657350" lvl="3" indent="-285750">
              <a:buClr>
                <a:schemeClr val="tx1"/>
              </a:buClr>
            </a:pPr>
            <a:r>
              <a:rPr lang="en-US" sz="1600" dirty="0">
                <a:solidFill>
                  <a:schemeClr val="tx1"/>
                </a:solidFill>
                <a:latin typeface="Calibri" panose="020F0502020204030204" pitchFamily="34" charset="0"/>
                <a:cs typeface="Calibri" panose="020F0502020204030204" pitchFamily="34" charset="0"/>
              </a:rPr>
              <a:t>Physical and Mental Health</a:t>
            </a:r>
          </a:p>
          <a:p>
            <a:pPr marL="1657350" lvl="3" indent="-285750">
              <a:buClr>
                <a:schemeClr val="tx1"/>
              </a:buClr>
            </a:pPr>
            <a:r>
              <a:rPr lang="en-US" sz="1600" dirty="0">
                <a:solidFill>
                  <a:schemeClr val="tx1"/>
                </a:solidFill>
                <a:latin typeface="Calibri" panose="020F0502020204030204" pitchFamily="34" charset="0"/>
                <a:cs typeface="Calibri" panose="020F0502020204030204" pitchFamily="34" charset="0"/>
              </a:rPr>
              <a:t>Substance Use Recovery</a:t>
            </a:r>
          </a:p>
          <a:p>
            <a:pPr marL="1657350" lvl="3" indent="-285750">
              <a:buClr>
                <a:schemeClr val="tx1"/>
              </a:buClr>
            </a:pPr>
            <a:r>
              <a:rPr lang="en-US" sz="1600" dirty="0">
                <a:solidFill>
                  <a:schemeClr val="tx1"/>
                </a:solidFill>
                <a:latin typeface="Calibri" panose="020F0502020204030204" pitchFamily="34" charset="0"/>
                <a:cs typeface="Calibri" panose="020F0502020204030204" pitchFamily="34" charset="0"/>
              </a:rPr>
              <a:t>Benefits and Assistance Programs</a:t>
            </a:r>
          </a:p>
          <a:p>
            <a:pPr marL="1657350" lvl="3" indent="-285750">
              <a:buClr>
                <a:schemeClr val="tx1"/>
              </a:buClr>
            </a:pPr>
            <a:r>
              <a:rPr lang="en-US" sz="1600" dirty="0">
                <a:solidFill>
                  <a:schemeClr val="tx1"/>
                </a:solidFill>
                <a:latin typeface="Calibri" panose="020F0502020204030204" pitchFamily="34" charset="0"/>
                <a:cs typeface="Calibri" panose="020F0502020204030204" pitchFamily="34" charset="0"/>
              </a:rPr>
              <a:t>Essential Items </a:t>
            </a:r>
            <a:r>
              <a:rPr lang="en-US" sz="1000" dirty="0">
                <a:solidFill>
                  <a:schemeClr val="tx1"/>
                </a:solidFill>
                <a:latin typeface="Calibri" panose="020F0502020204030204" pitchFamily="34" charset="0"/>
                <a:cs typeface="Calibri" panose="020F0502020204030204" pitchFamily="34" charset="0"/>
              </a:rPr>
              <a:t>(food, clothing, household items, etc.)</a:t>
            </a:r>
          </a:p>
          <a:p>
            <a:pPr marL="1657350" lvl="3" indent="-285750">
              <a:buClr>
                <a:schemeClr val="tx1"/>
              </a:buClr>
            </a:pPr>
            <a:endParaRPr lang="en-US" sz="1000" dirty="0">
              <a:solidFill>
                <a:schemeClr val="tx1"/>
              </a:solidFill>
              <a:latin typeface="Calibri" panose="020F0502020204030204" pitchFamily="34" charset="0"/>
              <a:cs typeface="Calibri" panose="020F0502020204030204" pitchFamily="34" charset="0"/>
            </a:endParaRPr>
          </a:p>
          <a:p>
            <a:pPr marL="742950" lvl="1" indent="-285750">
              <a:buClr>
                <a:schemeClr val="tx1"/>
              </a:buClr>
            </a:pPr>
            <a:r>
              <a:rPr lang="en-US" sz="1600" b="1" dirty="0">
                <a:solidFill>
                  <a:schemeClr val="tx1"/>
                </a:solidFill>
                <a:latin typeface="Calibri" panose="020F0502020204030204" pitchFamily="34" charset="0"/>
                <a:cs typeface="Calibri" panose="020F0502020204030204" pitchFamily="34" charset="0"/>
              </a:rPr>
              <a:t>United Neighborhood Health Services    </a:t>
            </a:r>
            <a:r>
              <a:rPr lang="en-US" sz="1600" dirty="0">
                <a:solidFill>
                  <a:schemeClr val="tx1"/>
                </a:solidFill>
                <a:latin typeface="Calibri" panose="020F0502020204030204" pitchFamily="34" charset="0"/>
                <a:cs typeface="Calibri" panose="020F0502020204030204" pitchFamily="34" charset="0"/>
              </a:rPr>
              <a:t>$1,961,514.92</a:t>
            </a:r>
          </a:p>
          <a:p>
            <a:pPr marL="1200150" lvl="2" indent="-285750">
              <a:buClr>
                <a:schemeClr val="tx1"/>
              </a:buClr>
            </a:pPr>
            <a:r>
              <a:rPr lang="en-US" dirty="0">
                <a:solidFill>
                  <a:schemeClr val="tx1"/>
                </a:solidFill>
                <a:latin typeface="Calibri" panose="020F0502020204030204" pitchFamily="34" charset="0"/>
                <a:cs typeface="Calibri" panose="020F0502020204030204" pitchFamily="34" charset="0"/>
              </a:rPr>
              <a:t>Street Medicine</a:t>
            </a:r>
          </a:p>
          <a:p>
            <a:pPr marL="1200150" lvl="2" indent="-285750">
              <a:buClr>
                <a:schemeClr val="tx1"/>
              </a:buClr>
            </a:pPr>
            <a:r>
              <a:rPr lang="en-US" dirty="0">
                <a:solidFill>
                  <a:schemeClr val="tx1"/>
                </a:solidFill>
                <a:latin typeface="Calibri" panose="020F0502020204030204" pitchFamily="34" charset="0"/>
                <a:cs typeface="Calibri" panose="020F0502020204030204" pitchFamily="34" charset="0"/>
              </a:rPr>
              <a:t>Medical Clinic Services on site at Interim Housing Program locations</a:t>
            </a:r>
          </a:p>
          <a:p>
            <a:pPr marL="1200150" lvl="2" indent="-285750">
              <a:buClr>
                <a:schemeClr val="tx1"/>
              </a:buClr>
            </a:pPr>
            <a:r>
              <a:rPr lang="en-US" dirty="0">
                <a:solidFill>
                  <a:schemeClr val="tx1"/>
                </a:solidFill>
                <a:latin typeface="Calibri" panose="020F0502020204030204" pitchFamily="34" charset="0"/>
                <a:cs typeface="Calibri" panose="020F0502020204030204" pitchFamily="34" charset="0"/>
              </a:rPr>
              <a:t>Pharmacy Services</a:t>
            </a:r>
          </a:p>
        </p:txBody>
      </p:sp>
      <p:sp>
        <p:nvSpPr>
          <p:cNvPr id="6" name="Title 1">
            <a:extLst>
              <a:ext uri="{FF2B5EF4-FFF2-40B4-BE49-F238E27FC236}">
                <a16:creationId xmlns:a16="http://schemas.microsoft.com/office/drawing/2014/main" id="{EF849194-A706-6E82-69AC-ED3DCE96D396}"/>
              </a:ext>
            </a:extLst>
          </p:cNvPr>
          <p:cNvSpPr txBox="1">
            <a:spLocks/>
          </p:cNvSpPr>
          <p:nvPr/>
        </p:nvSpPr>
        <p:spPr>
          <a:xfrm>
            <a:off x="66010" y="2402"/>
            <a:ext cx="9549937" cy="69054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spc="-60" baseline="0">
                <a:solidFill>
                  <a:schemeClr val="tx1">
                    <a:lumMod val="75000"/>
                    <a:lumOff val="25000"/>
                  </a:schemeClr>
                </a:solidFill>
                <a:latin typeface="+mj-lt"/>
                <a:ea typeface="+mj-ea"/>
                <a:cs typeface="+mj-cs"/>
              </a:defRPr>
            </a:lvl1pPr>
          </a:lstStyle>
          <a:p>
            <a:r>
              <a:rPr lang="en-US" sz="3200" dirty="0"/>
              <a:t>$9M    Housing First Supportive Services    </a:t>
            </a:r>
            <a:r>
              <a:rPr lang="en-US" sz="2400" dirty="0"/>
              <a:t>RS 2022-1697</a:t>
            </a:r>
          </a:p>
        </p:txBody>
      </p:sp>
      <p:sp>
        <p:nvSpPr>
          <p:cNvPr id="7" name="Text Placeholder 2">
            <a:extLst>
              <a:ext uri="{FF2B5EF4-FFF2-40B4-BE49-F238E27FC236}">
                <a16:creationId xmlns:a16="http://schemas.microsoft.com/office/drawing/2014/main" id="{A347658E-3B14-5438-CDA3-F41F6F2570D1}"/>
              </a:ext>
            </a:extLst>
          </p:cNvPr>
          <p:cNvSpPr txBox="1">
            <a:spLocks/>
          </p:cNvSpPr>
          <p:nvPr/>
        </p:nvSpPr>
        <p:spPr>
          <a:xfrm>
            <a:off x="158631" y="519170"/>
            <a:ext cx="11339513" cy="360000"/>
          </a:xfrm>
          <a:prstGeom prst="rect">
            <a:avLst/>
          </a:prstGeom>
        </p:spPr>
        <p:txBody>
          <a:bodyPr vert="horz" lIns="0" tIns="0" rIns="0" bIns="0" rtlCol="0" anchor="t">
            <a:noAutofit/>
          </a:bodyPr>
          <a:lstStyle>
            <a:lvl1pPr marL="0" indent="0" algn="l" defTabSz="914400" rtl="0" eaLnBrk="1" latinLnBrk="0" hangingPunct="1">
              <a:lnSpc>
                <a:spcPct val="90000"/>
              </a:lnSpc>
              <a:spcBef>
                <a:spcPts val="1200"/>
              </a:spcBef>
              <a:buClr>
                <a:schemeClr val="accent1"/>
              </a:buClr>
              <a:buFont typeface="Wingdings 2" pitchFamily="18" charset="2"/>
              <a:buNone/>
              <a:defRPr sz="2000" kern="1200">
                <a:solidFill>
                  <a:schemeClr val="tx1">
                    <a:lumMod val="65000"/>
                    <a:lumOff val="35000"/>
                  </a:schemeClr>
                </a:solidFill>
                <a:latin typeface="+mn-lt"/>
                <a:ea typeface="+mn-ea"/>
                <a:cs typeface="+mn-cs"/>
              </a:defRPr>
            </a:lvl1pPr>
            <a:lvl2pPr marL="266700" indent="0" algn="l" defTabSz="914400" rtl="0" eaLnBrk="1" latinLnBrk="0" hangingPunct="1">
              <a:lnSpc>
                <a:spcPct val="90000"/>
              </a:lnSpc>
              <a:spcBef>
                <a:spcPts val="250"/>
              </a:spcBef>
              <a:spcAft>
                <a:spcPts val="250"/>
              </a:spcAft>
              <a:buClr>
                <a:schemeClr val="accent1"/>
              </a:buClr>
              <a:buFont typeface="Wingdings 2" pitchFamily="18" charset="2"/>
              <a:buNone/>
              <a:defRPr sz="1800" kern="1200">
                <a:solidFill>
                  <a:schemeClr val="tx1">
                    <a:lumMod val="65000"/>
                    <a:lumOff val="35000"/>
                  </a:schemeClr>
                </a:solidFill>
                <a:latin typeface="+mn-lt"/>
                <a:ea typeface="+mn-ea"/>
                <a:cs typeface="+mn-cs"/>
              </a:defRPr>
            </a:lvl2pPr>
            <a:lvl3pPr marL="542925" indent="0" algn="l" defTabSz="914400" rtl="0" eaLnBrk="1" latinLnBrk="0" hangingPunct="1">
              <a:lnSpc>
                <a:spcPct val="90000"/>
              </a:lnSpc>
              <a:spcBef>
                <a:spcPts val="250"/>
              </a:spcBef>
              <a:spcAft>
                <a:spcPts val="250"/>
              </a:spcAft>
              <a:buClr>
                <a:schemeClr val="accent1"/>
              </a:buClr>
              <a:buFont typeface="Wingdings 2" pitchFamily="18" charset="2"/>
              <a:buNone/>
              <a:defRPr sz="1600" kern="1200">
                <a:solidFill>
                  <a:schemeClr val="tx1">
                    <a:lumMod val="65000"/>
                    <a:lumOff val="35000"/>
                  </a:schemeClr>
                </a:solidFill>
                <a:latin typeface="+mn-lt"/>
                <a:ea typeface="+mn-ea"/>
                <a:cs typeface="+mn-cs"/>
              </a:defRPr>
            </a:lvl3pPr>
            <a:lvl4pPr marL="809625" indent="0" algn="l" defTabSz="914400" rtl="0" eaLnBrk="1" latinLnBrk="0" hangingPunct="1">
              <a:lnSpc>
                <a:spcPct val="90000"/>
              </a:lnSpc>
              <a:spcBef>
                <a:spcPts val="250"/>
              </a:spcBef>
              <a:spcAft>
                <a:spcPts val="250"/>
              </a:spcAft>
              <a:buClr>
                <a:schemeClr val="accent1"/>
              </a:buClr>
              <a:buFont typeface="Wingdings 2" pitchFamily="18" charset="2"/>
              <a:buNone/>
              <a:defRPr sz="1400" kern="1200">
                <a:solidFill>
                  <a:schemeClr val="tx1">
                    <a:lumMod val="65000"/>
                    <a:lumOff val="35000"/>
                  </a:schemeClr>
                </a:solidFill>
                <a:latin typeface="+mn-lt"/>
                <a:ea typeface="+mn-ea"/>
                <a:cs typeface="+mn-cs"/>
              </a:defRPr>
            </a:lvl4pPr>
            <a:lvl5pPr marL="1076325" indent="0" algn="l" defTabSz="914400" rtl="0" eaLnBrk="1" latinLnBrk="0" hangingPunct="1">
              <a:lnSpc>
                <a:spcPct val="90000"/>
              </a:lnSpc>
              <a:spcBef>
                <a:spcPts val="250"/>
              </a:spcBef>
              <a:spcAft>
                <a:spcPts val="250"/>
              </a:spcAft>
              <a:buClr>
                <a:schemeClr val="accent1"/>
              </a:buClr>
              <a:buFont typeface="Wingdings 2" pitchFamily="18" charset="2"/>
              <a:buNone/>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r>
              <a:rPr lang="en-US" b="1" dirty="0">
                <a:solidFill>
                  <a:schemeClr val="tx1"/>
                </a:solidFill>
              </a:rPr>
              <a:t>UPDATE: March 2026</a:t>
            </a:r>
          </a:p>
        </p:txBody>
      </p:sp>
      <p:sp>
        <p:nvSpPr>
          <p:cNvPr id="12" name="TextBox 11">
            <a:extLst>
              <a:ext uri="{FF2B5EF4-FFF2-40B4-BE49-F238E27FC236}">
                <a16:creationId xmlns:a16="http://schemas.microsoft.com/office/drawing/2014/main" id="{FF3734D2-7D37-9948-1ECF-626D288884EA}"/>
              </a:ext>
            </a:extLst>
          </p:cNvPr>
          <p:cNvSpPr txBox="1"/>
          <p:nvPr/>
        </p:nvSpPr>
        <p:spPr>
          <a:xfrm>
            <a:off x="480291" y="910466"/>
            <a:ext cx="11017853" cy="400110"/>
          </a:xfrm>
          <a:prstGeom prst="rect">
            <a:avLst/>
          </a:prstGeom>
          <a:noFill/>
        </p:spPr>
        <p:txBody>
          <a:bodyPr wrap="square" rtlCol="0">
            <a:spAutoFit/>
          </a:bodyPr>
          <a:lstStyle/>
          <a:p>
            <a:pPr marL="285750" indent="-285750">
              <a:buFont typeface="Arial" panose="020B0604020202020204" pitchFamily="34" charset="0"/>
              <a:buChar char="•"/>
            </a:pPr>
            <a:r>
              <a:rPr lang="en-US" sz="2000" dirty="0"/>
              <a:t>Metro Council approved all agreements for the Housing First Supportive Services</a:t>
            </a:r>
          </a:p>
        </p:txBody>
      </p:sp>
      <p:sp>
        <p:nvSpPr>
          <p:cNvPr id="13" name="Content Placeholder 4">
            <a:extLst>
              <a:ext uri="{FF2B5EF4-FFF2-40B4-BE49-F238E27FC236}">
                <a16:creationId xmlns:a16="http://schemas.microsoft.com/office/drawing/2014/main" id="{7BFF1AA0-EC12-C6D4-2532-F311CCE467A1}"/>
              </a:ext>
            </a:extLst>
          </p:cNvPr>
          <p:cNvSpPr txBox="1">
            <a:spLocks/>
          </p:cNvSpPr>
          <p:nvPr/>
        </p:nvSpPr>
        <p:spPr>
          <a:xfrm>
            <a:off x="709722" y="1463299"/>
            <a:ext cx="5101755" cy="4730282"/>
          </a:xfrm>
          <a:prstGeom prst="rect">
            <a:avLst/>
          </a:prstGeom>
          <a:ln>
            <a:noFill/>
          </a:ln>
        </p:spPr>
        <p:txBody>
          <a:bodyPr vert="horz" lIns="91440" tIns="45720" rIns="91440" bIns="45720" rtlCol="0" anchor="ctr">
            <a:normAutofit/>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742950" lvl="1" indent="-285750">
              <a:buClr>
                <a:schemeClr val="tx1"/>
              </a:buClr>
            </a:pPr>
            <a:r>
              <a:rPr lang="en-US" sz="1600" b="1" dirty="0">
                <a:solidFill>
                  <a:schemeClr val="tx1"/>
                </a:solidFill>
                <a:latin typeface="Calibri" panose="020F0502020204030204" pitchFamily="34" charset="0"/>
                <a:cs typeface="Calibri" panose="020F0502020204030204" pitchFamily="34" charset="0"/>
              </a:rPr>
              <a:t>Colby’s Army    </a:t>
            </a:r>
            <a:r>
              <a:rPr lang="en-US" sz="1600" dirty="0">
                <a:solidFill>
                  <a:schemeClr val="tx1"/>
                </a:solidFill>
                <a:latin typeface="Calibri" panose="020F0502020204030204" pitchFamily="34" charset="0"/>
                <a:cs typeface="Calibri" panose="020F0502020204030204" pitchFamily="34" charset="0"/>
              </a:rPr>
              <a:t>$143,629</a:t>
            </a:r>
          </a:p>
          <a:p>
            <a:pPr marL="1200150" lvl="2" indent="-285750">
              <a:buClr>
                <a:schemeClr val="tx1"/>
              </a:buClr>
            </a:pPr>
            <a:r>
              <a:rPr lang="en-US" dirty="0">
                <a:solidFill>
                  <a:schemeClr val="tx1"/>
                </a:solidFill>
                <a:latin typeface="Calibri" panose="020F0502020204030204" pitchFamily="34" charset="0"/>
                <a:cs typeface="Calibri" panose="020F0502020204030204" pitchFamily="34" charset="0"/>
              </a:rPr>
              <a:t>Peer Support Services</a:t>
            </a:r>
          </a:p>
          <a:p>
            <a:pPr marL="1200150" lvl="2" indent="-285750">
              <a:buClr>
                <a:schemeClr val="tx1"/>
              </a:buClr>
            </a:pPr>
            <a:endParaRPr lang="en-US" sz="1000" dirty="0">
              <a:solidFill>
                <a:schemeClr val="tx1"/>
              </a:solidFill>
              <a:latin typeface="Calibri" panose="020F0502020204030204" pitchFamily="34" charset="0"/>
              <a:cs typeface="Calibri" panose="020F0502020204030204" pitchFamily="34" charset="0"/>
            </a:endParaRPr>
          </a:p>
          <a:p>
            <a:pPr marL="742950" lvl="1" indent="-285750">
              <a:buClr>
                <a:schemeClr val="tx1"/>
              </a:buClr>
            </a:pPr>
            <a:r>
              <a:rPr lang="en-US" sz="1600" b="1" dirty="0">
                <a:solidFill>
                  <a:schemeClr val="tx1"/>
                </a:solidFill>
                <a:latin typeface="Calibri" panose="020F0502020204030204" pitchFamily="34" charset="0"/>
                <a:cs typeface="Calibri" panose="020F0502020204030204" pitchFamily="34" charset="0"/>
              </a:rPr>
              <a:t>Mending Hearts    </a:t>
            </a:r>
            <a:r>
              <a:rPr lang="en-US" sz="1600" dirty="0">
                <a:solidFill>
                  <a:schemeClr val="tx1"/>
                </a:solidFill>
                <a:latin typeface="Calibri" panose="020F0502020204030204" pitchFamily="34" charset="0"/>
                <a:cs typeface="Calibri" panose="020F0502020204030204" pitchFamily="34" charset="0"/>
              </a:rPr>
              <a:t>$3,000,000</a:t>
            </a:r>
          </a:p>
          <a:p>
            <a:pPr marL="1200150" lvl="2" indent="-285750">
              <a:buClr>
                <a:schemeClr val="tx1"/>
              </a:buClr>
            </a:pPr>
            <a:r>
              <a:rPr lang="en-US" dirty="0">
                <a:solidFill>
                  <a:schemeClr val="tx1"/>
                </a:solidFill>
                <a:latin typeface="Calibri" panose="020F0502020204030204" pitchFamily="34" charset="0"/>
                <a:cs typeface="Calibri" panose="020F0502020204030204" pitchFamily="34" charset="0"/>
              </a:rPr>
              <a:t>Housing Support Coordination</a:t>
            </a:r>
          </a:p>
          <a:p>
            <a:pPr marL="1200150" lvl="2" indent="-285750">
              <a:buClr>
                <a:schemeClr val="tx1"/>
              </a:buClr>
            </a:pPr>
            <a:r>
              <a:rPr lang="en-US" dirty="0">
                <a:solidFill>
                  <a:schemeClr val="tx1"/>
                </a:solidFill>
                <a:latin typeface="Calibri" panose="020F0502020204030204" pitchFamily="34" charset="0"/>
                <a:cs typeface="Calibri" panose="020F0502020204030204" pitchFamily="34" charset="0"/>
              </a:rPr>
              <a:t>Vital Document Collection</a:t>
            </a:r>
          </a:p>
          <a:p>
            <a:pPr marL="1200150" lvl="2" indent="-285750">
              <a:buClr>
                <a:schemeClr val="tx1"/>
              </a:buClr>
            </a:pPr>
            <a:r>
              <a:rPr lang="en-US" dirty="0">
                <a:solidFill>
                  <a:schemeClr val="tx1"/>
                </a:solidFill>
                <a:latin typeface="Calibri" panose="020F0502020204030204" pitchFamily="34" charset="0"/>
                <a:cs typeface="Calibri" panose="020F0502020204030204" pitchFamily="34" charset="0"/>
              </a:rPr>
              <a:t>Resource Referrals and Connections</a:t>
            </a:r>
          </a:p>
          <a:p>
            <a:pPr marL="1657350" lvl="3" indent="-285750">
              <a:buClr>
                <a:schemeClr val="tx1"/>
              </a:buClr>
            </a:pPr>
            <a:r>
              <a:rPr lang="en-US" sz="1600" dirty="0">
                <a:solidFill>
                  <a:schemeClr val="tx1"/>
                </a:solidFill>
                <a:latin typeface="Calibri" panose="020F0502020204030204" pitchFamily="34" charset="0"/>
                <a:cs typeface="Calibri" panose="020F0502020204030204" pitchFamily="34" charset="0"/>
              </a:rPr>
              <a:t>Physical and Mental Health</a:t>
            </a:r>
          </a:p>
          <a:p>
            <a:pPr marL="1657350" lvl="3" indent="-285750">
              <a:buClr>
                <a:schemeClr val="tx1"/>
              </a:buClr>
            </a:pPr>
            <a:r>
              <a:rPr lang="en-US" sz="1600" dirty="0">
                <a:solidFill>
                  <a:schemeClr val="tx1"/>
                </a:solidFill>
                <a:latin typeface="Calibri" panose="020F0502020204030204" pitchFamily="34" charset="0"/>
                <a:cs typeface="Calibri" panose="020F0502020204030204" pitchFamily="34" charset="0"/>
              </a:rPr>
              <a:t>Substance Use Recovery</a:t>
            </a:r>
          </a:p>
          <a:p>
            <a:pPr marL="1657350" lvl="3" indent="-285750">
              <a:buClr>
                <a:schemeClr val="tx1"/>
              </a:buClr>
            </a:pPr>
            <a:r>
              <a:rPr lang="en-US" sz="1600" dirty="0">
                <a:solidFill>
                  <a:schemeClr val="tx1"/>
                </a:solidFill>
                <a:latin typeface="Calibri" panose="020F0502020204030204" pitchFamily="34" charset="0"/>
                <a:cs typeface="Calibri" panose="020F0502020204030204" pitchFamily="34" charset="0"/>
              </a:rPr>
              <a:t>Benefits and Assistance Programs</a:t>
            </a:r>
          </a:p>
          <a:p>
            <a:pPr marL="1657350" lvl="3" indent="-285750">
              <a:buClr>
                <a:schemeClr val="tx1"/>
              </a:buClr>
            </a:pPr>
            <a:r>
              <a:rPr lang="en-US" sz="1600" dirty="0">
                <a:solidFill>
                  <a:schemeClr val="tx1"/>
                </a:solidFill>
                <a:latin typeface="Calibri" panose="020F0502020204030204" pitchFamily="34" charset="0"/>
                <a:cs typeface="Calibri" panose="020F0502020204030204" pitchFamily="34" charset="0"/>
              </a:rPr>
              <a:t>Employment Resources</a:t>
            </a:r>
          </a:p>
          <a:p>
            <a:pPr marL="1657350" lvl="3" indent="-285750">
              <a:buClr>
                <a:schemeClr val="tx1"/>
              </a:buClr>
            </a:pPr>
            <a:r>
              <a:rPr lang="en-US" sz="1600" dirty="0">
                <a:solidFill>
                  <a:schemeClr val="tx1"/>
                </a:solidFill>
                <a:latin typeface="Calibri" panose="020F0502020204030204" pitchFamily="34" charset="0"/>
                <a:cs typeface="Calibri" panose="020F0502020204030204" pitchFamily="34" charset="0"/>
              </a:rPr>
              <a:t>Essential Items </a:t>
            </a:r>
            <a:r>
              <a:rPr lang="en-US" sz="1000" dirty="0">
                <a:solidFill>
                  <a:schemeClr val="tx1"/>
                </a:solidFill>
                <a:latin typeface="Calibri" panose="020F0502020204030204" pitchFamily="34" charset="0"/>
                <a:cs typeface="Calibri" panose="020F0502020204030204" pitchFamily="34" charset="0"/>
              </a:rPr>
              <a:t>(food, clothing, household items, etc.)</a:t>
            </a:r>
          </a:p>
          <a:p>
            <a:pPr marL="1371600" lvl="3" indent="0">
              <a:buClr>
                <a:schemeClr val="tx1"/>
              </a:buClr>
              <a:buNone/>
            </a:pPr>
            <a:endParaRPr lang="en-US" sz="1000" dirty="0">
              <a:solidFill>
                <a:schemeClr val="tx1"/>
              </a:solidFill>
              <a:latin typeface="Calibri" panose="020F0502020204030204" pitchFamily="34" charset="0"/>
              <a:cs typeface="Calibri" panose="020F0502020204030204" pitchFamily="34" charset="0"/>
            </a:endParaRPr>
          </a:p>
          <a:p>
            <a:pPr marL="742950" lvl="1" indent="-285750">
              <a:buClr>
                <a:schemeClr val="tx1"/>
              </a:buClr>
            </a:pPr>
            <a:r>
              <a:rPr lang="en-US" sz="1600" b="1" dirty="0">
                <a:solidFill>
                  <a:schemeClr val="tx1"/>
                </a:solidFill>
                <a:latin typeface="Calibri" panose="020F0502020204030204" pitchFamily="34" charset="0"/>
                <a:cs typeface="Calibri" panose="020F0502020204030204" pitchFamily="34" charset="0"/>
              </a:rPr>
              <a:t>Park Center    </a:t>
            </a:r>
            <a:r>
              <a:rPr lang="en-US" sz="1600" dirty="0">
                <a:solidFill>
                  <a:schemeClr val="tx1"/>
                </a:solidFill>
                <a:latin typeface="Calibri" panose="020F0502020204030204" pitchFamily="34" charset="0"/>
                <a:cs typeface="Calibri" panose="020F0502020204030204" pitchFamily="34" charset="0"/>
              </a:rPr>
              <a:t>$900,000</a:t>
            </a:r>
          </a:p>
          <a:p>
            <a:pPr marL="1200150" lvl="2" indent="-285750">
              <a:buClr>
                <a:schemeClr val="tx1"/>
              </a:buClr>
            </a:pPr>
            <a:r>
              <a:rPr lang="en-US" dirty="0">
                <a:solidFill>
                  <a:schemeClr val="tx1"/>
                </a:solidFill>
                <a:latin typeface="Calibri" panose="020F0502020204030204" pitchFamily="34" charset="0"/>
                <a:cs typeface="Calibri" panose="020F0502020204030204" pitchFamily="34" charset="0"/>
              </a:rPr>
              <a:t>SOAR Services</a:t>
            </a:r>
            <a:endParaRPr lang="en-US" sz="1400" dirty="0">
              <a:solidFill>
                <a:schemeClr val="tx1"/>
              </a:solidFill>
              <a:latin typeface="Calibri" panose="020F0502020204030204" pitchFamily="34" charset="0"/>
              <a:cs typeface="Calibri" panose="020F0502020204030204" pitchFamily="34" charset="0"/>
            </a:endParaRPr>
          </a:p>
          <a:p>
            <a:endParaRPr lang="en-US" dirty="0"/>
          </a:p>
        </p:txBody>
      </p:sp>
      <p:sp>
        <p:nvSpPr>
          <p:cNvPr id="8" name="Slide Number Placeholder 4">
            <a:extLst>
              <a:ext uri="{FF2B5EF4-FFF2-40B4-BE49-F238E27FC236}">
                <a16:creationId xmlns:a16="http://schemas.microsoft.com/office/drawing/2014/main" id="{DFE7A3BC-7C93-16DD-642C-B51A30E3EC9F}"/>
              </a:ext>
            </a:extLst>
          </p:cNvPr>
          <p:cNvSpPr txBox="1">
            <a:spLocks/>
          </p:cNvSpPr>
          <p:nvPr/>
        </p:nvSpPr>
        <p:spPr>
          <a:xfrm>
            <a:off x="11565648" y="175720"/>
            <a:ext cx="464557" cy="447401"/>
          </a:xfrm>
          <a:prstGeom prst="rect">
            <a:avLst/>
          </a:prstGeom>
          <a:ln w="38100" cap="flat" cmpd="sng" algn="ctr">
            <a:solidFill>
              <a:srgbClr val="FFBF09"/>
            </a:solidFill>
            <a:prstDash val="solid"/>
          </a:ln>
        </p:spPr>
        <p:style>
          <a:lnRef idx="2">
            <a:schemeClr val="accent2"/>
          </a:lnRef>
          <a:fillRef idx="1">
            <a:schemeClr val="lt1"/>
          </a:fillRef>
          <a:effectRef idx="0">
            <a:schemeClr val="accent2"/>
          </a:effectRef>
          <a:fontRef idx="minor">
            <a:schemeClr val="dk1"/>
          </a:fontRef>
        </p:style>
        <p:txBody>
          <a:bodyPr vert="horz" lIns="91440" tIns="45720" rIns="91440" bIns="45720" rtlCol="0" anchor="b" anchorCtr="1"/>
          <a:lstStyle>
            <a:defPPr>
              <a:defRPr lang="en-US"/>
            </a:defPPr>
            <a:lvl1pPr marL="0" algn="r" defTabSz="914400" rtl="0" eaLnBrk="1" latinLnBrk="0" hangingPunct="1">
              <a:defRPr sz="1200" b="1" kern="1200">
                <a:solidFill>
                  <a:schemeClr val="accent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defRPr/>
            </a:pPr>
            <a:fld id="{19B51A1E-902D-48AF-9020-955120F399B6}" type="slidenum">
              <a:rPr lang="en-US" sz="2000" smtClean="0">
                <a:solidFill>
                  <a:schemeClr val="tx1"/>
                </a:solidFill>
                <a:latin typeface="Calibri" panose="020F0502020204030204" pitchFamily="34" charset="0"/>
                <a:cs typeface="Calibri" panose="020F0502020204030204" pitchFamily="34" charset="0"/>
              </a:rPr>
              <a:pPr algn="ctr">
                <a:defRPr/>
              </a:pPr>
              <a:t>6</a:t>
            </a:fld>
            <a:endParaRPr lang="en-US" sz="2000" dirty="0">
              <a:solidFill>
                <a:schemeClr val="tx1"/>
              </a:solidFill>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DA85F6D8-59F1-B80C-5D15-7A3A28DD85EB}"/>
              </a:ext>
            </a:extLst>
          </p:cNvPr>
          <p:cNvPicPr>
            <a:picLocks noChangeAspect="1"/>
          </p:cNvPicPr>
          <p:nvPr/>
        </p:nvPicPr>
        <p:blipFill>
          <a:blip r:embed="rId2"/>
          <a:srcRect/>
          <a:stretch/>
        </p:blipFill>
        <p:spPr>
          <a:xfrm>
            <a:off x="11031523" y="5855542"/>
            <a:ext cx="635825" cy="826738"/>
          </a:xfrm>
          <a:prstGeom prst="rect">
            <a:avLst/>
          </a:prstGeom>
        </p:spPr>
      </p:pic>
    </p:spTree>
    <p:extLst>
      <p:ext uri="{BB962C8B-B14F-4D97-AF65-F5344CB8AC3E}">
        <p14:creationId xmlns:p14="http://schemas.microsoft.com/office/powerpoint/2010/main" val="14120629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24AC4D-C228-8992-5F43-577844ED2C01}"/>
              </a:ext>
            </a:extLst>
          </p:cNvPr>
          <p:cNvSpPr>
            <a:spLocks noGrp="1"/>
          </p:cNvSpPr>
          <p:nvPr>
            <p:ph type="title"/>
          </p:nvPr>
        </p:nvSpPr>
        <p:spPr>
          <a:xfrm>
            <a:off x="66013" y="-26351"/>
            <a:ext cx="10227279" cy="649472"/>
          </a:xfrm>
        </p:spPr>
        <p:txBody>
          <a:bodyPr>
            <a:normAutofit/>
          </a:bodyPr>
          <a:lstStyle/>
          <a:p>
            <a:r>
              <a:rPr lang="en-US" sz="3200" dirty="0"/>
              <a:t>$9M    Housing First Supportive Services    </a:t>
            </a:r>
            <a:r>
              <a:rPr lang="en-US" sz="2400" dirty="0"/>
              <a:t>RS 2022-1697</a:t>
            </a:r>
          </a:p>
        </p:txBody>
      </p:sp>
      <p:sp>
        <p:nvSpPr>
          <p:cNvPr id="3" name="Text Placeholder 2">
            <a:extLst>
              <a:ext uri="{FF2B5EF4-FFF2-40B4-BE49-F238E27FC236}">
                <a16:creationId xmlns:a16="http://schemas.microsoft.com/office/drawing/2014/main" id="{EFA63B80-6623-9148-0F8C-68FECC980965}"/>
              </a:ext>
            </a:extLst>
          </p:cNvPr>
          <p:cNvSpPr>
            <a:spLocks noGrp="1"/>
          </p:cNvSpPr>
          <p:nvPr>
            <p:ph type="body" sz="quarter" idx="32"/>
          </p:nvPr>
        </p:nvSpPr>
        <p:spPr>
          <a:xfrm>
            <a:off x="158631" y="519170"/>
            <a:ext cx="11339513" cy="360000"/>
          </a:xfrm>
        </p:spPr>
        <p:txBody>
          <a:bodyPr vert="horz" lIns="0" tIns="0" rIns="0" bIns="0" rtlCol="0" anchor="t">
            <a:noAutofit/>
          </a:bodyPr>
          <a:lstStyle/>
          <a:p>
            <a:r>
              <a:rPr lang="en-US" b="1" dirty="0">
                <a:solidFill>
                  <a:schemeClr val="tx1"/>
                </a:solidFill>
              </a:rPr>
              <a:t>UPDATE: March 2026</a:t>
            </a:r>
          </a:p>
        </p:txBody>
      </p:sp>
      <p:sp>
        <p:nvSpPr>
          <p:cNvPr id="4" name="TextBox 3">
            <a:extLst>
              <a:ext uri="{FF2B5EF4-FFF2-40B4-BE49-F238E27FC236}">
                <a16:creationId xmlns:a16="http://schemas.microsoft.com/office/drawing/2014/main" id="{63D7EFFB-36AD-2332-CD9F-C7EE17B92BC8}"/>
              </a:ext>
            </a:extLst>
          </p:cNvPr>
          <p:cNvSpPr txBox="1"/>
          <p:nvPr/>
        </p:nvSpPr>
        <p:spPr>
          <a:xfrm>
            <a:off x="6418162" y="6337300"/>
            <a:ext cx="2519685"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dirty="0">
                <a:ln>
                  <a:noFill/>
                </a:ln>
                <a:solidFill>
                  <a:srgbClr val="000000"/>
                </a:solidFill>
                <a:effectLst/>
                <a:uLnTx/>
                <a:uFillTx/>
                <a:latin typeface="Calibri" panose="020F0502020204030204" pitchFamily="34" charset="0"/>
                <a:ea typeface="+mn-ea"/>
                <a:cs typeface="Times New Roman" panose="02020603050405020304" pitchFamily="18" charset="0"/>
              </a:rPr>
              <a:t>*All data as of 2/28/2026</a:t>
            </a:r>
          </a:p>
        </p:txBody>
      </p:sp>
      <p:graphicFrame>
        <p:nvGraphicFramePr>
          <p:cNvPr id="10" name="Table 9">
            <a:extLst>
              <a:ext uri="{FF2B5EF4-FFF2-40B4-BE49-F238E27FC236}">
                <a16:creationId xmlns:a16="http://schemas.microsoft.com/office/drawing/2014/main" id="{8911543B-459D-631B-C888-348B8495ECF0}"/>
              </a:ext>
            </a:extLst>
          </p:cNvPr>
          <p:cNvGraphicFramePr>
            <a:graphicFrameLocks noGrp="1"/>
          </p:cNvGraphicFramePr>
          <p:nvPr>
            <p:extLst>
              <p:ext uri="{D42A27DB-BD31-4B8C-83A1-F6EECF244321}">
                <p14:modId xmlns:p14="http://schemas.microsoft.com/office/powerpoint/2010/main" val="1604760652"/>
              </p:ext>
            </p:extLst>
          </p:nvPr>
        </p:nvGraphicFramePr>
        <p:xfrm>
          <a:off x="5776332" y="1424691"/>
          <a:ext cx="5721812" cy="3844290"/>
        </p:xfrm>
        <a:graphic>
          <a:graphicData uri="http://schemas.openxmlformats.org/drawingml/2006/table">
            <a:tbl>
              <a:tblPr>
                <a:tableStyleId>{073A0DAA-6AF3-43AB-8588-CEC1D06C72B9}</a:tableStyleId>
              </a:tblPr>
              <a:tblGrid>
                <a:gridCol w="203629">
                  <a:extLst>
                    <a:ext uri="{9D8B030D-6E8A-4147-A177-3AD203B41FA5}">
                      <a16:colId xmlns:a16="http://schemas.microsoft.com/office/drawing/2014/main" val="4268220066"/>
                    </a:ext>
                  </a:extLst>
                </a:gridCol>
                <a:gridCol w="3888868">
                  <a:extLst>
                    <a:ext uri="{9D8B030D-6E8A-4147-A177-3AD203B41FA5}">
                      <a16:colId xmlns:a16="http://schemas.microsoft.com/office/drawing/2014/main" val="1154789348"/>
                    </a:ext>
                  </a:extLst>
                </a:gridCol>
                <a:gridCol w="802888">
                  <a:extLst>
                    <a:ext uri="{9D8B030D-6E8A-4147-A177-3AD203B41FA5}">
                      <a16:colId xmlns:a16="http://schemas.microsoft.com/office/drawing/2014/main" val="1033283064"/>
                    </a:ext>
                  </a:extLst>
                </a:gridCol>
                <a:gridCol w="826427">
                  <a:extLst>
                    <a:ext uri="{9D8B030D-6E8A-4147-A177-3AD203B41FA5}">
                      <a16:colId xmlns:a16="http://schemas.microsoft.com/office/drawing/2014/main" val="2942052094"/>
                    </a:ext>
                  </a:extLst>
                </a:gridCol>
              </a:tblGrid>
              <a:tr h="381000">
                <a:tc>
                  <a:txBody>
                    <a:bodyPr/>
                    <a:lstStyle/>
                    <a:p>
                      <a:pPr algn="ctr" fontAlgn="ctr"/>
                      <a:endParaRPr lang="en-US" sz="1200" b="1"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200" u="none" strike="noStrike" dirty="0">
                          <a:effectLst/>
                          <a:latin typeface="Calibri" panose="020F0502020204030204" pitchFamily="34" charset="0"/>
                          <a:cs typeface="Calibri" panose="020F0502020204030204" pitchFamily="34" charset="0"/>
                        </a:rPr>
                        <a:t> </a:t>
                      </a:r>
                      <a:endParaRPr lang="en-US" sz="1200" b="1"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200" b="0" i="0" u="none" strike="noStrike" dirty="0">
                          <a:solidFill>
                            <a:srgbClr val="000000"/>
                          </a:solidFill>
                          <a:effectLst/>
                          <a:latin typeface="Calibri" panose="020F0502020204030204" pitchFamily="34" charset="0"/>
                          <a:cs typeface="Calibri" panose="020F0502020204030204" pitchFamily="34" charset="0"/>
                        </a:rPr>
                        <a:t>Mending Hearts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fontAlgn="ctr"/>
                      <a:r>
                        <a:rPr lang="en-US" sz="1200" b="0" i="0" u="none" strike="noStrike" dirty="0">
                          <a:solidFill>
                            <a:srgbClr val="000000"/>
                          </a:solidFill>
                          <a:effectLst/>
                          <a:latin typeface="Calibri" panose="020F0502020204030204" pitchFamily="34" charset="0"/>
                          <a:cs typeface="Calibri" panose="020F0502020204030204" pitchFamily="34" charset="0"/>
                        </a:rPr>
                        <a:t>Step Up on Second</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extLst>
                  <a:ext uri="{0D108BD9-81ED-4DB2-BD59-A6C34878D82A}">
                    <a16:rowId xmlns:a16="http://schemas.microsoft.com/office/drawing/2014/main" val="1289122867"/>
                  </a:ext>
                </a:extLst>
              </a:tr>
              <a:tr h="190500">
                <a:tc>
                  <a:txBody>
                    <a:bodyPr/>
                    <a:lstStyle/>
                    <a:p>
                      <a:pPr algn="ctr"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r>
                        <a:rPr lang="en-US" sz="1200" u="none" strike="noStrike" dirty="0">
                          <a:effectLst/>
                          <a:latin typeface="Calibri" panose="020F0502020204030204" pitchFamily="34" charset="0"/>
                          <a:cs typeface="Calibri" panose="020F0502020204030204" pitchFamily="34" charset="0"/>
                        </a:rPr>
                        <a:t>Race and Ethnicity</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b"/>
                      <a:r>
                        <a:rPr lang="en-US" sz="1200" u="none" strike="noStrike" dirty="0">
                          <a:effectLst/>
                          <a:latin typeface="Calibri" panose="020F0502020204030204" pitchFamily="34" charset="0"/>
                          <a:cs typeface="Calibri" panose="020F0502020204030204" pitchFamily="34" charset="0"/>
                        </a:rPr>
                        <a:t> </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b"/>
                      <a:r>
                        <a:rPr lang="en-US" sz="1200" u="none" strike="noStrike" dirty="0">
                          <a:effectLst/>
                          <a:latin typeface="Calibri" panose="020F0502020204030204" pitchFamily="34" charset="0"/>
                          <a:cs typeface="Calibri" panose="020F0502020204030204" pitchFamily="34" charset="0"/>
                        </a:rPr>
                        <a:t> </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4887667"/>
                  </a:ext>
                </a:extLst>
              </a:tr>
              <a:tr h="190500">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American Indian/Native Alaskan/Indigenous</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200" b="0" i="0" u="none" strike="noStrike" dirty="0">
                          <a:solidFill>
                            <a:srgbClr val="000000"/>
                          </a:solidFill>
                          <a:effectLst/>
                          <a:latin typeface="Calibri" panose="020F0502020204030204" pitchFamily="34" charset="0"/>
                        </a:rPr>
                        <a:t>0.5%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buNone/>
                      </a:pPr>
                      <a:r>
                        <a:rPr lang="en-US" sz="1200" b="0" i="0" u="none" strike="noStrike" dirty="0">
                          <a:solidFill>
                            <a:srgbClr val="000000"/>
                          </a:solidFill>
                          <a:effectLst/>
                          <a:latin typeface="Calibri" panose="020F0502020204030204" pitchFamily="34" charset="0"/>
                        </a:rPr>
                        <a:t>0.3%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51171900"/>
                  </a:ext>
                </a:extLst>
              </a:tr>
              <a:tr h="190500">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Asian</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200" b="0" i="0" u="none" strike="noStrike">
                          <a:solidFill>
                            <a:srgbClr val="000000"/>
                          </a:solidFill>
                          <a:effectLst/>
                          <a:latin typeface="Calibri" panose="020F0502020204030204" pitchFamily="34" charset="0"/>
                        </a:rPr>
                        <a:t>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buNone/>
                      </a:pPr>
                      <a:r>
                        <a:rPr lang="en-US" sz="1200" b="0" i="0" u="none" strike="noStrike" dirty="0">
                          <a:solidFill>
                            <a:srgbClr val="000000"/>
                          </a:solidFill>
                          <a:effectLst/>
                          <a:latin typeface="Calibri" panose="020F0502020204030204" pitchFamily="34" charset="0"/>
                        </a:rPr>
                        <a:t>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73299441"/>
                  </a:ext>
                </a:extLst>
              </a:tr>
              <a:tr h="190500">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Black</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200" b="0" i="0" u="none" strike="noStrike">
                          <a:solidFill>
                            <a:srgbClr val="000000"/>
                          </a:solidFill>
                          <a:effectLst/>
                          <a:latin typeface="Calibri" panose="020F0502020204030204" pitchFamily="34" charset="0"/>
                        </a:rPr>
                        <a:t>31.2%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buNone/>
                      </a:pPr>
                      <a:r>
                        <a:rPr lang="en-US" sz="1200" b="0" i="0" u="none" strike="noStrike">
                          <a:solidFill>
                            <a:srgbClr val="000000"/>
                          </a:solidFill>
                          <a:effectLst/>
                          <a:latin typeface="Calibri" panose="020F0502020204030204" pitchFamily="34" charset="0"/>
                        </a:rPr>
                        <a:t>54.2%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281388792"/>
                  </a:ext>
                </a:extLst>
              </a:tr>
              <a:tr h="190500">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Hispanic/Latinx</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200" b="0" i="0" u="none" strike="noStrike">
                          <a:solidFill>
                            <a:srgbClr val="000000"/>
                          </a:solidFill>
                          <a:effectLst/>
                          <a:latin typeface="Calibri" panose="020F0502020204030204" pitchFamily="34" charset="0"/>
                        </a:rPr>
                        <a:t>2.0%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buNone/>
                      </a:pPr>
                      <a:r>
                        <a:rPr lang="en-US" sz="1200" b="0" i="0" u="none" strike="noStrike" dirty="0">
                          <a:solidFill>
                            <a:srgbClr val="000000"/>
                          </a:solidFill>
                          <a:effectLst/>
                          <a:latin typeface="Calibri" panose="020F0502020204030204" pitchFamily="34" charset="0"/>
                        </a:rPr>
                        <a:t>2.4%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664147256"/>
                  </a:ext>
                </a:extLst>
              </a:tr>
              <a:tr h="190500">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Middle Eastern or North African</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200" b="0" i="0" u="none" strike="noStrike">
                          <a:solidFill>
                            <a:srgbClr val="000000"/>
                          </a:solidFill>
                          <a:effectLst/>
                          <a:latin typeface="Calibri" panose="020F0502020204030204" pitchFamily="34" charset="0"/>
                        </a:rPr>
                        <a:t>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buNone/>
                      </a:pPr>
                      <a:r>
                        <a:rPr lang="en-US" sz="1200" b="0" i="0" u="none" strike="noStrike">
                          <a:solidFill>
                            <a:srgbClr val="000000"/>
                          </a:solidFill>
                          <a:effectLst/>
                          <a:latin typeface="Calibri" panose="020F0502020204030204" pitchFamily="34" charset="0"/>
                        </a:rPr>
                        <a:t>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4097462215"/>
                  </a:ext>
                </a:extLst>
              </a:tr>
              <a:tr h="190500">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Native Hawaiian or Pacific Islander</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200" b="0" i="0" u="none" strike="noStrike">
                          <a:solidFill>
                            <a:srgbClr val="000000"/>
                          </a:solidFill>
                          <a:effectLst/>
                          <a:latin typeface="Calibri" panose="020F0502020204030204" pitchFamily="34" charset="0"/>
                        </a:rPr>
                        <a:t>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buNone/>
                      </a:pPr>
                      <a:r>
                        <a:rPr lang="en-US" sz="1200" b="0" i="0" u="none" strike="noStrike" dirty="0">
                          <a:solidFill>
                            <a:srgbClr val="000000"/>
                          </a:solidFill>
                          <a:effectLst/>
                          <a:latin typeface="Calibri" panose="020F0502020204030204" pitchFamily="34" charset="0"/>
                        </a:rPr>
                        <a:t>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744356043"/>
                  </a:ext>
                </a:extLst>
              </a:tr>
              <a:tr h="190500">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White</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200" b="0" i="0" u="none" strike="noStrike">
                          <a:solidFill>
                            <a:srgbClr val="000000"/>
                          </a:solidFill>
                          <a:effectLst/>
                          <a:latin typeface="Calibri" panose="020F0502020204030204" pitchFamily="34" charset="0"/>
                        </a:rPr>
                        <a:t>63.4%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buNone/>
                      </a:pPr>
                      <a:r>
                        <a:rPr lang="en-US" sz="1200" b="0" i="0" u="none" strike="noStrike">
                          <a:solidFill>
                            <a:srgbClr val="000000"/>
                          </a:solidFill>
                          <a:effectLst/>
                          <a:latin typeface="Calibri" panose="020F0502020204030204" pitchFamily="34" charset="0"/>
                        </a:rPr>
                        <a:t>40.4%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836047833"/>
                  </a:ext>
                </a:extLst>
              </a:tr>
              <a:tr h="190500">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Multi Racial/Ethnic</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200" b="0" i="0" u="none" strike="noStrike">
                          <a:solidFill>
                            <a:srgbClr val="000000"/>
                          </a:solidFill>
                          <a:effectLst/>
                          <a:latin typeface="Calibri" panose="020F0502020204030204" pitchFamily="34" charset="0"/>
                        </a:rPr>
                        <a:t>2.9%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buNone/>
                      </a:pPr>
                      <a:r>
                        <a:rPr lang="en-US" sz="1200" b="0" i="0" u="none" strike="noStrike" dirty="0">
                          <a:solidFill>
                            <a:srgbClr val="000000"/>
                          </a:solidFill>
                          <a:effectLst/>
                          <a:latin typeface="Calibri" panose="020F0502020204030204" pitchFamily="34" charset="0"/>
                        </a:rPr>
                        <a:t>2.4%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882201228"/>
                  </a:ext>
                </a:extLst>
              </a:tr>
              <a:tr h="190500">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Client Declined to Answer</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200" b="0" i="0" u="none" strike="noStrike" dirty="0">
                          <a:solidFill>
                            <a:srgbClr val="000000"/>
                          </a:solidFill>
                          <a:effectLst/>
                          <a:latin typeface="Calibri" panose="020F0502020204030204" pitchFamily="34" charset="0"/>
                        </a:rPr>
                        <a:t>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buNone/>
                      </a:pPr>
                      <a:r>
                        <a:rPr lang="en-US" sz="1200" b="0" i="0" u="none" strike="noStrike" dirty="0">
                          <a:solidFill>
                            <a:srgbClr val="000000"/>
                          </a:solidFill>
                          <a:effectLst/>
                          <a:latin typeface="Calibri" panose="020F0502020204030204" pitchFamily="34" charset="0"/>
                        </a:rPr>
                        <a:t>0.3%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546098628"/>
                  </a:ext>
                </a:extLst>
              </a:tr>
              <a:tr h="190500">
                <a:tc>
                  <a:txBody>
                    <a:bodyPr/>
                    <a:lstStyle/>
                    <a:p>
                      <a:pPr algn="ctr"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r>
                        <a:rPr lang="en-US" sz="1200" u="none" strike="noStrike" dirty="0">
                          <a:effectLst/>
                          <a:latin typeface="Calibri" panose="020F0502020204030204" pitchFamily="34" charset="0"/>
                          <a:cs typeface="Calibri" panose="020F0502020204030204" pitchFamily="34" charset="0"/>
                        </a:rPr>
                        <a:t>Age</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b"/>
                      <a:r>
                        <a:rPr lang="en-US" sz="1200" u="none" strike="noStrike" dirty="0">
                          <a:effectLst/>
                          <a:latin typeface="Calibri" panose="020F0502020204030204" pitchFamily="34" charset="0"/>
                          <a:cs typeface="Calibri" panose="020F0502020204030204" pitchFamily="34" charset="0"/>
                        </a:rPr>
                        <a:t> </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b"/>
                      <a:r>
                        <a:rPr lang="en-US" sz="1200" u="none" strike="noStrike" dirty="0">
                          <a:effectLst/>
                          <a:latin typeface="Calibri" panose="020F0502020204030204" pitchFamily="34" charset="0"/>
                          <a:cs typeface="Calibri" panose="020F0502020204030204" pitchFamily="34" charset="0"/>
                        </a:rPr>
                        <a:t> </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126057047"/>
                  </a:ext>
                </a:extLst>
              </a:tr>
              <a:tr h="190500">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0-17</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200" b="0" i="0" u="none" strike="noStrike" dirty="0">
                          <a:solidFill>
                            <a:srgbClr val="000000"/>
                          </a:solidFill>
                          <a:effectLst/>
                          <a:latin typeface="Calibri" panose="020F0502020204030204" pitchFamily="34" charset="0"/>
                        </a:rPr>
                        <a:t>5.4%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25.9%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789033460"/>
                  </a:ext>
                </a:extLst>
              </a:tr>
              <a:tr h="190500">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US" sz="1200" u="none" strike="noStrike" dirty="0">
                          <a:effectLst/>
                          <a:latin typeface="Calibri" panose="020F0502020204030204" pitchFamily="34" charset="0"/>
                          <a:cs typeface="Calibri" panose="020F0502020204030204" pitchFamily="34" charset="0"/>
                        </a:rPr>
                        <a:t>18-24</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200" b="0" i="0" u="none" strike="noStrike">
                          <a:solidFill>
                            <a:srgbClr val="000000"/>
                          </a:solidFill>
                          <a:effectLst/>
                          <a:latin typeface="Calibri" panose="020F0502020204030204" pitchFamily="34" charset="0"/>
                        </a:rPr>
                        <a:t>12.2%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buNone/>
                      </a:pPr>
                      <a:r>
                        <a:rPr lang="en-US" sz="1200" b="0" i="0" u="none" strike="noStrike" dirty="0">
                          <a:solidFill>
                            <a:srgbClr val="000000"/>
                          </a:solidFill>
                          <a:effectLst/>
                          <a:latin typeface="Calibri" panose="020F0502020204030204" pitchFamily="34" charset="0"/>
                        </a:rPr>
                        <a:t>6.1%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967681776"/>
                  </a:ext>
                </a:extLst>
              </a:tr>
              <a:tr h="190500">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25-34</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200" b="0" i="0" u="none" strike="noStrike">
                          <a:solidFill>
                            <a:srgbClr val="000000"/>
                          </a:solidFill>
                          <a:effectLst/>
                          <a:latin typeface="Calibri" panose="020F0502020204030204" pitchFamily="34" charset="0"/>
                        </a:rPr>
                        <a:t>23.4%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buNone/>
                      </a:pPr>
                      <a:r>
                        <a:rPr lang="en-US" sz="1200" b="0" i="0" u="none" strike="noStrike" dirty="0">
                          <a:solidFill>
                            <a:srgbClr val="000000"/>
                          </a:solidFill>
                          <a:effectLst/>
                          <a:latin typeface="Calibri" panose="020F0502020204030204" pitchFamily="34" charset="0"/>
                        </a:rPr>
                        <a:t>14.1%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716084067"/>
                  </a:ext>
                </a:extLst>
              </a:tr>
              <a:tr h="190500">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35-44</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200" b="0" i="0" u="none" strike="noStrike">
                          <a:solidFill>
                            <a:srgbClr val="000000"/>
                          </a:solidFill>
                          <a:effectLst/>
                          <a:latin typeface="Calibri" panose="020F0502020204030204" pitchFamily="34" charset="0"/>
                        </a:rPr>
                        <a:t>28.3%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buNone/>
                      </a:pPr>
                      <a:r>
                        <a:rPr lang="en-US" sz="1200" b="0" i="0" u="none" strike="noStrike">
                          <a:solidFill>
                            <a:srgbClr val="000000"/>
                          </a:solidFill>
                          <a:effectLst/>
                          <a:latin typeface="Calibri" panose="020F0502020204030204" pitchFamily="34" charset="0"/>
                        </a:rPr>
                        <a:t>17.5%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489802649"/>
                  </a:ext>
                </a:extLst>
              </a:tr>
              <a:tr h="190500">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45-54</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200" b="0" i="0" u="none" strike="noStrike" dirty="0">
                          <a:solidFill>
                            <a:srgbClr val="000000"/>
                          </a:solidFill>
                          <a:effectLst/>
                          <a:latin typeface="Calibri" panose="020F0502020204030204" pitchFamily="34" charset="0"/>
                        </a:rPr>
                        <a:t>23.4%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buNone/>
                      </a:pPr>
                      <a:r>
                        <a:rPr lang="en-US" sz="1200" b="0" i="0" u="none" strike="noStrike" dirty="0">
                          <a:solidFill>
                            <a:srgbClr val="000000"/>
                          </a:solidFill>
                          <a:effectLst/>
                          <a:latin typeface="Calibri" panose="020F0502020204030204" pitchFamily="34" charset="0"/>
                        </a:rPr>
                        <a:t>17.5%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266958643"/>
                  </a:ext>
                </a:extLst>
              </a:tr>
              <a:tr h="190500">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55-64</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200" b="0" i="0" u="none" strike="noStrike" dirty="0">
                          <a:solidFill>
                            <a:srgbClr val="000000"/>
                          </a:solidFill>
                          <a:effectLst/>
                          <a:latin typeface="Calibri" panose="020F0502020204030204" pitchFamily="34" charset="0"/>
                        </a:rPr>
                        <a:t>7.3%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buNone/>
                      </a:pPr>
                      <a:r>
                        <a:rPr lang="en-US" sz="1200" b="0" i="0" u="none" strike="noStrike" dirty="0">
                          <a:solidFill>
                            <a:srgbClr val="000000"/>
                          </a:solidFill>
                          <a:effectLst/>
                          <a:latin typeface="Calibri" panose="020F0502020204030204" pitchFamily="34" charset="0"/>
                        </a:rPr>
                        <a:t>13.1%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809432088"/>
                  </a:ext>
                </a:extLst>
              </a:tr>
              <a:tr h="190500">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65+</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200" b="0" i="0" u="none" strike="noStrike" dirty="0">
                          <a:solidFill>
                            <a:srgbClr val="000000"/>
                          </a:solidFill>
                          <a:effectLst/>
                          <a:latin typeface="Calibri" panose="020F0502020204030204" pitchFamily="34" charset="0"/>
                        </a:rPr>
                        <a:t>7.5%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buNone/>
                      </a:pPr>
                      <a:r>
                        <a:rPr lang="en-US" sz="1200" b="0" i="0" u="none" strike="noStrike" dirty="0">
                          <a:solidFill>
                            <a:srgbClr val="000000"/>
                          </a:solidFill>
                          <a:effectLst/>
                          <a:latin typeface="Calibri" panose="020F0502020204030204" pitchFamily="34" charset="0"/>
                        </a:rPr>
                        <a:t>5.7%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121665591"/>
                  </a:ext>
                </a:extLst>
              </a:tr>
            </a:tbl>
          </a:graphicData>
        </a:graphic>
      </p:graphicFrame>
      <p:graphicFrame>
        <p:nvGraphicFramePr>
          <p:cNvPr id="9" name="Table 8">
            <a:extLst>
              <a:ext uri="{FF2B5EF4-FFF2-40B4-BE49-F238E27FC236}">
                <a16:creationId xmlns:a16="http://schemas.microsoft.com/office/drawing/2014/main" id="{7B4E4876-62CF-BCA7-F9F4-4C8C15CD27A1}"/>
              </a:ext>
            </a:extLst>
          </p:cNvPr>
          <p:cNvGraphicFramePr>
            <a:graphicFrameLocks noGrp="1"/>
          </p:cNvGraphicFramePr>
          <p:nvPr>
            <p:extLst>
              <p:ext uri="{D42A27DB-BD31-4B8C-83A1-F6EECF244321}">
                <p14:modId xmlns:p14="http://schemas.microsoft.com/office/powerpoint/2010/main" val="3238784175"/>
              </p:ext>
            </p:extLst>
          </p:nvPr>
        </p:nvGraphicFramePr>
        <p:xfrm>
          <a:off x="523763" y="1268930"/>
          <a:ext cx="4748168" cy="4423005"/>
        </p:xfrm>
        <a:graphic>
          <a:graphicData uri="http://schemas.openxmlformats.org/drawingml/2006/table">
            <a:tbl>
              <a:tblPr>
                <a:tableStyleId>{073A0DAA-6AF3-43AB-8588-CEC1D06C72B9}</a:tableStyleId>
              </a:tblPr>
              <a:tblGrid>
                <a:gridCol w="161476">
                  <a:extLst>
                    <a:ext uri="{9D8B030D-6E8A-4147-A177-3AD203B41FA5}">
                      <a16:colId xmlns:a16="http://schemas.microsoft.com/office/drawing/2014/main" val="585212747"/>
                    </a:ext>
                  </a:extLst>
                </a:gridCol>
                <a:gridCol w="2965310">
                  <a:extLst>
                    <a:ext uri="{9D8B030D-6E8A-4147-A177-3AD203B41FA5}">
                      <a16:colId xmlns:a16="http://schemas.microsoft.com/office/drawing/2014/main" val="379958739"/>
                    </a:ext>
                  </a:extLst>
                </a:gridCol>
                <a:gridCol w="801740">
                  <a:extLst>
                    <a:ext uri="{9D8B030D-6E8A-4147-A177-3AD203B41FA5}">
                      <a16:colId xmlns:a16="http://schemas.microsoft.com/office/drawing/2014/main" val="2413637262"/>
                    </a:ext>
                  </a:extLst>
                </a:gridCol>
                <a:gridCol w="819642">
                  <a:extLst>
                    <a:ext uri="{9D8B030D-6E8A-4147-A177-3AD203B41FA5}">
                      <a16:colId xmlns:a16="http://schemas.microsoft.com/office/drawing/2014/main" val="1103087560"/>
                    </a:ext>
                  </a:extLst>
                </a:gridCol>
              </a:tblGrid>
              <a:tr h="381000">
                <a:tc>
                  <a:txBody>
                    <a:bodyPr/>
                    <a:lstStyle/>
                    <a:p>
                      <a:pPr algn="ctr" fontAlgn="ctr"/>
                      <a:endParaRPr lang="en-US" sz="1200" b="1"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200" u="none" strike="noStrike" dirty="0">
                          <a:effectLst/>
                          <a:latin typeface="Calibri" panose="020F0502020204030204" pitchFamily="34" charset="0"/>
                          <a:cs typeface="Calibri" panose="020F0502020204030204" pitchFamily="34" charset="0"/>
                        </a:rPr>
                        <a:t> </a:t>
                      </a:r>
                      <a:endParaRPr lang="en-US" sz="1200" b="1"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200" u="none" strike="noStrike" dirty="0">
                          <a:effectLst/>
                          <a:latin typeface="Calibri" panose="020F0502020204030204" pitchFamily="34" charset="0"/>
                          <a:cs typeface="Calibri" panose="020F0502020204030204" pitchFamily="34" charset="0"/>
                        </a:rPr>
                        <a:t>Mending Hearts</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fontAlgn="ctr"/>
                      <a:r>
                        <a:rPr lang="en-US" sz="1200" u="none" strike="noStrike" dirty="0">
                          <a:effectLst/>
                          <a:latin typeface="Calibri" panose="020F0502020204030204" pitchFamily="34" charset="0"/>
                          <a:cs typeface="Calibri" panose="020F0502020204030204" pitchFamily="34" charset="0"/>
                        </a:rPr>
                        <a:t>Step Up on Second</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extLst>
                  <a:ext uri="{0D108BD9-81ED-4DB2-BD59-A6C34878D82A}">
                    <a16:rowId xmlns:a16="http://schemas.microsoft.com/office/drawing/2014/main" val="1463300033"/>
                  </a:ext>
                </a:extLst>
              </a:tr>
              <a:tr h="190500">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en-US" sz="1200" u="none" strike="noStrike" dirty="0">
                          <a:effectLst/>
                          <a:latin typeface="Calibri" panose="020F0502020204030204" pitchFamily="34" charset="0"/>
                          <a:cs typeface="Calibri" panose="020F0502020204030204" pitchFamily="34" charset="0"/>
                        </a:rPr>
                        <a:t>Total Number of Individuals Served</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205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200" u="none" strike="noStrike" dirty="0">
                          <a:effectLst/>
                          <a:latin typeface="Calibri" panose="020F0502020204030204" pitchFamily="34" charset="0"/>
                          <a:cs typeface="Calibri" panose="020F0502020204030204" pitchFamily="34" charset="0"/>
                        </a:rPr>
                        <a:t>297</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19018786"/>
                  </a:ext>
                </a:extLst>
              </a:tr>
              <a:tr h="193905">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en-US" sz="1200" u="none" strike="noStrike" dirty="0">
                          <a:effectLst/>
                          <a:latin typeface="Calibri" panose="020F0502020204030204" pitchFamily="34" charset="0"/>
                          <a:cs typeface="Calibri" panose="020F0502020204030204" pitchFamily="34" charset="0"/>
                        </a:rPr>
                        <a:t>Total Number of Households Served</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191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195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209789163"/>
                  </a:ext>
                </a:extLst>
              </a:tr>
              <a:tr h="190500">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l" fontAlgn="ctr"/>
                      <a:r>
                        <a:rPr lang="en-US" sz="1200" u="none" strike="noStrike" dirty="0">
                          <a:effectLst/>
                          <a:latin typeface="Calibri" panose="020F0502020204030204" pitchFamily="34" charset="0"/>
                          <a:cs typeface="Calibri" panose="020F0502020204030204" pitchFamily="34" charset="0"/>
                        </a:rPr>
                        <a:t> </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b"/>
                      <a:r>
                        <a:rPr lang="en-US" sz="1200" u="none" strike="noStrike" dirty="0">
                          <a:effectLst/>
                          <a:latin typeface="Calibri" panose="020F0502020204030204" pitchFamily="34" charset="0"/>
                          <a:cs typeface="Calibri" panose="020F0502020204030204" pitchFamily="34" charset="0"/>
                        </a:rPr>
                        <a:t> </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b"/>
                      <a:r>
                        <a:rPr lang="en-US" sz="1200" u="none" strike="noStrike" dirty="0">
                          <a:effectLst/>
                          <a:latin typeface="Calibri" panose="020F0502020204030204" pitchFamily="34" charset="0"/>
                          <a:cs typeface="Calibri" panose="020F0502020204030204" pitchFamily="34" charset="0"/>
                        </a:rPr>
                        <a:t> </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4206463934"/>
                  </a:ext>
                </a:extLst>
              </a:tr>
              <a:tr h="190500">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Chronically Homeless</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US" sz="1200" b="0" i="0" u="none" strike="noStrike" dirty="0">
                          <a:solidFill>
                            <a:srgbClr val="000000"/>
                          </a:solidFill>
                          <a:effectLst/>
                          <a:latin typeface="Calibri" panose="020F0502020204030204" pitchFamily="34" charset="0"/>
                        </a:rPr>
                        <a:t>1.5%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buNone/>
                      </a:pPr>
                      <a:r>
                        <a:rPr lang="en-US" sz="1200" b="0" i="0" u="none" strike="noStrike" dirty="0">
                          <a:solidFill>
                            <a:srgbClr val="000000"/>
                          </a:solidFill>
                          <a:effectLst/>
                          <a:latin typeface="Calibri" panose="020F0502020204030204" pitchFamily="34" charset="0"/>
                        </a:rPr>
                        <a:t>21.9%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528600846"/>
                  </a:ext>
                </a:extLst>
              </a:tr>
              <a:tr h="190500">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en-US" sz="1200" u="none" strike="noStrike" dirty="0">
                          <a:effectLst/>
                          <a:latin typeface="Calibri" panose="020F0502020204030204" pitchFamily="34" charset="0"/>
                          <a:cs typeface="Calibri" panose="020F0502020204030204" pitchFamily="34" charset="0"/>
                        </a:rPr>
                        <a:t>Veteran Status</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US" sz="1200" b="0" i="0" u="none" strike="noStrike">
                          <a:solidFill>
                            <a:srgbClr val="000000"/>
                          </a:solidFill>
                          <a:effectLst/>
                          <a:latin typeface="Calibri" panose="020F0502020204030204" pitchFamily="34" charset="0"/>
                        </a:rPr>
                        <a:t>2.9%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buNone/>
                      </a:pPr>
                      <a:r>
                        <a:rPr lang="en-US" sz="1200" b="0" i="0" u="none" strike="noStrike" dirty="0">
                          <a:solidFill>
                            <a:srgbClr val="000000"/>
                          </a:solidFill>
                          <a:effectLst/>
                          <a:latin typeface="Calibri" panose="020F0502020204030204" pitchFamily="34" charset="0"/>
                        </a:rPr>
                        <a:t>2.7%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230796564"/>
                  </a:ext>
                </a:extLst>
              </a:tr>
              <a:tr h="190500">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en-US" sz="1200" u="none" strike="noStrike" dirty="0">
                          <a:effectLst/>
                          <a:latin typeface="Calibri" panose="020F0502020204030204" pitchFamily="34" charset="0"/>
                          <a:cs typeface="Calibri" panose="020F0502020204030204" pitchFamily="34" charset="0"/>
                        </a:rPr>
                        <a:t>At Least 1 Disabling Condition</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US" sz="1200" b="0" i="0" u="none" strike="noStrike">
                          <a:solidFill>
                            <a:srgbClr val="000000"/>
                          </a:solidFill>
                          <a:effectLst/>
                          <a:latin typeface="Calibri" panose="020F0502020204030204" pitchFamily="34" charset="0"/>
                        </a:rPr>
                        <a:t>91.7%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buNone/>
                      </a:pPr>
                      <a:r>
                        <a:rPr lang="en-US" sz="1200" b="0" i="0" u="none" strike="noStrike" dirty="0">
                          <a:solidFill>
                            <a:srgbClr val="000000"/>
                          </a:solidFill>
                          <a:effectLst/>
                          <a:latin typeface="Calibri" panose="020F0502020204030204" pitchFamily="34" charset="0"/>
                        </a:rPr>
                        <a:t>62.6%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94809582"/>
                  </a:ext>
                </a:extLst>
              </a:tr>
              <a:tr h="190500">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en-US" sz="1200" u="none" strike="noStrike" dirty="0">
                          <a:effectLst/>
                          <a:latin typeface="Calibri" panose="020F0502020204030204" pitchFamily="34" charset="0"/>
                          <a:cs typeface="Calibri" panose="020F0502020204030204" pitchFamily="34" charset="0"/>
                        </a:rPr>
                        <a:t>2 or More Disabling Conditions</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US" sz="1200" b="0" i="0" u="none" strike="noStrike" dirty="0">
                          <a:solidFill>
                            <a:srgbClr val="000000"/>
                          </a:solidFill>
                          <a:effectLst/>
                          <a:latin typeface="Calibri" panose="020F0502020204030204" pitchFamily="34" charset="0"/>
                        </a:rPr>
                        <a:t>72.7%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buNone/>
                      </a:pPr>
                      <a:r>
                        <a:rPr lang="en-US" sz="1200" b="0" i="0" u="none" strike="noStrike" dirty="0">
                          <a:solidFill>
                            <a:srgbClr val="000000"/>
                          </a:solidFill>
                          <a:effectLst/>
                          <a:latin typeface="Calibri" panose="020F0502020204030204" pitchFamily="34" charset="0"/>
                        </a:rPr>
                        <a:t>36.7%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65464130"/>
                  </a:ext>
                </a:extLst>
              </a:tr>
              <a:tr h="190500">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r>
                        <a:rPr lang="en-US" sz="1200" b="0" i="0" u="none" strike="noStrike" dirty="0">
                          <a:solidFill>
                            <a:srgbClr val="000000"/>
                          </a:solidFill>
                          <a:effectLst/>
                          <a:latin typeface="Calibri" panose="020F0502020204030204" pitchFamily="34" charset="0"/>
                          <a:cs typeface="Calibri" panose="020F0502020204030204" pitchFamily="34" charset="0"/>
                        </a:rPr>
                        <a:t>Services Provided</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b"/>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b"/>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698914572"/>
                  </a:ext>
                </a:extLst>
              </a:tr>
              <a:tr h="190500">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Total Number of Services Provided</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5460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12,117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754102712"/>
                  </a:ext>
                </a:extLst>
              </a:tr>
              <a:tr h="190500">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Total Clients Received Any Service</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204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297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62990035"/>
                  </a:ext>
                </a:extLst>
              </a:tr>
              <a:tr h="190500">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Basic Needs</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29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617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112457733"/>
                  </a:ext>
                </a:extLst>
              </a:tr>
              <a:tr h="91647">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Benefits Assistance</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815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921989638"/>
                  </a:ext>
                </a:extLst>
              </a:tr>
              <a:tr h="91647">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Case Management</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4073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9927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251663952"/>
                  </a:ext>
                </a:extLst>
              </a:tr>
              <a:tr h="91647">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Emergency Food Assistance</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120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438721367"/>
                  </a:ext>
                </a:extLst>
              </a:tr>
              <a:tr h="91647">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Financial Literacy Assistance</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23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103327661"/>
                  </a:ext>
                </a:extLst>
              </a:tr>
              <a:tr h="91647">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Job Readiness</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45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892720216"/>
                  </a:ext>
                </a:extLst>
              </a:tr>
              <a:tr h="91647">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Life Skills Education</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359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210796069"/>
                  </a:ext>
                </a:extLst>
              </a:tr>
              <a:tr h="91647">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Local Bus Fare/Ticket</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1077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752050569"/>
                  </a:ext>
                </a:extLst>
              </a:tr>
              <a:tr h="91647">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Local Transportation (Ride Share)</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215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174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803924163"/>
                  </a:ext>
                </a:extLst>
              </a:tr>
              <a:tr h="91647">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Mental Health Supportive Services</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35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24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131607891"/>
                  </a:ext>
                </a:extLst>
              </a:tr>
              <a:tr h="91647">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Substance Use Education and Prevention</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31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13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201889616"/>
                  </a:ext>
                </a:extLst>
              </a:tr>
            </a:tbl>
          </a:graphicData>
        </a:graphic>
      </p:graphicFrame>
      <p:sp>
        <p:nvSpPr>
          <p:cNvPr id="6" name="Slide Number Placeholder 4">
            <a:extLst>
              <a:ext uri="{FF2B5EF4-FFF2-40B4-BE49-F238E27FC236}">
                <a16:creationId xmlns:a16="http://schemas.microsoft.com/office/drawing/2014/main" id="{14CA7A12-1517-99AF-DADB-0B657A519BC2}"/>
              </a:ext>
            </a:extLst>
          </p:cNvPr>
          <p:cNvSpPr txBox="1">
            <a:spLocks/>
          </p:cNvSpPr>
          <p:nvPr/>
        </p:nvSpPr>
        <p:spPr>
          <a:xfrm>
            <a:off x="11565648" y="175720"/>
            <a:ext cx="464557" cy="447401"/>
          </a:xfrm>
          <a:prstGeom prst="rect">
            <a:avLst/>
          </a:prstGeom>
          <a:ln w="38100" cap="flat" cmpd="sng" algn="ctr">
            <a:solidFill>
              <a:srgbClr val="FFBF09"/>
            </a:solidFill>
            <a:prstDash val="solid"/>
          </a:ln>
        </p:spPr>
        <p:style>
          <a:lnRef idx="2">
            <a:schemeClr val="accent2"/>
          </a:lnRef>
          <a:fillRef idx="1">
            <a:schemeClr val="lt1"/>
          </a:fillRef>
          <a:effectRef idx="0">
            <a:schemeClr val="accent2"/>
          </a:effectRef>
          <a:fontRef idx="minor">
            <a:schemeClr val="dk1"/>
          </a:fontRef>
        </p:style>
        <p:txBody>
          <a:bodyPr vert="horz" lIns="91440" tIns="45720" rIns="91440" bIns="45720" rtlCol="0" anchor="b" anchorCtr="1"/>
          <a:lstStyle>
            <a:defPPr>
              <a:defRPr lang="en-US"/>
            </a:defPPr>
            <a:lvl1pPr marL="0" algn="r" defTabSz="914400" rtl="0" eaLnBrk="1" latinLnBrk="0" hangingPunct="1">
              <a:defRPr sz="1200" b="1" kern="1200">
                <a:solidFill>
                  <a:schemeClr val="accent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defRPr/>
            </a:pPr>
            <a:fld id="{19B51A1E-902D-48AF-9020-955120F399B6}" type="slidenum">
              <a:rPr lang="en-US" sz="2000" smtClean="0">
                <a:solidFill>
                  <a:schemeClr val="tx1"/>
                </a:solidFill>
                <a:latin typeface="Calibri" panose="020F0502020204030204" pitchFamily="34" charset="0"/>
                <a:cs typeface="Calibri" panose="020F0502020204030204" pitchFamily="34" charset="0"/>
              </a:rPr>
              <a:pPr algn="ctr">
                <a:defRPr/>
              </a:pPr>
              <a:t>7</a:t>
            </a:fld>
            <a:endParaRPr lang="en-US" sz="2000" dirty="0">
              <a:solidFill>
                <a:schemeClr val="tx1"/>
              </a:solidFill>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7DE76E90-D7B8-94D7-B69F-23B670CDD67F}"/>
              </a:ext>
            </a:extLst>
          </p:cNvPr>
          <p:cNvPicPr>
            <a:picLocks noChangeAspect="1"/>
          </p:cNvPicPr>
          <p:nvPr/>
        </p:nvPicPr>
        <p:blipFill>
          <a:blip r:embed="rId3"/>
          <a:srcRect/>
          <a:stretch/>
        </p:blipFill>
        <p:spPr>
          <a:xfrm>
            <a:off x="10826586" y="5589070"/>
            <a:ext cx="840762" cy="1093210"/>
          </a:xfrm>
          <a:prstGeom prst="rect">
            <a:avLst/>
          </a:prstGeom>
        </p:spPr>
      </p:pic>
    </p:spTree>
    <p:extLst>
      <p:ext uri="{BB962C8B-B14F-4D97-AF65-F5344CB8AC3E}">
        <p14:creationId xmlns:p14="http://schemas.microsoft.com/office/powerpoint/2010/main" val="21502743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24AC4D-C228-8992-5F43-577844ED2C01}"/>
              </a:ext>
            </a:extLst>
          </p:cNvPr>
          <p:cNvSpPr>
            <a:spLocks noGrp="1"/>
          </p:cNvSpPr>
          <p:nvPr>
            <p:ph type="title"/>
          </p:nvPr>
        </p:nvSpPr>
        <p:spPr>
          <a:xfrm>
            <a:off x="66013" y="-26351"/>
            <a:ext cx="10227279" cy="649472"/>
          </a:xfrm>
        </p:spPr>
        <p:txBody>
          <a:bodyPr>
            <a:normAutofit/>
          </a:bodyPr>
          <a:lstStyle/>
          <a:p>
            <a:r>
              <a:rPr lang="en-US" sz="3200" dirty="0"/>
              <a:t>$9M    Housing First Supportive Services    </a:t>
            </a:r>
            <a:r>
              <a:rPr lang="en-US" sz="2400" dirty="0"/>
              <a:t>RS 2022-1697</a:t>
            </a:r>
          </a:p>
        </p:txBody>
      </p:sp>
      <p:sp>
        <p:nvSpPr>
          <p:cNvPr id="3" name="Text Placeholder 2">
            <a:extLst>
              <a:ext uri="{FF2B5EF4-FFF2-40B4-BE49-F238E27FC236}">
                <a16:creationId xmlns:a16="http://schemas.microsoft.com/office/drawing/2014/main" id="{EFA63B80-6623-9148-0F8C-68FECC980965}"/>
              </a:ext>
            </a:extLst>
          </p:cNvPr>
          <p:cNvSpPr>
            <a:spLocks noGrp="1"/>
          </p:cNvSpPr>
          <p:nvPr>
            <p:ph type="body" sz="quarter" idx="32"/>
          </p:nvPr>
        </p:nvSpPr>
        <p:spPr>
          <a:xfrm>
            <a:off x="158631" y="519170"/>
            <a:ext cx="11339513" cy="360000"/>
          </a:xfrm>
        </p:spPr>
        <p:txBody>
          <a:bodyPr vert="horz" lIns="0" tIns="0" rIns="0" bIns="0" rtlCol="0" anchor="t">
            <a:noAutofit/>
          </a:bodyPr>
          <a:lstStyle/>
          <a:p>
            <a:r>
              <a:rPr lang="en-US" b="1" dirty="0">
                <a:solidFill>
                  <a:schemeClr val="tx1"/>
                </a:solidFill>
              </a:rPr>
              <a:t>UPDATE: March 2026</a:t>
            </a:r>
          </a:p>
        </p:txBody>
      </p:sp>
      <p:sp>
        <p:nvSpPr>
          <p:cNvPr id="4" name="TextBox 3">
            <a:extLst>
              <a:ext uri="{FF2B5EF4-FFF2-40B4-BE49-F238E27FC236}">
                <a16:creationId xmlns:a16="http://schemas.microsoft.com/office/drawing/2014/main" id="{63D7EFFB-36AD-2332-CD9F-C7EE17B92BC8}"/>
              </a:ext>
            </a:extLst>
          </p:cNvPr>
          <p:cNvSpPr txBox="1"/>
          <p:nvPr/>
        </p:nvSpPr>
        <p:spPr>
          <a:xfrm>
            <a:off x="6418162" y="6337300"/>
            <a:ext cx="2230888" cy="246221"/>
          </a:xfrm>
          <a:prstGeom prst="rect">
            <a:avLst/>
          </a:prstGeom>
          <a:noFill/>
        </p:spPr>
        <p:txBody>
          <a:bodyPr wrap="square">
            <a:spAutoFit/>
          </a:bodyPr>
          <a:lstStyle/>
          <a:p>
            <a:pPr lvl="0">
              <a:defRPr/>
            </a:pPr>
            <a:r>
              <a:rPr kumimoji="0" lang="en-US" sz="1000" b="0" i="1" u="none" strike="noStrike" kern="1200" cap="none" spc="0" normalizeH="0" baseline="0" noProof="0" dirty="0">
                <a:ln>
                  <a:noFill/>
                </a:ln>
                <a:solidFill>
                  <a:srgbClr val="000000"/>
                </a:solidFill>
                <a:effectLst/>
                <a:uLnTx/>
                <a:uFillTx/>
                <a:latin typeface="Calibri" panose="020F0502020204030204" pitchFamily="34" charset="0"/>
                <a:ea typeface="+mn-ea"/>
                <a:cs typeface="Times New Roman" panose="02020603050405020304" pitchFamily="18" charset="0"/>
              </a:rPr>
              <a:t>*All data as of </a:t>
            </a:r>
            <a:r>
              <a:rPr lang="en-US" sz="1000" i="1" dirty="0">
                <a:solidFill>
                  <a:srgbClr val="000000"/>
                </a:solidFill>
                <a:latin typeface="Calibri" panose="020F0502020204030204" pitchFamily="34" charset="0"/>
                <a:cs typeface="Times New Roman" panose="02020603050405020304" pitchFamily="18" charset="0"/>
              </a:rPr>
              <a:t>2/28/2026</a:t>
            </a:r>
            <a:endParaRPr kumimoji="0" lang="en-US" sz="1000" b="0" i="0" u="none" strike="noStrike" kern="1200" cap="none" spc="0" normalizeH="0" baseline="0" noProof="0" dirty="0">
              <a:ln>
                <a:noFill/>
              </a:ln>
              <a:solidFill>
                <a:srgbClr val="000000"/>
              </a:solidFill>
              <a:effectLst/>
              <a:uLnTx/>
              <a:uFillTx/>
              <a:latin typeface="Corbel" panose="020B0503020204020204"/>
              <a:ea typeface="+mn-ea"/>
              <a:cs typeface="+mn-cs"/>
            </a:endParaRPr>
          </a:p>
        </p:txBody>
      </p:sp>
      <p:graphicFrame>
        <p:nvGraphicFramePr>
          <p:cNvPr id="10" name="Table 9">
            <a:extLst>
              <a:ext uri="{FF2B5EF4-FFF2-40B4-BE49-F238E27FC236}">
                <a16:creationId xmlns:a16="http://schemas.microsoft.com/office/drawing/2014/main" id="{8911543B-459D-631B-C888-348B8495ECF0}"/>
              </a:ext>
            </a:extLst>
          </p:cNvPr>
          <p:cNvGraphicFramePr>
            <a:graphicFrameLocks noGrp="1"/>
          </p:cNvGraphicFramePr>
          <p:nvPr>
            <p:extLst>
              <p:ext uri="{D42A27DB-BD31-4B8C-83A1-F6EECF244321}">
                <p14:modId xmlns:p14="http://schemas.microsoft.com/office/powerpoint/2010/main" val="522420597"/>
              </p:ext>
            </p:extLst>
          </p:nvPr>
        </p:nvGraphicFramePr>
        <p:xfrm>
          <a:off x="5769639" y="1424691"/>
          <a:ext cx="5897709" cy="3842183"/>
        </p:xfrm>
        <a:graphic>
          <a:graphicData uri="http://schemas.openxmlformats.org/drawingml/2006/table">
            <a:tbl>
              <a:tblPr>
                <a:tableStyleId>{073A0DAA-6AF3-43AB-8588-CEC1D06C72B9}</a:tableStyleId>
              </a:tblPr>
              <a:tblGrid>
                <a:gridCol w="154315">
                  <a:extLst>
                    <a:ext uri="{9D8B030D-6E8A-4147-A177-3AD203B41FA5}">
                      <a16:colId xmlns:a16="http://schemas.microsoft.com/office/drawing/2014/main" val="4268220066"/>
                    </a:ext>
                  </a:extLst>
                </a:gridCol>
                <a:gridCol w="3137354">
                  <a:extLst>
                    <a:ext uri="{9D8B030D-6E8A-4147-A177-3AD203B41FA5}">
                      <a16:colId xmlns:a16="http://schemas.microsoft.com/office/drawing/2014/main" val="1154789348"/>
                    </a:ext>
                  </a:extLst>
                </a:gridCol>
                <a:gridCol w="868680">
                  <a:extLst>
                    <a:ext uri="{9D8B030D-6E8A-4147-A177-3AD203B41FA5}">
                      <a16:colId xmlns:a16="http://schemas.microsoft.com/office/drawing/2014/main" val="123762857"/>
                    </a:ext>
                  </a:extLst>
                </a:gridCol>
                <a:gridCol w="868680">
                  <a:extLst>
                    <a:ext uri="{9D8B030D-6E8A-4147-A177-3AD203B41FA5}">
                      <a16:colId xmlns:a16="http://schemas.microsoft.com/office/drawing/2014/main" val="284597369"/>
                    </a:ext>
                  </a:extLst>
                </a:gridCol>
                <a:gridCol w="868680">
                  <a:extLst>
                    <a:ext uri="{9D8B030D-6E8A-4147-A177-3AD203B41FA5}">
                      <a16:colId xmlns:a16="http://schemas.microsoft.com/office/drawing/2014/main" val="3785545225"/>
                    </a:ext>
                  </a:extLst>
                </a:gridCol>
              </a:tblGrid>
              <a:tr h="378893">
                <a:tc>
                  <a:txBody>
                    <a:bodyPr/>
                    <a:lstStyle/>
                    <a:p>
                      <a:pPr algn="ctr" fontAlgn="ctr"/>
                      <a:endParaRPr lang="en-US" sz="1200" b="1"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200" u="none" strike="noStrike" dirty="0">
                          <a:effectLst/>
                          <a:latin typeface="Calibri" panose="020F0502020204030204" pitchFamily="34" charset="0"/>
                          <a:cs typeface="Calibri" panose="020F0502020204030204" pitchFamily="34" charset="0"/>
                        </a:rPr>
                        <a:t> </a:t>
                      </a:r>
                      <a:endParaRPr lang="en-US" sz="1200" b="1"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200" b="0" i="0" u="none" strike="noStrike" dirty="0">
                          <a:solidFill>
                            <a:srgbClr val="000000"/>
                          </a:solidFill>
                          <a:effectLst/>
                          <a:latin typeface="Calibri" panose="020F0502020204030204" pitchFamily="34" charset="0"/>
                          <a:cs typeface="Calibri" panose="020F0502020204030204" pitchFamily="34" charset="0"/>
                        </a:rPr>
                        <a:t>Colby’s Army</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fontAlgn="ctr"/>
                      <a:r>
                        <a:rPr lang="en-US" sz="1200" b="0" i="0" u="none" strike="noStrike" dirty="0">
                          <a:solidFill>
                            <a:srgbClr val="000000"/>
                          </a:solidFill>
                          <a:effectLst/>
                          <a:latin typeface="Calibri" panose="020F0502020204030204" pitchFamily="34" charset="0"/>
                          <a:cs typeface="Calibri" panose="020F0502020204030204" pitchFamily="34" charset="0"/>
                        </a:rPr>
                        <a:t>Park Center</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fontAlgn="ctr"/>
                      <a:r>
                        <a:rPr lang="en-US" sz="1200" b="0" i="0" u="none" strike="noStrike" dirty="0">
                          <a:solidFill>
                            <a:srgbClr val="000000"/>
                          </a:solidFill>
                          <a:effectLst/>
                          <a:latin typeface="Calibri" panose="020F0502020204030204" pitchFamily="34" charset="0"/>
                          <a:cs typeface="Calibri" panose="020F0502020204030204" pitchFamily="34" charset="0"/>
                        </a:rPr>
                        <a:t>Room In The Inn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extLst>
                  <a:ext uri="{0D108BD9-81ED-4DB2-BD59-A6C34878D82A}">
                    <a16:rowId xmlns:a16="http://schemas.microsoft.com/office/drawing/2014/main" val="1289122867"/>
                  </a:ext>
                </a:extLst>
              </a:tr>
              <a:tr h="191341">
                <a:tc>
                  <a:txBody>
                    <a:bodyPr/>
                    <a:lstStyle/>
                    <a:p>
                      <a:pPr algn="ctr"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r>
                        <a:rPr lang="en-US" sz="1200" u="none" strike="noStrike" dirty="0">
                          <a:effectLst/>
                          <a:latin typeface="Calibri" panose="020F0502020204030204" pitchFamily="34" charset="0"/>
                          <a:cs typeface="Calibri" panose="020F0502020204030204" pitchFamily="34" charset="0"/>
                        </a:rPr>
                        <a:t>Race and Ethnicity</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b"/>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b"/>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b"/>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4887667"/>
                  </a:ext>
                </a:extLst>
              </a:tr>
              <a:tr h="191341">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American Indian/Native Alaskan/Indigenous</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buNone/>
                      </a:pPr>
                      <a:r>
                        <a:rPr lang="en-US" sz="1200" b="0" i="0" u="none" strike="noStrike" dirty="0">
                          <a:solidFill>
                            <a:srgbClr val="000000"/>
                          </a:solidFill>
                          <a:effectLst/>
                          <a:latin typeface="Calibri" panose="020F0502020204030204" pitchFamily="34" charset="0"/>
                        </a:rPr>
                        <a:t>0.6%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0.7%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51171900"/>
                  </a:ext>
                </a:extLst>
              </a:tr>
              <a:tr h="191341">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Asian</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buNone/>
                      </a:pPr>
                      <a:r>
                        <a:rPr lang="en-US" sz="1200" b="0" i="0" u="none" strike="noStrike" dirty="0">
                          <a:solidFill>
                            <a:srgbClr val="000000"/>
                          </a:solidFill>
                          <a:effectLst/>
                          <a:latin typeface="Calibri" panose="020F0502020204030204" pitchFamily="34" charset="0"/>
                        </a:rPr>
                        <a:t>0.9%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281388792"/>
                  </a:ext>
                </a:extLst>
              </a:tr>
              <a:tr h="191341">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Black</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17.5%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buNone/>
                      </a:pPr>
                      <a:r>
                        <a:rPr lang="en-US" sz="1200" b="0" i="0" u="none" strike="noStrike" dirty="0">
                          <a:solidFill>
                            <a:srgbClr val="000000"/>
                          </a:solidFill>
                          <a:effectLst/>
                          <a:latin typeface="Calibri" panose="020F0502020204030204" pitchFamily="34" charset="0"/>
                        </a:rPr>
                        <a:t>34.3%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11.3%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664147256"/>
                  </a:ext>
                </a:extLst>
              </a:tr>
              <a:tr h="191341">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Hispanic/Latinx</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buNone/>
                      </a:pPr>
                      <a:r>
                        <a:rPr lang="en-US" sz="1200" b="0" i="0" u="none" strike="noStrike" dirty="0">
                          <a:solidFill>
                            <a:srgbClr val="000000"/>
                          </a:solidFill>
                          <a:effectLst/>
                          <a:latin typeface="Calibri" panose="020F0502020204030204" pitchFamily="34" charset="0"/>
                        </a:rPr>
                        <a:t>3.2%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288333094"/>
                  </a:ext>
                </a:extLst>
              </a:tr>
              <a:tr h="191341">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Middle Eastern or North African</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buNone/>
                      </a:pPr>
                      <a:r>
                        <a:rPr lang="en-US" sz="1200" b="0" i="0" u="none" strike="noStrike">
                          <a:solidFill>
                            <a:srgbClr val="000000"/>
                          </a:solidFill>
                          <a:effectLst/>
                          <a:latin typeface="Calibri" panose="020F0502020204030204" pitchFamily="34" charset="0"/>
                        </a:rPr>
                        <a:t>0.9%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075569846"/>
                  </a:ext>
                </a:extLst>
              </a:tr>
              <a:tr h="191341">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Native Hawaiian or Pacific Islander</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buNone/>
                      </a:pPr>
                      <a:r>
                        <a:rPr lang="en-US" sz="1200" b="0" i="0" u="none" strike="noStrike" dirty="0">
                          <a:solidFill>
                            <a:srgbClr val="000000"/>
                          </a:solidFill>
                          <a:effectLst/>
                          <a:latin typeface="Calibri" panose="020F0502020204030204" pitchFamily="34" charset="0"/>
                        </a:rPr>
                        <a:t>0.3%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824097072"/>
                  </a:ext>
                </a:extLst>
              </a:tr>
              <a:tr h="191341">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White</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77.5%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buNone/>
                      </a:pPr>
                      <a:r>
                        <a:rPr lang="en-US" sz="1200" b="0" i="0" u="none" strike="noStrike" dirty="0">
                          <a:solidFill>
                            <a:srgbClr val="000000"/>
                          </a:solidFill>
                          <a:effectLst/>
                          <a:latin typeface="Calibri" panose="020F0502020204030204" pitchFamily="34" charset="0"/>
                        </a:rPr>
                        <a:t>56.7%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83.8%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360238694"/>
                  </a:ext>
                </a:extLst>
              </a:tr>
              <a:tr h="191341">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Multi Racial/Ethnic</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5.0%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buNone/>
                      </a:pPr>
                      <a:r>
                        <a:rPr lang="en-US" sz="1200" b="0" i="0" u="none" strike="noStrike">
                          <a:solidFill>
                            <a:srgbClr val="000000"/>
                          </a:solidFill>
                          <a:effectLst/>
                          <a:latin typeface="Calibri" panose="020F0502020204030204" pitchFamily="34" charset="0"/>
                        </a:rPr>
                        <a:t>2.9%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4.2%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520466849"/>
                  </a:ext>
                </a:extLst>
              </a:tr>
              <a:tr h="191341">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Client Declined to Answer</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buNone/>
                      </a:pPr>
                      <a:r>
                        <a:rPr lang="en-US" sz="1200" b="0" i="0" u="none" strike="noStrike" dirty="0">
                          <a:solidFill>
                            <a:srgbClr val="000000"/>
                          </a:solidFill>
                          <a:effectLst/>
                          <a:latin typeface="Calibri" panose="020F0502020204030204" pitchFamily="34" charset="0"/>
                        </a:rPr>
                        <a:t>0.3%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285766425"/>
                  </a:ext>
                </a:extLst>
              </a:tr>
              <a:tr h="191341">
                <a:tc>
                  <a:txBody>
                    <a:bodyPr/>
                    <a:lstStyle/>
                    <a:p>
                      <a:pPr algn="ctr"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r>
                        <a:rPr lang="en-US" sz="1200" u="none" strike="noStrike" dirty="0">
                          <a:effectLst/>
                          <a:latin typeface="Calibri" panose="020F0502020204030204" pitchFamily="34" charset="0"/>
                          <a:cs typeface="Calibri" panose="020F0502020204030204" pitchFamily="34" charset="0"/>
                        </a:rPr>
                        <a:t>Age</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b"/>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b"/>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b"/>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126057047"/>
                  </a:ext>
                </a:extLst>
              </a:tr>
              <a:tr h="191341">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0-17</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789033460"/>
                  </a:ext>
                </a:extLst>
              </a:tr>
              <a:tr h="191341">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US" sz="1200" u="none" strike="noStrike" dirty="0">
                          <a:effectLst/>
                          <a:latin typeface="Calibri" panose="020F0502020204030204" pitchFamily="34" charset="0"/>
                          <a:cs typeface="Calibri" panose="020F0502020204030204" pitchFamily="34" charset="0"/>
                        </a:rPr>
                        <a:t>18-24</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2.5%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buNone/>
                      </a:pPr>
                      <a:r>
                        <a:rPr lang="en-US" sz="1200" b="0" i="0" u="none" strike="noStrike" dirty="0">
                          <a:solidFill>
                            <a:srgbClr val="000000"/>
                          </a:solidFill>
                          <a:effectLst/>
                          <a:latin typeface="Calibri" panose="020F0502020204030204" pitchFamily="34" charset="0"/>
                        </a:rPr>
                        <a:t>8.1%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200" u="none" strike="noStrike" dirty="0">
                          <a:effectLst/>
                          <a:latin typeface="Calibri" panose="020F0502020204030204" pitchFamily="34" charset="0"/>
                          <a:cs typeface="Calibri" panose="020F0502020204030204" pitchFamily="34" charset="0"/>
                        </a:rPr>
                        <a:t>1.4%</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967681776"/>
                  </a:ext>
                </a:extLst>
              </a:tr>
              <a:tr h="191341">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25-34</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10.0%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buNone/>
                      </a:pPr>
                      <a:r>
                        <a:rPr lang="en-US" sz="1200" b="0" i="0" u="none" strike="noStrike">
                          <a:solidFill>
                            <a:srgbClr val="000000"/>
                          </a:solidFill>
                          <a:effectLst/>
                          <a:latin typeface="Calibri" panose="020F0502020204030204" pitchFamily="34" charset="0"/>
                        </a:rPr>
                        <a:t>16.0%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200" u="none" strike="noStrike" dirty="0">
                          <a:effectLst/>
                          <a:latin typeface="Calibri" panose="020F0502020204030204" pitchFamily="34" charset="0"/>
                          <a:cs typeface="Calibri" panose="020F0502020204030204" pitchFamily="34" charset="0"/>
                        </a:rPr>
                        <a:t>28.9%</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716084067"/>
                  </a:ext>
                </a:extLst>
              </a:tr>
              <a:tr h="191341">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35-44</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20.0%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buNone/>
                      </a:pPr>
                      <a:r>
                        <a:rPr lang="en-US" sz="1200" b="0" i="0" u="none" strike="noStrike">
                          <a:solidFill>
                            <a:srgbClr val="000000"/>
                          </a:solidFill>
                          <a:effectLst/>
                          <a:latin typeface="Calibri" panose="020F0502020204030204" pitchFamily="34" charset="0"/>
                        </a:rPr>
                        <a:t>25.9%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200" u="none" strike="noStrike" dirty="0">
                          <a:effectLst/>
                          <a:latin typeface="Calibri" panose="020F0502020204030204" pitchFamily="34" charset="0"/>
                          <a:cs typeface="Calibri" panose="020F0502020204030204" pitchFamily="34" charset="0"/>
                        </a:rPr>
                        <a:t>35.9%</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489802649"/>
                  </a:ext>
                </a:extLst>
              </a:tr>
              <a:tr h="191341">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45-54</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47.5%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buNone/>
                      </a:pPr>
                      <a:r>
                        <a:rPr lang="en-US" sz="1200" b="0" i="0" u="none" strike="noStrike">
                          <a:solidFill>
                            <a:srgbClr val="000000"/>
                          </a:solidFill>
                          <a:effectLst/>
                          <a:latin typeface="Calibri" panose="020F0502020204030204" pitchFamily="34" charset="0"/>
                        </a:rPr>
                        <a:t>31.4%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200" u="none" strike="noStrike" dirty="0">
                          <a:effectLst/>
                          <a:latin typeface="Calibri" panose="020F0502020204030204" pitchFamily="34" charset="0"/>
                          <a:cs typeface="Calibri" panose="020F0502020204030204" pitchFamily="34" charset="0"/>
                        </a:rPr>
                        <a:t>27.5%</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266958643"/>
                  </a:ext>
                </a:extLst>
              </a:tr>
              <a:tr h="191341">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55-64</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17.5%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buNone/>
                      </a:pPr>
                      <a:r>
                        <a:rPr lang="en-US" sz="1200" b="0" i="0" u="none" strike="noStrike">
                          <a:solidFill>
                            <a:srgbClr val="000000"/>
                          </a:solidFill>
                          <a:effectLst/>
                          <a:latin typeface="Calibri" panose="020F0502020204030204" pitchFamily="34" charset="0"/>
                        </a:rPr>
                        <a:t>17.4%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200" u="none" strike="noStrike" dirty="0">
                          <a:effectLst/>
                          <a:latin typeface="Calibri" panose="020F0502020204030204" pitchFamily="34" charset="0"/>
                          <a:cs typeface="Calibri" panose="020F0502020204030204" pitchFamily="34" charset="0"/>
                        </a:rPr>
                        <a:t>5.6%</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809432088"/>
                  </a:ext>
                </a:extLst>
              </a:tr>
              <a:tr h="191341">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65+</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2.5%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buNone/>
                      </a:pPr>
                      <a:r>
                        <a:rPr lang="en-US" sz="1200" b="0" i="0" u="none" strike="noStrike" dirty="0">
                          <a:solidFill>
                            <a:srgbClr val="000000"/>
                          </a:solidFill>
                          <a:effectLst/>
                          <a:latin typeface="Calibri" panose="020F0502020204030204" pitchFamily="34" charset="0"/>
                        </a:rPr>
                        <a:t>1.2%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200" u="none" strike="noStrike" dirty="0">
                          <a:effectLst/>
                          <a:latin typeface="Calibri" panose="020F0502020204030204" pitchFamily="34" charset="0"/>
                          <a:cs typeface="Calibri" panose="020F0502020204030204" pitchFamily="34" charset="0"/>
                        </a:rPr>
                        <a:t>0.7%</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121665591"/>
                  </a:ext>
                </a:extLst>
              </a:tr>
            </a:tbl>
          </a:graphicData>
        </a:graphic>
      </p:graphicFrame>
      <p:graphicFrame>
        <p:nvGraphicFramePr>
          <p:cNvPr id="9" name="Table 8">
            <a:extLst>
              <a:ext uri="{FF2B5EF4-FFF2-40B4-BE49-F238E27FC236}">
                <a16:creationId xmlns:a16="http://schemas.microsoft.com/office/drawing/2014/main" id="{7B4E4876-62CF-BCA7-F9F4-4C8C15CD27A1}"/>
              </a:ext>
            </a:extLst>
          </p:cNvPr>
          <p:cNvGraphicFramePr>
            <a:graphicFrameLocks noGrp="1"/>
          </p:cNvGraphicFramePr>
          <p:nvPr>
            <p:extLst>
              <p:ext uri="{D42A27DB-BD31-4B8C-83A1-F6EECF244321}">
                <p14:modId xmlns:p14="http://schemas.microsoft.com/office/powerpoint/2010/main" val="1292973287"/>
              </p:ext>
            </p:extLst>
          </p:nvPr>
        </p:nvGraphicFramePr>
        <p:xfrm>
          <a:off x="243773" y="2083320"/>
          <a:ext cx="5303571" cy="2691360"/>
        </p:xfrm>
        <a:graphic>
          <a:graphicData uri="http://schemas.openxmlformats.org/drawingml/2006/table">
            <a:tbl>
              <a:tblPr>
                <a:tableStyleId>{073A0DAA-6AF3-43AB-8588-CEC1D06C72B9}</a:tableStyleId>
              </a:tblPr>
              <a:tblGrid>
                <a:gridCol w="139308">
                  <a:extLst>
                    <a:ext uri="{9D8B030D-6E8A-4147-A177-3AD203B41FA5}">
                      <a16:colId xmlns:a16="http://schemas.microsoft.com/office/drawing/2014/main" val="585212747"/>
                    </a:ext>
                  </a:extLst>
                </a:gridCol>
                <a:gridCol w="2558223">
                  <a:extLst>
                    <a:ext uri="{9D8B030D-6E8A-4147-A177-3AD203B41FA5}">
                      <a16:colId xmlns:a16="http://schemas.microsoft.com/office/drawing/2014/main" val="379958739"/>
                    </a:ext>
                  </a:extLst>
                </a:gridCol>
                <a:gridCol w="868680">
                  <a:extLst>
                    <a:ext uri="{9D8B030D-6E8A-4147-A177-3AD203B41FA5}">
                      <a16:colId xmlns:a16="http://schemas.microsoft.com/office/drawing/2014/main" val="1790978582"/>
                    </a:ext>
                  </a:extLst>
                </a:gridCol>
                <a:gridCol w="868680">
                  <a:extLst>
                    <a:ext uri="{9D8B030D-6E8A-4147-A177-3AD203B41FA5}">
                      <a16:colId xmlns:a16="http://schemas.microsoft.com/office/drawing/2014/main" val="3835859071"/>
                    </a:ext>
                  </a:extLst>
                </a:gridCol>
                <a:gridCol w="868680">
                  <a:extLst>
                    <a:ext uri="{9D8B030D-6E8A-4147-A177-3AD203B41FA5}">
                      <a16:colId xmlns:a16="http://schemas.microsoft.com/office/drawing/2014/main" val="2485369674"/>
                    </a:ext>
                  </a:extLst>
                </a:gridCol>
              </a:tblGrid>
              <a:tr h="381000">
                <a:tc>
                  <a:txBody>
                    <a:bodyPr/>
                    <a:lstStyle/>
                    <a:p>
                      <a:pPr algn="ctr" fontAlgn="ctr"/>
                      <a:endParaRPr lang="en-US" sz="1200" b="1"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200" u="none" strike="noStrike" dirty="0">
                          <a:effectLst/>
                          <a:latin typeface="Calibri" panose="020F0502020204030204" pitchFamily="34" charset="0"/>
                          <a:cs typeface="Calibri" panose="020F0502020204030204" pitchFamily="34" charset="0"/>
                        </a:rPr>
                        <a:t> </a:t>
                      </a:r>
                      <a:endParaRPr lang="en-US" sz="1200" b="1"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200" b="0" i="0" u="none" strike="noStrike" dirty="0">
                          <a:solidFill>
                            <a:srgbClr val="000000"/>
                          </a:solidFill>
                          <a:effectLst/>
                          <a:latin typeface="Calibri" panose="020F0502020204030204" pitchFamily="34" charset="0"/>
                          <a:cs typeface="Calibri" panose="020F0502020204030204" pitchFamily="34" charset="0"/>
                        </a:rPr>
                        <a:t>Colby’s Army</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fontAlgn="ctr"/>
                      <a:r>
                        <a:rPr lang="en-US" sz="1200" b="0" i="0" u="none" strike="noStrike" dirty="0">
                          <a:solidFill>
                            <a:srgbClr val="000000"/>
                          </a:solidFill>
                          <a:effectLst/>
                          <a:latin typeface="Calibri" panose="020F0502020204030204" pitchFamily="34" charset="0"/>
                          <a:cs typeface="Calibri" panose="020F0502020204030204" pitchFamily="34" charset="0"/>
                        </a:rPr>
                        <a:t>Park Center</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fontAlgn="ctr"/>
                      <a:r>
                        <a:rPr lang="en-US" sz="1200" b="0" i="0" u="none" strike="noStrike" dirty="0">
                          <a:solidFill>
                            <a:srgbClr val="000000"/>
                          </a:solidFill>
                          <a:effectLst/>
                          <a:latin typeface="Calibri" panose="020F0502020204030204" pitchFamily="34" charset="0"/>
                          <a:cs typeface="Calibri" panose="020F0502020204030204" pitchFamily="34" charset="0"/>
                        </a:rPr>
                        <a:t>Room In The Inn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extLst>
                  <a:ext uri="{0D108BD9-81ED-4DB2-BD59-A6C34878D82A}">
                    <a16:rowId xmlns:a16="http://schemas.microsoft.com/office/drawing/2014/main" val="1463300033"/>
                  </a:ext>
                </a:extLst>
              </a:tr>
              <a:tr h="190500">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en-US" sz="1200" u="none" strike="noStrike" dirty="0">
                          <a:effectLst/>
                          <a:latin typeface="Calibri" panose="020F0502020204030204" pitchFamily="34" charset="0"/>
                          <a:cs typeface="Calibri" panose="020F0502020204030204" pitchFamily="34" charset="0"/>
                        </a:rPr>
                        <a:t>Total Number of Individuals Served</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40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344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142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19018786"/>
                  </a:ext>
                </a:extLst>
              </a:tr>
              <a:tr h="193905">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en-US" sz="1200" u="none" strike="noStrike" dirty="0">
                          <a:effectLst/>
                          <a:latin typeface="Calibri" panose="020F0502020204030204" pitchFamily="34" charset="0"/>
                          <a:cs typeface="Calibri" panose="020F0502020204030204" pitchFamily="34" charset="0"/>
                        </a:rPr>
                        <a:t>Total Number of Households Served</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35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342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117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209789163"/>
                  </a:ext>
                </a:extLst>
              </a:tr>
              <a:tr h="190500">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l" fontAlgn="ctr"/>
                      <a:r>
                        <a:rPr lang="en-US" sz="1200" u="none" strike="noStrike" dirty="0">
                          <a:effectLst/>
                          <a:latin typeface="Calibri" panose="020F0502020204030204" pitchFamily="34" charset="0"/>
                          <a:cs typeface="Calibri" panose="020F0502020204030204" pitchFamily="34" charset="0"/>
                        </a:rPr>
                        <a:t> </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b"/>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b"/>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b"/>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4206463934"/>
                  </a:ext>
                </a:extLst>
              </a:tr>
              <a:tr h="190500">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Chronically Homeless</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47.5%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buNone/>
                      </a:pPr>
                      <a:r>
                        <a:rPr lang="en-US" sz="1200" b="0" i="0" u="none" strike="noStrike" dirty="0">
                          <a:solidFill>
                            <a:srgbClr val="000000"/>
                          </a:solidFill>
                          <a:effectLst/>
                          <a:latin typeface="Calibri" panose="020F0502020204030204" pitchFamily="34" charset="0"/>
                        </a:rPr>
                        <a:t>36.6%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87.3%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528600846"/>
                  </a:ext>
                </a:extLst>
              </a:tr>
              <a:tr h="190500">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en-US" sz="1200" u="none" strike="noStrike" dirty="0">
                          <a:effectLst/>
                          <a:latin typeface="Calibri" panose="020F0502020204030204" pitchFamily="34" charset="0"/>
                          <a:cs typeface="Calibri" panose="020F0502020204030204" pitchFamily="34" charset="0"/>
                        </a:rPr>
                        <a:t>Veteran Status</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buNone/>
                      </a:pPr>
                      <a:r>
                        <a:rPr lang="en-US" sz="1200" b="0" i="0" u="none" strike="noStrike">
                          <a:solidFill>
                            <a:srgbClr val="000000"/>
                          </a:solidFill>
                          <a:effectLst/>
                          <a:latin typeface="Calibri" panose="020F0502020204030204" pitchFamily="34" charset="0"/>
                        </a:rPr>
                        <a:t>4.7%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4.2%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230796564"/>
                  </a:ext>
                </a:extLst>
              </a:tr>
              <a:tr h="190500">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en-US" sz="1200" u="none" strike="noStrike" dirty="0">
                          <a:effectLst/>
                          <a:latin typeface="Calibri" panose="020F0502020204030204" pitchFamily="34" charset="0"/>
                          <a:cs typeface="Calibri" panose="020F0502020204030204" pitchFamily="34" charset="0"/>
                        </a:rPr>
                        <a:t>At Least 1 Disabling Condition</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90.0%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buNone/>
                      </a:pPr>
                      <a:r>
                        <a:rPr lang="en-US" sz="1200" b="0" i="0" u="none" strike="noStrike">
                          <a:solidFill>
                            <a:srgbClr val="000000"/>
                          </a:solidFill>
                          <a:effectLst/>
                          <a:latin typeface="Calibri" panose="020F0502020204030204" pitchFamily="34" charset="0"/>
                        </a:rPr>
                        <a:t>97.1%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98.6%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94809582"/>
                  </a:ext>
                </a:extLst>
              </a:tr>
              <a:tr h="190500">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en-US" sz="1200" u="none" strike="noStrike" dirty="0">
                          <a:effectLst/>
                          <a:latin typeface="Calibri" panose="020F0502020204030204" pitchFamily="34" charset="0"/>
                          <a:cs typeface="Calibri" panose="020F0502020204030204" pitchFamily="34" charset="0"/>
                        </a:rPr>
                        <a:t>2 or More Disabling Conditions</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75.0%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buNone/>
                      </a:pPr>
                      <a:r>
                        <a:rPr lang="en-US" sz="1200" b="0" i="0" u="none" strike="noStrike" dirty="0">
                          <a:solidFill>
                            <a:srgbClr val="000000"/>
                          </a:solidFill>
                          <a:effectLst/>
                          <a:latin typeface="Calibri" panose="020F0502020204030204" pitchFamily="34" charset="0"/>
                        </a:rPr>
                        <a:t>77.3%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79.6%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65464130"/>
                  </a:ext>
                </a:extLst>
              </a:tr>
              <a:tr h="190500">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r>
                        <a:rPr lang="en-US" sz="1200" b="0" i="0" u="none" strike="noStrike" dirty="0">
                          <a:solidFill>
                            <a:srgbClr val="000000"/>
                          </a:solidFill>
                          <a:effectLst/>
                          <a:latin typeface="Calibri" panose="020F0502020204030204" pitchFamily="34" charset="0"/>
                          <a:cs typeface="Calibri" panose="020F0502020204030204" pitchFamily="34" charset="0"/>
                        </a:rPr>
                        <a:t>Services Provided</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b"/>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b"/>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b"/>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698914572"/>
                  </a:ext>
                </a:extLst>
              </a:tr>
              <a:tr h="136401">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Meals</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200" b="0" i="0" u="none" strike="noStrike" dirty="0">
                          <a:solidFill>
                            <a:schemeClr val="tx1"/>
                          </a:solidFill>
                          <a:effectLst/>
                          <a:latin typeface="Calibri" panose="020F0502020204030204" pitchFamily="34" charset="0"/>
                          <a:cs typeface="Calibri" panose="020F0502020204030204" pitchFamily="34" charset="0"/>
                        </a:rPr>
                        <a:t>41,057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621180935"/>
                  </a:ext>
                </a:extLst>
              </a:tr>
              <a:tr h="91647">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Peer Support</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40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200" b="0" i="0" u="none" strike="noStrike" dirty="0">
                          <a:solidFill>
                            <a:schemeClr val="tx1"/>
                          </a:solidFill>
                          <a:effectLst/>
                          <a:latin typeface="Calibri" panose="020F0502020204030204" pitchFamily="34" charset="0"/>
                          <a:cs typeface="Calibri" panose="020F0502020204030204" pitchFamily="34" charset="0"/>
                        </a:rPr>
                        <a: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603852479"/>
                  </a:ext>
                </a:extLst>
              </a:tr>
              <a:tr h="91647">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SOAR Eligibility Screening</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344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4143865335"/>
                  </a:ext>
                </a:extLst>
              </a:tr>
              <a:tr h="91647">
                <a:tc>
                  <a:txBody>
                    <a:bodyPr/>
                    <a:lstStyle/>
                    <a:p>
                      <a:pPr algn="l" fontAlgn="ct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en-US" sz="1200" b="0" i="0" u="none" strike="noStrike" dirty="0">
                          <a:solidFill>
                            <a:srgbClr val="000000"/>
                          </a:solidFill>
                          <a:effectLst/>
                          <a:latin typeface="Calibri" panose="020F0502020204030204" pitchFamily="34" charset="0"/>
                          <a:cs typeface="Calibri" panose="020F0502020204030204" pitchFamily="34" charset="0"/>
                        </a:rPr>
                        <a:t>SOAR Application</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200" b="0"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987791734"/>
                  </a:ext>
                </a:extLst>
              </a:tr>
            </a:tbl>
          </a:graphicData>
        </a:graphic>
      </p:graphicFrame>
      <p:sp>
        <p:nvSpPr>
          <p:cNvPr id="7" name="Slide Number Placeholder 4">
            <a:extLst>
              <a:ext uri="{FF2B5EF4-FFF2-40B4-BE49-F238E27FC236}">
                <a16:creationId xmlns:a16="http://schemas.microsoft.com/office/drawing/2014/main" id="{AA4AFA32-D518-11D7-8F24-09F6C372B17D}"/>
              </a:ext>
            </a:extLst>
          </p:cNvPr>
          <p:cNvSpPr txBox="1">
            <a:spLocks/>
          </p:cNvSpPr>
          <p:nvPr/>
        </p:nvSpPr>
        <p:spPr>
          <a:xfrm>
            <a:off x="11565648" y="175720"/>
            <a:ext cx="464557" cy="447401"/>
          </a:xfrm>
          <a:prstGeom prst="rect">
            <a:avLst/>
          </a:prstGeom>
          <a:ln w="38100" cap="flat" cmpd="sng" algn="ctr">
            <a:solidFill>
              <a:srgbClr val="FFBF09"/>
            </a:solidFill>
            <a:prstDash val="solid"/>
          </a:ln>
        </p:spPr>
        <p:style>
          <a:lnRef idx="2">
            <a:schemeClr val="accent2"/>
          </a:lnRef>
          <a:fillRef idx="1">
            <a:schemeClr val="lt1"/>
          </a:fillRef>
          <a:effectRef idx="0">
            <a:schemeClr val="accent2"/>
          </a:effectRef>
          <a:fontRef idx="minor">
            <a:schemeClr val="dk1"/>
          </a:fontRef>
        </p:style>
        <p:txBody>
          <a:bodyPr vert="horz" lIns="91440" tIns="45720" rIns="91440" bIns="45720" rtlCol="0" anchor="b" anchorCtr="1"/>
          <a:lstStyle>
            <a:defPPr>
              <a:defRPr lang="en-US"/>
            </a:defPPr>
            <a:lvl1pPr marL="0" algn="r" defTabSz="914400" rtl="0" eaLnBrk="1" latinLnBrk="0" hangingPunct="1">
              <a:defRPr sz="1200" b="1" kern="1200">
                <a:solidFill>
                  <a:schemeClr val="accent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defRPr/>
            </a:pPr>
            <a:fld id="{19B51A1E-902D-48AF-9020-955120F399B6}" type="slidenum">
              <a:rPr lang="en-US" sz="2000" smtClean="0">
                <a:solidFill>
                  <a:schemeClr val="tx1"/>
                </a:solidFill>
                <a:latin typeface="Calibri" panose="020F0502020204030204" pitchFamily="34" charset="0"/>
                <a:cs typeface="Calibri" panose="020F0502020204030204" pitchFamily="34" charset="0"/>
              </a:rPr>
              <a:pPr algn="ctr">
                <a:defRPr/>
              </a:pPr>
              <a:t>8</a:t>
            </a:fld>
            <a:endParaRPr lang="en-US" sz="2000" dirty="0">
              <a:solidFill>
                <a:schemeClr val="tx1"/>
              </a:solidFill>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6A241D4B-58CE-7625-A223-431448DDAEB2}"/>
              </a:ext>
            </a:extLst>
          </p:cNvPr>
          <p:cNvPicPr>
            <a:picLocks noChangeAspect="1"/>
          </p:cNvPicPr>
          <p:nvPr/>
        </p:nvPicPr>
        <p:blipFill>
          <a:blip r:embed="rId3"/>
          <a:srcRect/>
          <a:stretch/>
        </p:blipFill>
        <p:spPr>
          <a:xfrm>
            <a:off x="11056690" y="5888266"/>
            <a:ext cx="610658" cy="794014"/>
          </a:xfrm>
          <a:prstGeom prst="rect">
            <a:avLst/>
          </a:prstGeom>
        </p:spPr>
      </p:pic>
    </p:spTree>
    <p:extLst>
      <p:ext uri="{BB962C8B-B14F-4D97-AF65-F5344CB8AC3E}">
        <p14:creationId xmlns:p14="http://schemas.microsoft.com/office/powerpoint/2010/main" val="37164706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24AC4D-C228-8992-5F43-577844ED2C01}"/>
              </a:ext>
            </a:extLst>
          </p:cNvPr>
          <p:cNvSpPr>
            <a:spLocks noGrp="1"/>
          </p:cNvSpPr>
          <p:nvPr>
            <p:ph type="title"/>
          </p:nvPr>
        </p:nvSpPr>
        <p:spPr>
          <a:xfrm>
            <a:off x="66013" y="2402"/>
            <a:ext cx="12017832" cy="690542"/>
          </a:xfrm>
        </p:spPr>
        <p:txBody>
          <a:bodyPr>
            <a:normAutofit/>
          </a:bodyPr>
          <a:lstStyle/>
          <a:p>
            <a:r>
              <a:rPr lang="en-US" sz="3200" dirty="0"/>
              <a:t>$9M    Housing First Supportive Services    </a:t>
            </a:r>
            <a:r>
              <a:rPr lang="en-US" sz="2400" dirty="0"/>
              <a:t>RS 2022-1697</a:t>
            </a:r>
          </a:p>
        </p:txBody>
      </p:sp>
      <p:sp>
        <p:nvSpPr>
          <p:cNvPr id="8" name="TextBox 7">
            <a:extLst>
              <a:ext uri="{FF2B5EF4-FFF2-40B4-BE49-F238E27FC236}">
                <a16:creationId xmlns:a16="http://schemas.microsoft.com/office/drawing/2014/main" id="{B0495E4E-6F20-4259-8A68-CEAD97689876}"/>
              </a:ext>
            </a:extLst>
          </p:cNvPr>
          <p:cNvSpPr txBox="1"/>
          <p:nvPr/>
        </p:nvSpPr>
        <p:spPr>
          <a:xfrm>
            <a:off x="605041" y="601134"/>
            <a:ext cx="10981917" cy="692497"/>
          </a:xfrm>
          <a:prstGeom prst="rect">
            <a:avLst/>
          </a:prstGeom>
          <a:noFill/>
        </p:spPr>
        <p:txBody>
          <a:bodyPr wrap="square">
            <a:spAutoFit/>
          </a:bodyPr>
          <a:lstStyle/>
          <a:p>
            <a:pPr>
              <a:spcAft>
                <a:spcPts val="600"/>
              </a:spcAft>
            </a:pPr>
            <a:endParaRPr lang="en-US" sz="800" b="1" dirty="0">
              <a:latin typeface="Calibri" panose="020F0502020204030204" pitchFamily="34" charset="0"/>
              <a:cs typeface="Calibri" panose="020F0502020204030204" pitchFamily="34" charset="0"/>
            </a:endParaRPr>
          </a:p>
          <a:p>
            <a:pPr>
              <a:spcAft>
                <a:spcPts val="600"/>
              </a:spcAft>
            </a:pPr>
            <a:r>
              <a:rPr lang="en-US" sz="2600" dirty="0">
                <a:latin typeface="Calibri" panose="020F0502020204030204" pitchFamily="34" charset="0"/>
                <a:cs typeface="Calibri" panose="020F0502020204030204" pitchFamily="34" charset="0"/>
              </a:rPr>
              <a:t>Spending Update:</a:t>
            </a:r>
            <a:r>
              <a:rPr lang="en-US" sz="800" dirty="0">
                <a:latin typeface="Calibri" panose="020F0502020204030204" pitchFamily="34" charset="0"/>
                <a:cs typeface="Calibri" panose="020F0502020204030204" pitchFamily="34" charset="0"/>
              </a:rPr>
              <a:t>	</a:t>
            </a:r>
          </a:p>
        </p:txBody>
      </p:sp>
      <p:sp>
        <p:nvSpPr>
          <p:cNvPr id="10" name="Text Placeholder 2">
            <a:extLst>
              <a:ext uri="{FF2B5EF4-FFF2-40B4-BE49-F238E27FC236}">
                <a16:creationId xmlns:a16="http://schemas.microsoft.com/office/drawing/2014/main" id="{5BF39564-0082-5A3B-31D8-81E4217EB154}"/>
              </a:ext>
            </a:extLst>
          </p:cNvPr>
          <p:cNvSpPr txBox="1">
            <a:spLocks/>
          </p:cNvSpPr>
          <p:nvPr/>
        </p:nvSpPr>
        <p:spPr>
          <a:xfrm>
            <a:off x="215781" y="519170"/>
            <a:ext cx="11339513" cy="360000"/>
          </a:xfrm>
          <a:prstGeom prst="rect">
            <a:avLst/>
          </a:prstGeom>
        </p:spPr>
        <p:txBody>
          <a:bodyPr vert="horz" lIns="0" tIns="0" rIns="0" bIns="0" rtlCol="0" anchor="t">
            <a:noAutofit/>
          </a:bodyPr>
          <a:lstStyle>
            <a:lvl1pPr marL="0" indent="0" algn="l" defTabSz="914400" rtl="0" eaLnBrk="1" latinLnBrk="0" hangingPunct="1">
              <a:lnSpc>
                <a:spcPct val="90000"/>
              </a:lnSpc>
              <a:spcBef>
                <a:spcPts val="1200"/>
              </a:spcBef>
              <a:buClr>
                <a:schemeClr val="accent1"/>
              </a:buClr>
              <a:buFont typeface="Wingdings 2" pitchFamily="18" charset="2"/>
              <a:buNone/>
              <a:defRPr sz="2000" kern="1200">
                <a:solidFill>
                  <a:schemeClr val="tx1">
                    <a:lumMod val="65000"/>
                    <a:lumOff val="35000"/>
                  </a:schemeClr>
                </a:solidFill>
                <a:latin typeface="+mn-lt"/>
                <a:ea typeface="+mn-ea"/>
                <a:cs typeface="+mn-cs"/>
              </a:defRPr>
            </a:lvl1pPr>
            <a:lvl2pPr marL="266700" indent="0" algn="l" defTabSz="914400" rtl="0" eaLnBrk="1" latinLnBrk="0" hangingPunct="1">
              <a:lnSpc>
                <a:spcPct val="90000"/>
              </a:lnSpc>
              <a:spcBef>
                <a:spcPts val="250"/>
              </a:spcBef>
              <a:spcAft>
                <a:spcPts val="250"/>
              </a:spcAft>
              <a:buClr>
                <a:schemeClr val="accent1"/>
              </a:buClr>
              <a:buFont typeface="Wingdings 2" pitchFamily="18" charset="2"/>
              <a:buNone/>
              <a:defRPr sz="1800" kern="1200">
                <a:solidFill>
                  <a:schemeClr val="tx1">
                    <a:lumMod val="65000"/>
                    <a:lumOff val="35000"/>
                  </a:schemeClr>
                </a:solidFill>
                <a:latin typeface="+mn-lt"/>
                <a:ea typeface="+mn-ea"/>
                <a:cs typeface="+mn-cs"/>
              </a:defRPr>
            </a:lvl2pPr>
            <a:lvl3pPr marL="542925" indent="0" algn="l" defTabSz="914400" rtl="0" eaLnBrk="1" latinLnBrk="0" hangingPunct="1">
              <a:lnSpc>
                <a:spcPct val="90000"/>
              </a:lnSpc>
              <a:spcBef>
                <a:spcPts val="250"/>
              </a:spcBef>
              <a:spcAft>
                <a:spcPts val="250"/>
              </a:spcAft>
              <a:buClr>
                <a:schemeClr val="accent1"/>
              </a:buClr>
              <a:buFont typeface="Wingdings 2" pitchFamily="18" charset="2"/>
              <a:buNone/>
              <a:defRPr sz="1600" kern="1200">
                <a:solidFill>
                  <a:schemeClr val="tx1">
                    <a:lumMod val="65000"/>
                    <a:lumOff val="35000"/>
                  </a:schemeClr>
                </a:solidFill>
                <a:latin typeface="+mn-lt"/>
                <a:ea typeface="+mn-ea"/>
                <a:cs typeface="+mn-cs"/>
              </a:defRPr>
            </a:lvl3pPr>
            <a:lvl4pPr marL="809625" indent="0" algn="l" defTabSz="914400" rtl="0" eaLnBrk="1" latinLnBrk="0" hangingPunct="1">
              <a:lnSpc>
                <a:spcPct val="90000"/>
              </a:lnSpc>
              <a:spcBef>
                <a:spcPts val="250"/>
              </a:spcBef>
              <a:spcAft>
                <a:spcPts val="250"/>
              </a:spcAft>
              <a:buClr>
                <a:schemeClr val="accent1"/>
              </a:buClr>
              <a:buFont typeface="Wingdings 2" pitchFamily="18" charset="2"/>
              <a:buNone/>
              <a:defRPr sz="1400" kern="1200">
                <a:solidFill>
                  <a:schemeClr val="tx1">
                    <a:lumMod val="65000"/>
                    <a:lumOff val="35000"/>
                  </a:schemeClr>
                </a:solidFill>
                <a:latin typeface="+mn-lt"/>
                <a:ea typeface="+mn-ea"/>
                <a:cs typeface="+mn-cs"/>
              </a:defRPr>
            </a:lvl4pPr>
            <a:lvl5pPr marL="1076325" indent="0" algn="l" defTabSz="914400" rtl="0" eaLnBrk="1" latinLnBrk="0" hangingPunct="1">
              <a:lnSpc>
                <a:spcPct val="90000"/>
              </a:lnSpc>
              <a:spcBef>
                <a:spcPts val="250"/>
              </a:spcBef>
              <a:spcAft>
                <a:spcPts val="250"/>
              </a:spcAft>
              <a:buClr>
                <a:schemeClr val="accent1"/>
              </a:buClr>
              <a:buFont typeface="Wingdings 2" pitchFamily="18" charset="2"/>
              <a:buNone/>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r>
              <a:rPr lang="en-US" b="1" dirty="0">
                <a:solidFill>
                  <a:schemeClr val="tx1"/>
                </a:solidFill>
              </a:rPr>
              <a:t>UPDATE: March 2026</a:t>
            </a:r>
          </a:p>
        </p:txBody>
      </p:sp>
      <p:graphicFrame>
        <p:nvGraphicFramePr>
          <p:cNvPr id="4" name="Table 5">
            <a:extLst>
              <a:ext uri="{FF2B5EF4-FFF2-40B4-BE49-F238E27FC236}">
                <a16:creationId xmlns:a16="http://schemas.microsoft.com/office/drawing/2014/main" id="{E0BDABDD-736E-F696-9ED0-36D72B573D04}"/>
              </a:ext>
            </a:extLst>
          </p:cNvPr>
          <p:cNvGraphicFramePr>
            <a:graphicFrameLocks noGrp="1"/>
          </p:cNvGraphicFramePr>
          <p:nvPr>
            <p:extLst>
              <p:ext uri="{D42A27DB-BD31-4B8C-83A1-F6EECF244321}">
                <p14:modId xmlns:p14="http://schemas.microsoft.com/office/powerpoint/2010/main" val="1078712515"/>
              </p:ext>
            </p:extLst>
          </p:nvPr>
        </p:nvGraphicFramePr>
        <p:xfrm>
          <a:off x="430517" y="1258502"/>
          <a:ext cx="10910039" cy="3235960"/>
        </p:xfrm>
        <a:graphic>
          <a:graphicData uri="http://schemas.openxmlformats.org/drawingml/2006/table">
            <a:tbl>
              <a:tblPr firstRow="1" bandRow="1">
                <a:tableStyleId>{073A0DAA-6AF3-43AB-8588-CEC1D06C72B9}</a:tableStyleId>
              </a:tblPr>
              <a:tblGrid>
                <a:gridCol w="3831091">
                  <a:extLst>
                    <a:ext uri="{9D8B030D-6E8A-4147-A177-3AD203B41FA5}">
                      <a16:colId xmlns:a16="http://schemas.microsoft.com/office/drawing/2014/main" val="3161000385"/>
                    </a:ext>
                  </a:extLst>
                </a:gridCol>
                <a:gridCol w="1769737">
                  <a:extLst>
                    <a:ext uri="{9D8B030D-6E8A-4147-A177-3AD203B41FA5}">
                      <a16:colId xmlns:a16="http://schemas.microsoft.com/office/drawing/2014/main" val="2148061602"/>
                    </a:ext>
                  </a:extLst>
                </a:gridCol>
                <a:gridCol w="1769737">
                  <a:extLst>
                    <a:ext uri="{9D8B030D-6E8A-4147-A177-3AD203B41FA5}">
                      <a16:colId xmlns:a16="http://schemas.microsoft.com/office/drawing/2014/main" val="4229040444"/>
                    </a:ext>
                  </a:extLst>
                </a:gridCol>
                <a:gridCol w="1769737">
                  <a:extLst>
                    <a:ext uri="{9D8B030D-6E8A-4147-A177-3AD203B41FA5}">
                      <a16:colId xmlns:a16="http://schemas.microsoft.com/office/drawing/2014/main" val="4234293446"/>
                    </a:ext>
                  </a:extLst>
                </a:gridCol>
                <a:gridCol w="1769737">
                  <a:extLst>
                    <a:ext uri="{9D8B030D-6E8A-4147-A177-3AD203B41FA5}">
                      <a16:colId xmlns:a16="http://schemas.microsoft.com/office/drawing/2014/main" val="817144059"/>
                    </a:ext>
                  </a:extLst>
                </a:gridCol>
              </a:tblGrid>
              <a:tr h="366447">
                <a:tc>
                  <a:txBody>
                    <a:bodyPr/>
                    <a:lstStyle/>
                    <a:p>
                      <a:endParaRPr lang="en-US" dirty="0">
                        <a:solidFill>
                          <a:schemeClr val="tx1"/>
                        </a:solidFill>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dirty="0">
                          <a:solidFill>
                            <a:schemeClr val="tx1"/>
                          </a:solidFill>
                        </a:rPr>
                        <a:t>Total Funds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dirty="0">
                          <a:solidFill>
                            <a:schemeClr val="tx1"/>
                          </a:solidFill>
                        </a:rPr>
                        <a:t>Spending as of 2/28/26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dirty="0">
                          <a:solidFill>
                            <a:schemeClr val="tx1"/>
                          </a:solidFill>
                        </a:rPr>
                        <a:t>Remaining Funds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dirty="0">
                          <a:solidFill>
                            <a:schemeClr val="tx1"/>
                          </a:solidFill>
                        </a:rPr>
                        <a:t>Funding</a:t>
                      </a:r>
                    </a:p>
                    <a:p>
                      <a:pPr algn="ctr"/>
                      <a:r>
                        <a:rPr lang="en-US" dirty="0">
                          <a:solidFill>
                            <a:schemeClr val="tx1"/>
                          </a:solidFill>
                        </a:rPr>
                        <a:t>End Date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462604622"/>
                  </a:ext>
                </a:extLst>
              </a:tr>
              <a:tr h="370840">
                <a:tc>
                  <a:txBody>
                    <a:bodyPr/>
                    <a:lstStyle/>
                    <a:p>
                      <a:r>
                        <a:rPr lang="en-US" dirty="0">
                          <a:solidFill>
                            <a:schemeClr val="tx1"/>
                          </a:solidFill>
                        </a:rPr>
                        <a:t>Colby’s Army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en-US" dirty="0">
                          <a:solidFill>
                            <a:schemeClr val="tx1"/>
                          </a:solidFill>
                          <a:latin typeface="Calibri" panose="020F0502020204030204" pitchFamily="34" charset="0"/>
                          <a:cs typeface="Calibri" panose="020F0502020204030204" pitchFamily="34" charset="0"/>
                        </a:rPr>
                        <a:t>$143,629.00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DD3B1"/>
                    </a:solidFill>
                  </a:tcPr>
                </a:tc>
                <a:tc>
                  <a:txBody>
                    <a:bodyPr/>
                    <a:lstStyle/>
                    <a:p>
                      <a:pPr algn="ctr" fontAlgn="ctr">
                        <a:buNone/>
                      </a:pPr>
                      <a:r>
                        <a:rPr lang="en-US" sz="18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$95,832.84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DD3B1"/>
                    </a:solidFill>
                  </a:tcPr>
                </a:tc>
                <a:tc>
                  <a:txBody>
                    <a:bodyPr/>
                    <a:lstStyle/>
                    <a:p>
                      <a:pPr algn="ctr" fontAlgn="ctr">
                        <a:buNone/>
                      </a:pPr>
                      <a:r>
                        <a:rPr lang="en-US" sz="18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$47,796.16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DD3B1"/>
                    </a:solidFill>
                  </a:tcPr>
                </a:tc>
                <a:tc>
                  <a:txBody>
                    <a:bodyPr/>
                    <a:lstStyle/>
                    <a:p>
                      <a:pPr algn="ctr"/>
                      <a:r>
                        <a:rPr lang="en-US" dirty="0">
                          <a:solidFill>
                            <a:schemeClr val="tx1"/>
                          </a:solidFill>
                          <a:latin typeface="Calibri" panose="020F0502020204030204" pitchFamily="34" charset="0"/>
                          <a:cs typeface="Calibri" panose="020F0502020204030204" pitchFamily="34" charset="0"/>
                        </a:rPr>
                        <a:t>5/31/2026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DD3B1"/>
                    </a:solidFill>
                  </a:tcPr>
                </a:tc>
                <a:extLst>
                  <a:ext uri="{0D108BD9-81ED-4DB2-BD59-A6C34878D82A}">
                    <a16:rowId xmlns:a16="http://schemas.microsoft.com/office/drawing/2014/main" val="2719584396"/>
                  </a:ext>
                </a:extLst>
              </a:tr>
              <a:tr h="370840">
                <a:tc>
                  <a:txBody>
                    <a:bodyPr/>
                    <a:lstStyle/>
                    <a:p>
                      <a:r>
                        <a:rPr lang="en-US" dirty="0">
                          <a:solidFill>
                            <a:schemeClr val="tx1"/>
                          </a:solidFill>
                        </a:rPr>
                        <a:t>Mending Hearts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en-US" dirty="0">
                          <a:solidFill>
                            <a:schemeClr val="tx1"/>
                          </a:solidFill>
                          <a:latin typeface="Calibri" panose="020F0502020204030204" pitchFamily="34" charset="0"/>
                          <a:cs typeface="Calibri" panose="020F0502020204030204" pitchFamily="34" charset="0"/>
                        </a:rPr>
                        <a:t>$3,000,000.00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EF1E6"/>
                    </a:solidFill>
                  </a:tcPr>
                </a:tc>
                <a:tc>
                  <a:txBody>
                    <a:bodyPr/>
                    <a:lstStyle/>
                    <a:p>
                      <a:pPr algn="ctr" fontAlgn="ctr">
                        <a:buNone/>
                      </a:pPr>
                      <a:r>
                        <a:rPr lang="en-US" sz="18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$1,367,276.36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EF1E6"/>
                    </a:solidFill>
                  </a:tcPr>
                </a:tc>
                <a:tc>
                  <a:txBody>
                    <a:bodyPr/>
                    <a:lstStyle/>
                    <a:p>
                      <a:pPr algn="ctr" fontAlgn="ctr">
                        <a:buNone/>
                      </a:pPr>
                      <a:r>
                        <a:rPr lang="en-US" sz="18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$1,632,723.64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EF1E6"/>
                    </a:solidFill>
                  </a:tcPr>
                </a:tc>
                <a:tc>
                  <a:txBody>
                    <a:bodyPr/>
                    <a:lstStyle/>
                    <a:p>
                      <a:pPr algn="ctr"/>
                      <a:r>
                        <a:rPr lang="en-US" dirty="0">
                          <a:solidFill>
                            <a:schemeClr val="tx1"/>
                          </a:solidFill>
                          <a:latin typeface="Calibri" panose="020F0502020204030204" pitchFamily="34" charset="0"/>
                          <a:cs typeface="Calibri" panose="020F0502020204030204" pitchFamily="34" charset="0"/>
                        </a:rPr>
                        <a:t>5/31/2026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EF1E6"/>
                    </a:solidFill>
                  </a:tcPr>
                </a:tc>
                <a:extLst>
                  <a:ext uri="{0D108BD9-81ED-4DB2-BD59-A6C34878D82A}">
                    <a16:rowId xmlns:a16="http://schemas.microsoft.com/office/drawing/2014/main" val="3238577973"/>
                  </a:ext>
                </a:extLst>
              </a:tr>
              <a:tr h="370840">
                <a:tc>
                  <a:txBody>
                    <a:bodyPr/>
                    <a:lstStyle/>
                    <a:p>
                      <a:r>
                        <a:rPr lang="en-US" dirty="0">
                          <a:solidFill>
                            <a:schemeClr val="tx1"/>
                          </a:solidFill>
                        </a:rPr>
                        <a:t>Park Center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en-US" dirty="0">
                          <a:solidFill>
                            <a:schemeClr val="tx1"/>
                          </a:solidFill>
                          <a:latin typeface="Calibri" panose="020F0502020204030204" pitchFamily="34" charset="0"/>
                          <a:cs typeface="Calibri" panose="020F0502020204030204" pitchFamily="34" charset="0"/>
                        </a:rPr>
                        <a:t>$900,000.00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DD3B1"/>
                    </a:solidFill>
                  </a:tcPr>
                </a:tc>
                <a:tc>
                  <a:txBody>
                    <a:bodyPr/>
                    <a:lstStyle/>
                    <a:p>
                      <a:pPr algn="ctr" fontAlgn="ctr">
                        <a:buNone/>
                      </a:pPr>
                      <a:r>
                        <a:rPr lang="en-US" sz="18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$722,259.65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DD3B1"/>
                    </a:solidFill>
                  </a:tcPr>
                </a:tc>
                <a:tc>
                  <a:txBody>
                    <a:bodyPr/>
                    <a:lstStyle/>
                    <a:p>
                      <a:pPr algn="ctr" fontAlgn="ctr">
                        <a:buNone/>
                      </a:pPr>
                      <a:r>
                        <a:rPr lang="en-US" sz="18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$177,740.35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DD3B1"/>
                    </a:solidFill>
                  </a:tcPr>
                </a:tc>
                <a:tc>
                  <a:txBody>
                    <a:bodyPr/>
                    <a:lstStyle/>
                    <a:p>
                      <a:pPr algn="ctr"/>
                      <a:r>
                        <a:rPr lang="en-US" dirty="0">
                          <a:solidFill>
                            <a:schemeClr val="tx1"/>
                          </a:solidFill>
                          <a:latin typeface="Calibri" panose="020F0502020204030204" pitchFamily="34" charset="0"/>
                          <a:cs typeface="Calibri" panose="020F0502020204030204" pitchFamily="34" charset="0"/>
                        </a:rPr>
                        <a:t>5/31/2026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DD3B1"/>
                    </a:solidFill>
                  </a:tcPr>
                </a:tc>
                <a:extLst>
                  <a:ext uri="{0D108BD9-81ED-4DB2-BD59-A6C34878D82A}">
                    <a16:rowId xmlns:a16="http://schemas.microsoft.com/office/drawing/2014/main" val="4055111742"/>
                  </a:ext>
                </a:extLst>
              </a:tr>
              <a:tr h="370840">
                <a:tc>
                  <a:txBody>
                    <a:bodyPr/>
                    <a:lstStyle/>
                    <a:p>
                      <a:r>
                        <a:rPr lang="en-US" dirty="0">
                          <a:solidFill>
                            <a:schemeClr val="tx1"/>
                          </a:solidFill>
                        </a:rPr>
                        <a:t>Room In The Inn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en-US" dirty="0">
                          <a:solidFill>
                            <a:schemeClr val="tx1"/>
                          </a:solidFill>
                          <a:latin typeface="Calibri" panose="020F0502020204030204" pitchFamily="34" charset="0"/>
                          <a:cs typeface="Calibri" panose="020F0502020204030204" pitchFamily="34" charset="0"/>
                        </a:rPr>
                        <a:t>$495,805.08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EF1E6"/>
                    </a:solidFill>
                  </a:tcPr>
                </a:tc>
                <a:tc>
                  <a:txBody>
                    <a:bodyPr/>
                    <a:lstStyle/>
                    <a:p>
                      <a:pPr algn="ctr" fontAlgn="ctr">
                        <a:buNone/>
                      </a:pPr>
                      <a:r>
                        <a:rPr lang="en-US" sz="18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$459,120.00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EF1E6"/>
                    </a:solidFill>
                  </a:tcPr>
                </a:tc>
                <a:tc>
                  <a:txBody>
                    <a:bodyPr/>
                    <a:lstStyle/>
                    <a:p>
                      <a:pPr algn="ctr" fontAlgn="ctr">
                        <a:buNone/>
                      </a:pPr>
                      <a:r>
                        <a:rPr lang="en-US" sz="18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$36,685.08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EF1E6"/>
                    </a:solidFill>
                  </a:tcPr>
                </a:tc>
                <a:tc>
                  <a:txBody>
                    <a:bodyPr/>
                    <a:lstStyle/>
                    <a:p>
                      <a:pPr algn="ctr"/>
                      <a:r>
                        <a:rPr lang="en-US" dirty="0">
                          <a:solidFill>
                            <a:schemeClr val="tx1"/>
                          </a:solidFill>
                          <a:latin typeface="Calibri" panose="020F0502020204030204" pitchFamily="34" charset="0"/>
                          <a:cs typeface="Calibri" panose="020F0502020204030204" pitchFamily="34" charset="0"/>
                        </a:rPr>
                        <a:t>5/31/2026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EF1E6"/>
                    </a:solidFill>
                  </a:tcPr>
                </a:tc>
                <a:extLst>
                  <a:ext uri="{0D108BD9-81ED-4DB2-BD59-A6C34878D82A}">
                    <a16:rowId xmlns:a16="http://schemas.microsoft.com/office/drawing/2014/main" val="568017218"/>
                  </a:ext>
                </a:extLst>
              </a:tr>
              <a:tr h="370840">
                <a:tc>
                  <a:txBody>
                    <a:bodyPr/>
                    <a:lstStyle/>
                    <a:p>
                      <a:r>
                        <a:rPr lang="en-US" dirty="0">
                          <a:solidFill>
                            <a:schemeClr val="tx1"/>
                          </a:solidFill>
                        </a:rPr>
                        <a:t>Step Up on Second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en-US" dirty="0">
                          <a:solidFill>
                            <a:schemeClr val="tx1"/>
                          </a:solidFill>
                          <a:latin typeface="Calibri" panose="020F0502020204030204" pitchFamily="34" charset="0"/>
                          <a:cs typeface="Calibri" panose="020F0502020204030204" pitchFamily="34" charset="0"/>
                        </a:rPr>
                        <a:t>$2,499,051.00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DD3B1"/>
                    </a:solidFill>
                  </a:tcPr>
                </a:tc>
                <a:tc>
                  <a:txBody>
                    <a:bodyPr/>
                    <a:lstStyle/>
                    <a:p>
                      <a:pPr algn="ctr" fontAlgn="ctr">
                        <a:buNone/>
                      </a:pPr>
                      <a:r>
                        <a:rPr lang="en-US" sz="18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$1,306,210.48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DD3B1"/>
                    </a:solidFill>
                  </a:tcPr>
                </a:tc>
                <a:tc>
                  <a:txBody>
                    <a:bodyPr/>
                    <a:lstStyle/>
                    <a:p>
                      <a:pPr algn="ctr" fontAlgn="ctr">
                        <a:buNone/>
                      </a:pPr>
                      <a:r>
                        <a:rPr lang="en-US" sz="18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$1,192,840.52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DD3B1"/>
                    </a:solidFill>
                  </a:tcPr>
                </a:tc>
                <a:tc>
                  <a:txBody>
                    <a:bodyPr/>
                    <a:lstStyle/>
                    <a:p>
                      <a:pPr algn="ctr"/>
                      <a:r>
                        <a:rPr lang="en-US" dirty="0">
                          <a:solidFill>
                            <a:schemeClr val="tx1"/>
                          </a:solidFill>
                          <a:latin typeface="Calibri" panose="020F0502020204030204" pitchFamily="34" charset="0"/>
                          <a:cs typeface="Calibri" panose="020F0502020204030204" pitchFamily="34" charset="0"/>
                        </a:rPr>
                        <a:t>5/31/2026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DD3B1"/>
                    </a:solidFill>
                  </a:tcPr>
                </a:tc>
                <a:extLst>
                  <a:ext uri="{0D108BD9-81ED-4DB2-BD59-A6C34878D82A}">
                    <a16:rowId xmlns:a16="http://schemas.microsoft.com/office/drawing/2014/main" val="188537022"/>
                  </a:ext>
                </a:extLst>
              </a:tr>
              <a:tr h="370840">
                <a:tc>
                  <a:txBody>
                    <a:bodyPr/>
                    <a:lstStyle/>
                    <a:p>
                      <a:r>
                        <a:rPr lang="en-US" dirty="0">
                          <a:solidFill>
                            <a:schemeClr val="tx1"/>
                          </a:solidFill>
                        </a:rPr>
                        <a:t>United Neighborhood Health Services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en-US" dirty="0">
                          <a:solidFill>
                            <a:schemeClr val="tx1"/>
                          </a:solidFill>
                          <a:latin typeface="Calibri" panose="020F0502020204030204" pitchFamily="34" charset="0"/>
                          <a:cs typeface="Calibri" panose="020F0502020204030204" pitchFamily="34" charset="0"/>
                        </a:rPr>
                        <a:t>$1,961,514.92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EF1E6"/>
                    </a:solidFill>
                  </a:tcPr>
                </a:tc>
                <a:tc>
                  <a:txBody>
                    <a:bodyPr/>
                    <a:lstStyle/>
                    <a:p>
                      <a:pPr algn="ctr" fontAlgn="ctr">
                        <a:buNone/>
                      </a:pPr>
                      <a:r>
                        <a:rPr lang="en-US" sz="18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$1,278,822.19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EF1E6"/>
                    </a:solidFill>
                  </a:tcPr>
                </a:tc>
                <a:tc>
                  <a:txBody>
                    <a:bodyPr/>
                    <a:lstStyle/>
                    <a:p>
                      <a:pPr algn="ctr" fontAlgn="ctr">
                        <a:buNone/>
                      </a:pPr>
                      <a:r>
                        <a:rPr lang="en-US" sz="18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$682,692.73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EF1E6"/>
                    </a:solidFill>
                  </a:tcPr>
                </a:tc>
                <a:tc>
                  <a:txBody>
                    <a:bodyPr/>
                    <a:lstStyle/>
                    <a:p>
                      <a:pPr algn="ctr"/>
                      <a:r>
                        <a:rPr lang="en-US" dirty="0">
                          <a:solidFill>
                            <a:schemeClr val="tx1"/>
                          </a:solidFill>
                          <a:latin typeface="Calibri" panose="020F0502020204030204" pitchFamily="34" charset="0"/>
                          <a:cs typeface="Calibri" panose="020F0502020204030204" pitchFamily="34" charset="0"/>
                        </a:rPr>
                        <a:t>4/30/2026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EF1E6"/>
                    </a:solidFill>
                  </a:tcPr>
                </a:tc>
                <a:extLst>
                  <a:ext uri="{0D108BD9-81ED-4DB2-BD59-A6C34878D82A}">
                    <a16:rowId xmlns:a16="http://schemas.microsoft.com/office/drawing/2014/main" val="3264710820"/>
                  </a:ext>
                </a:extLst>
              </a:tr>
              <a:tr h="370840">
                <a:tc>
                  <a:txBody>
                    <a:bodyPr/>
                    <a:lstStyle/>
                    <a:p>
                      <a:pPr algn="r"/>
                      <a:r>
                        <a:rPr lang="en-US" b="0" dirty="0">
                          <a:solidFill>
                            <a:schemeClr val="tx1"/>
                          </a:solidFill>
                        </a:rPr>
                        <a:t>Total Funding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a:r>
                        <a:rPr lang="en-US" b="0" dirty="0">
                          <a:solidFill>
                            <a:schemeClr val="tx1"/>
                          </a:solidFill>
                          <a:latin typeface="Calibri" panose="020F0502020204030204" pitchFamily="34" charset="0"/>
                          <a:cs typeface="Calibri" panose="020F0502020204030204" pitchFamily="34" charset="0"/>
                        </a:rPr>
                        <a:t>$9,000,000.00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ctr">
                        <a:buNone/>
                      </a:pPr>
                      <a:r>
                        <a:rPr lang="en-US" sz="18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$5,164,981.21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ctr">
                        <a:buNone/>
                      </a:pPr>
                      <a:r>
                        <a:rPr lang="en-US" sz="18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$3,835,018.79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endParaRPr lang="en-US"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156046043"/>
                  </a:ext>
                </a:extLst>
              </a:tr>
            </a:tbl>
          </a:graphicData>
        </a:graphic>
      </p:graphicFrame>
      <p:sp>
        <p:nvSpPr>
          <p:cNvPr id="6" name="TextBox 5">
            <a:extLst>
              <a:ext uri="{FF2B5EF4-FFF2-40B4-BE49-F238E27FC236}">
                <a16:creationId xmlns:a16="http://schemas.microsoft.com/office/drawing/2014/main" id="{BDA938C3-D5DF-4EC7-A297-8C8C8E5661AC}"/>
              </a:ext>
            </a:extLst>
          </p:cNvPr>
          <p:cNvSpPr txBox="1"/>
          <p:nvPr/>
        </p:nvSpPr>
        <p:spPr>
          <a:xfrm>
            <a:off x="5447760" y="6338830"/>
            <a:ext cx="6107534" cy="246221"/>
          </a:xfrm>
          <a:prstGeom prst="rect">
            <a:avLst/>
          </a:prstGeom>
          <a:noFill/>
        </p:spPr>
        <p:txBody>
          <a:bodyPr wrap="square">
            <a:spAutoFit/>
          </a:bodyPr>
          <a:lstStyle/>
          <a:p>
            <a:pPr lvl="0">
              <a:defRPr/>
            </a:pPr>
            <a:r>
              <a:rPr kumimoji="0" lang="en-US" sz="1000" b="0" i="1" u="none" strike="noStrike" kern="1200" cap="none" spc="0" normalizeH="0" baseline="0" noProof="0" dirty="0">
                <a:ln>
                  <a:noFill/>
                </a:ln>
                <a:solidFill>
                  <a:srgbClr val="000000"/>
                </a:solidFill>
                <a:effectLst/>
                <a:uLnTx/>
                <a:uFillTx/>
                <a:latin typeface="Calibri" panose="020F0502020204030204" pitchFamily="34" charset="0"/>
                <a:ea typeface="+mn-ea"/>
                <a:cs typeface="Times New Roman" panose="02020603050405020304" pitchFamily="18" charset="0"/>
              </a:rPr>
              <a:t>*Totals based on all invoices received for </a:t>
            </a:r>
            <a:r>
              <a:rPr lang="en-US" sz="1000" i="1" dirty="0">
                <a:solidFill>
                  <a:srgbClr val="000000"/>
                </a:solidFill>
                <a:latin typeface="Calibri" panose="020F0502020204030204" pitchFamily="34" charset="0"/>
                <a:cs typeface="Times New Roman" panose="02020603050405020304" pitchFamily="18" charset="0"/>
              </a:rPr>
              <a:t>expenses occurring </a:t>
            </a:r>
            <a:r>
              <a:rPr kumimoji="0" lang="en-US" sz="1000" b="0" i="1" u="none" strike="noStrike" kern="1200" cap="none" spc="0" normalizeH="0" baseline="0" noProof="0" dirty="0">
                <a:ln>
                  <a:noFill/>
                </a:ln>
                <a:solidFill>
                  <a:srgbClr val="000000"/>
                </a:solidFill>
                <a:effectLst/>
                <a:uLnTx/>
                <a:uFillTx/>
                <a:latin typeface="Calibri" panose="020F0502020204030204" pitchFamily="34" charset="0"/>
                <a:ea typeface="+mn-ea"/>
                <a:cs typeface="Times New Roman" panose="02020603050405020304" pitchFamily="18" charset="0"/>
              </a:rPr>
              <a:t>through </a:t>
            </a:r>
            <a:r>
              <a:rPr lang="en-US" sz="1000" i="1" dirty="0">
                <a:solidFill>
                  <a:srgbClr val="000000"/>
                </a:solidFill>
                <a:latin typeface="Calibri" panose="020F0502020204030204" pitchFamily="34" charset="0"/>
                <a:cs typeface="Times New Roman" panose="02020603050405020304" pitchFamily="18" charset="0"/>
              </a:rPr>
              <a:t>2/28/2026</a:t>
            </a:r>
            <a:endParaRPr kumimoji="0" lang="en-US" sz="1000" b="0" i="0" u="none" strike="noStrike" kern="1200" cap="none" spc="0" normalizeH="0" baseline="0" noProof="0" dirty="0">
              <a:ln>
                <a:noFill/>
              </a:ln>
              <a:solidFill>
                <a:srgbClr val="000000"/>
              </a:solidFill>
              <a:effectLst/>
              <a:uLnTx/>
              <a:uFillTx/>
              <a:latin typeface="Corbel" panose="020B0503020204020204"/>
              <a:ea typeface="+mn-ea"/>
              <a:cs typeface="+mn-cs"/>
            </a:endParaRPr>
          </a:p>
        </p:txBody>
      </p:sp>
      <p:sp>
        <p:nvSpPr>
          <p:cNvPr id="7" name="TextBox 6">
            <a:extLst>
              <a:ext uri="{FF2B5EF4-FFF2-40B4-BE49-F238E27FC236}">
                <a16:creationId xmlns:a16="http://schemas.microsoft.com/office/drawing/2014/main" id="{C035800C-3D0D-1611-61CB-5EA9D03EA8D3}"/>
              </a:ext>
            </a:extLst>
          </p:cNvPr>
          <p:cNvSpPr txBox="1"/>
          <p:nvPr/>
        </p:nvSpPr>
        <p:spPr>
          <a:xfrm>
            <a:off x="317306" y="4758246"/>
            <a:ext cx="10260908" cy="1323439"/>
          </a:xfrm>
          <a:prstGeom prst="rect">
            <a:avLst/>
          </a:prstGeom>
          <a:noFill/>
        </p:spPr>
        <p:txBody>
          <a:bodyPr wrap="square">
            <a:spAutoFit/>
          </a:bodyPr>
          <a:lstStyle/>
          <a:p>
            <a:pPr marL="457200" indent="-457200">
              <a:buFont typeface="Arial" panose="020B0604020202020204" pitchFamily="34" charset="0"/>
              <a:buChar char="•"/>
            </a:pPr>
            <a:r>
              <a:rPr lang="en-US" sz="2000" dirty="0">
                <a:latin typeface="Calibri" panose="020F0502020204030204" pitchFamily="34" charset="0"/>
                <a:cs typeface="Calibri" panose="020F0502020204030204" pitchFamily="34" charset="0"/>
              </a:rPr>
              <a:t>Supportive Service Referrals continue to be processed</a:t>
            </a:r>
          </a:p>
          <a:p>
            <a:pPr marL="457200" indent="-457200">
              <a:buFont typeface="Arial" panose="020B0604020202020204" pitchFamily="34" charset="0"/>
              <a:buChar char="•"/>
            </a:pPr>
            <a:r>
              <a:rPr lang="en-US" sz="2000" dirty="0">
                <a:latin typeface="Calibri" panose="020F0502020204030204" pitchFamily="34" charset="0"/>
                <a:cs typeface="Calibri" panose="020F0502020204030204" pitchFamily="34" charset="0"/>
              </a:rPr>
              <a:t>Hosting Bi-Monthly meetings to maximize the collective impact</a:t>
            </a:r>
          </a:p>
          <a:p>
            <a:pPr marL="457200" indent="-457200">
              <a:buFont typeface="Arial" panose="020B0604020202020204" pitchFamily="34" charset="0"/>
              <a:buChar char="•"/>
            </a:pPr>
            <a:r>
              <a:rPr lang="en-US" sz="2000" dirty="0">
                <a:latin typeface="Calibri" panose="020F0502020204030204" pitchFamily="34" charset="0"/>
                <a:cs typeface="Calibri" panose="020F0502020204030204" pitchFamily="34" charset="0"/>
              </a:rPr>
              <a:t>Case conferencing referral process</a:t>
            </a:r>
          </a:p>
          <a:p>
            <a:pPr marL="457200" indent="-457200">
              <a:buFont typeface="Arial" panose="020B0604020202020204" pitchFamily="34" charset="0"/>
              <a:buChar char="•"/>
            </a:pPr>
            <a:r>
              <a:rPr lang="en-US" sz="2000" dirty="0">
                <a:latin typeface="Calibri" panose="020F0502020204030204" pitchFamily="34" charset="0"/>
                <a:cs typeface="Calibri" panose="020F0502020204030204" pitchFamily="34" charset="0"/>
              </a:rPr>
              <a:t>Continuing to engage with Sam Tsemberis and other national leaders to train the community</a:t>
            </a:r>
          </a:p>
        </p:txBody>
      </p:sp>
      <p:sp>
        <p:nvSpPr>
          <p:cNvPr id="12" name="Slide Number Placeholder 4">
            <a:extLst>
              <a:ext uri="{FF2B5EF4-FFF2-40B4-BE49-F238E27FC236}">
                <a16:creationId xmlns:a16="http://schemas.microsoft.com/office/drawing/2014/main" id="{E22ED529-BC3C-AEFC-0BBE-5B20F2370FA0}"/>
              </a:ext>
            </a:extLst>
          </p:cNvPr>
          <p:cNvSpPr txBox="1">
            <a:spLocks/>
          </p:cNvSpPr>
          <p:nvPr/>
        </p:nvSpPr>
        <p:spPr>
          <a:xfrm>
            <a:off x="11565648" y="175720"/>
            <a:ext cx="464557" cy="447401"/>
          </a:xfrm>
          <a:prstGeom prst="rect">
            <a:avLst/>
          </a:prstGeom>
          <a:ln w="38100" cap="flat" cmpd="sng" algn="ctr">
            <a:solidFill>
              <a:srgbClr val="FFBF09"/>
            </a:solidFill>
            <a:prstDash val="solid"/>
          </a:ln>
        </p:spPr>
        <p:style>
          <a:lnRef idx="2">
            <a:schemeClr val="accent2"/>
          </a:lnRef>
          <a:fillRef idx="1">
            <a:schemeClr val="lt1"/>
          </a:fillRef>
          <a:effectRef idx="0">
            <a:schemeClr val="accent2"/>
          </a:effectRef>
          <a:fontRef idx="minor">
            <a:schemeClr val="dk1"/>
          </a:fontRef>
        </p:style>
        <p:txBody>
          <a:bodyPr vert="horz" lIns="91440" tIns="45720" rIns="91440" bIns="45720" rtlCol="0" anchor="b" anchorCtr="1"/>
          <a:lstStyle>
            <a:defPPr>
              <a:defRPr lang="en-US"/>
            </a:defPPr>
            <a:lvl1pPr marL="0" algn="r" defTabSz="914400" rtl="0" eaLnBrk="1" latinLnBrk="0" hangingPunct="1">
              <a:defRPr sz="1200" b="1" kern="1200">
                <a:solidFill>
                  <a:schemeClr val="accent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defRPr/>
            </a:pPr>
            <a:fld id="{19B51A1E-902D-48AF-9020-955120F399B6}" type="slidenum">
              <a:rPr lang="en-US" sz="2000" smtClean="0">
                <a:solidFill>
                  <a:schemeClr val="tx1"/>
                </a:solidFill>
                <a:latin typeface="Calibri" panose="020F0502020204030204" pitchFamily="34" charset="0"/>
                <a:cs typeface="Calibri" panose="020F0502020204030204" pitchFamily="34" charset="0"/>
              </a:rPr>
              <a:pPr algn="ctr">
                <a:defRPr/>
              </a:pPr>
              <a:t>9</a:t>
            </a:fld>
            <a:endParaRPr lang="en-US" sz="2000" dirty="0">
              <a:solidFill>
                <a:schemeClr val="tx1"/>
              </a:solidFill>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2B2D7836-EF71-7544-FE57-E5BCE005406C}"/>
              </a:ext>
            </a:extLst>
          </p:cNvPr>
          <p:cNvPicPr>
            <a:picLocks noChangeAspect="1"/>
          </p:cNvPicPr>
          <p:nvPr/>
        </p:nvPicPr>
        <p:blipFill>
          <a:blip r:embed="rId3"/>
          <a:srcRect/>
          <a:stretch/>
        </p:blipFill>
        <p:spPr>
          <a:xfrm>
            <a:off x="10691425" y="5413326"/>
            <a:ext cx="975923" cy="1268954"/>
          </a:xfrm>
          <a:prstGeom prst="rect">
            <a:avLst/>
          </a:prstGeom>
        </p:spPr>
      </p:pic>
    </p:spTree>
    <p:extLst>
      <p:ext uri="{BB962C8B-B14F-4D97-AF65-F5344CB8AC3E}">
        <p14:creationId xmlns:p14="http://schemas.microsoft.com/office/powerpoint/2010/main" val="3980331535"/>
      </p:ext>
    </p:extLst>
  </p:cSld>
  <p:clrMapOvr>
    <a:masterClrMapping/>
  </p:clrMapOvr>
</p:sld>
</file>

<file path=ppt/theme/theme1.xml><?xml version="1.0" encoding="utf-8"?>
<a:theme xmlns:a="http://schemas.openxmlformats.org/drawingml/2006/main" name="Frame">
  <a:themeElements>
    <a:clrScheme name="Custom 1">
      <a:dk1>
        <a:srgbClr val="000000"/>
      </a:dk1>
      <a:lt1>
        <a:srgbClr val="FFFFFF"/>
      </a:lt1>
      <a:dk2>
        <a:srgbClr val="545454"/>
      </a:dk2>
      <a:lt2>
        <a:srgbClr val="BFBFBF"/>
      </a:lt2>
      <a:accent1>
        <a:srgbClr val="B2E3ED"/>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fa6e671f1cd7e4d96ff9652be322dd5e">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4e2496f70b101db0b8013f30a071bbf7"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389EDE6-EADC-4C51-A618-17CCFAE3C12F}">
  <ds:schemaRefs>
    <ds:schemaRef ds:uri="http://purl.org/dc/terms/"/>
    <ds:schemaRef ds:uri="http://schemas.openxmlformats.org/package/2006/metadata/core-properties"/>
    <ds:schemaRef ds:uri="16c05727-aa75-4e4a-9b5f-8a80a1165891"/>
    <ds:schemaRef ds:uri="http://schemas.microsoft.com/office/2006/documentManagement/types"/>
    <ds:schemaRef ds:uri="http://schemas.microsoft.com/office/infopath/2007/PartnerControls"/>
    <ds:schemaRef ds:uri="http://purl.org/dc/elements/1.1/"/>
    <ds:schemaRef ds:uri="http://schemas.microsoft.com/office/2006/metadata/properties"/>
    <ds:schemaRef ds:uri="71af3243-3dd4-4a8d-8c0d-dd76da1f02a5"/>
    <ds:schemaRef ds:uri="http://www.w3.org/XML/1998/namespace"/>
    <ds:schemaRef ds:uri="http://purl.org/dc/dcmitype/"/>
  </ds:schemaRefs>
</ds:datastoreItem>
</file>

<file path=customXml/itemProps2.xml><?xml version="1.0" encoding="utf-8"?>
<ds:datastoreItem xmlns:ds="http://schemas.openxmlformats.org/officeDocument/2006/customXml" ds:itemID="{2AF4CCF4-D450-4896-9D26-824C258C6A9C}">
  <ds:schemaRefs>
    <ds:schemaRef ds:uri="http://schemas.microsoft.com/sharepoint/v3/contenttype/forms"/>
  </ds:schemaRefs>
</ds:datastoreItem>
</file>

<file path=customXml/itemProps3.xml><?xml version="1.0" encoding="utf-8"?>
<ds:datastoreItem xmlns:ds="http://schemas.openxmlformats.org/officeDocument/2006/customXml" ds:itemID="{100F07EC-B350-49E7-B6F3-FED47ED1C917}">
  <ds:schemaRefs>
    <ds:schemaRef ds:uri="16c05727-aa75-4e4a-9b5f-8a80a1165891"/>
    <ds:schemaRef ds:uri="71af3243-3dd4-4a8d-8c0d-dd76da1f02a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8e703bd7-bd28-40df-8081-878326cd2b5f}" enabled="0" method="" siteId="{8e703bd7-bd28-40df-8081-878326cd2b5f}" removed="1"/>
</clbl:labelList>
</file>

<file path=docProps/app.xml><?xml version="1.0" encoding="utf-8"?>
<Properties xmlns="http://schemas.openxmlformats.org/officeDocument/2006/extended-properties" xmlns:vt="http://schemas.openxmlformats.org/officeDocument/2006/docPropsVTypes">
  <Template>TF16411250</Template>
  <TotalTime>29756</TotalTime>
  <Words>4743</Words>
  <Application>Microsoft Office PowerPoint</Application>
  <PresentationFormat>Widescreen</PresentationFormat>
  <Paragraphs>1407</Paragraphs>
  <Slides>20</Slides>
  <Notes>15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20</vt:i4>
      </vt:variant>
    </vt:vector>
  </HeadingPairs>
  <TitlesOfParts>
    <vt:vector size="28" baseType="lpstr">
      <vt:lpstr>Aptos Narrow</vt:lpstr>
      <vt:lpstr>Arial</vt:lpstr>
      <vt:lpstr>Calibri</vt:lpstr>
      <vt:lpstr>Corbel</vt:lpstr>
      <vt:lpstr>Courier New</vt:lpstr>
      <vt:lpstr>Times New Roman</vt:lpstr>
      <vt:lpstr>Wingdings 2</vt:lpstr>
      <vt:lpstr>Frame</vt:lpstr>
      <vt:lpstr>Help &amp; Hope</vt:lpstr>
      <vt:lpstr>Overview</vt:lpstr>
      <vt:lpstr>March Report Highlights</vt:lpstr>
      <vt:lpstr>$25M    Gap Financing for Permanent Supportive Housing    RS 2022-1696</vt:lpstr>
      <vt:lpstr>PowerPoint Presentation</vt:lpstr>
      <vt:lpstr>PowerPoint Presentation</vt:lpstr>
      <vt:lpstr>$9M    Housing First Supportive Services    RS 2022-1697</vt:lpstr>
      <vt:lpstr>$9M    Housing First Supportive Services    RS 2022-1697</vt:lpstr>
      <vt:lpstr>$9M    Housing First Supportive Services    RS 2022-1697</vt:lpstr>
      <vt:lpstr>PowerPoint Presentation</vt:lpstr>
      <vt:lpstr>$7 M    Low Barrier Housing Collective and Competitive Grants    RS 2022-1699</vt:lpstr>
      <vt:lpstr>$7 M    Low Barrier Housing Collective and Competitive Grants    RS 2022-1699</vt:lpstr>
      <vt:lpstr>$7 M    Low Barrier Housing Collective and Competitive Grants    RS 2022-1699</vt:lpstr>
      <vt:lpstr>$7 M    Low Barrier Housing Collective and Competitive Grants    RS 2022-1699</vt:lpstr>
      <vt:lpstr>Total Spending Breakdown</vt:lpstr>
      <vt:lpstr>PowerPoint Presentation</vt:lpstr>
      <vt:lpstr>$9M    Interim Gap Housing    RS 2022-1698    </vt:lpstr>
      <vt:lpstr>PowerPoint Presentation</vt:lpstr>
      <vt:lpstr>Nashville Homelessness Data</vt:lpstr>
      <vt:lpstr>Nashville Homelessness Data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Weaver, Karin (Mayor's Office)</dc:creator>
  <cp:lastModifiedBy>Muldoon, Kelly A (Office of Homeless Services)</cp:lastModifiedBy>
  <cp:revision>441</cp:revision>
  <cp:lastPrinted>2026-03-10T22:30:58Z</cp:lastPrinted>
  <dcterms:created xsi:type="dcterms:W3CDTF">2022-12-19T15:35:45Z</dcterms:created>
  <dcterms:modified xsi:type="dcterms:W3CDTF">2026-03-17T20:25:42Z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